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6.jpg" ContentType="image/png"/>
  <Override PartName="/ppt/media/image27.jpg" ContentType="image/png"/>
  <Override PartName="/ppt/media/image31.jpg" ContentType="image/png"/>
  <Override PartName="/ppt/notesSlides/notesSlide12.xml" ContentType="application/vnd.openxmlformats-officedocument.presentationml.notesSlide+xml"/>
  <Override PartName="/ppt/media/image37.jpg" ContentType="image/png"/>
  <Override PartName="/ppt/media/image39.jpg" ContentType="image/png"/>
  <Override PartName="/ppt/media/image40.jpg" ContentType="image/png"/>
  <Override PartName="/ppt/media/image41.jpg" ContentType="image/png"/>
  <Override PartName="/ppt/media/image42.jpg" ContentType="image/png"/>
  <Override PartName="/ppt/notesSlides/notesSlide13.xml" ContentType="application/vnd.openxmlformats-officedocument.presentationml.notesSlide+xml"/>
  <Override PartName="/ppt/media/image47.jpg" ContentType="image/png"/>
  <Override PartName="/ppt/media/image48.jpg" ContentType="image/png"/>
  <Override PartName="/ppt/media/image49.jpg" ContentType="image/png"/>
  <Override PartName="/ppt/media/image50.jpg" ContentType="image/png"/>
  <Override PartName="/ppt/media/image51.jpg" ContentType="image/png"/>
  <Override PartName="/ppt/notesSlides/notesSlide14.xml" ContentType="application/vnd.openxmlformats-officedocument.presentationml.notesSlide+xml"/>
  <Override PartName="/ppt/media/image56.jpg" ContentType="image/png"/>
  <Override PartName="/ppt/media/image59.jpg" ContentType="image/png"/>
  <Override PartName="/ppt/media/image60.jpg" ContentType="image/png"/>
  <Override PartName="/ppt/notesSlides/notesSlide15.xml" ContentType="application/vnd.openxmlformats-officedocument.presentationml.notesSlide+xml"/>
  <Override PartName="/ppt/media/image67.jpg" ContentType="image/png"/>
  <Override PartName="/ppt/media/image68.jpg" ContentType="image/png"/>
  <Override PartName="/ppt/media/image69.jpg" ContentType="image/png"/>
  <Override PartName="/ppt/notesSlides/notesSlide16.xml" ContentType="application/vnd.openxmlformats-officedocument.presentationml.notesSlide+xml"/>
  <Override PartName="/ppt/media/image81.jpg" ContentType="image/png"/>
  <Override PartName="/ppt/media/image83.jpg" ContentType="image/png"/>
  <Override PartName="/ppt/notesSlides/notesSlide17.xml" ContentType="application/vnd.openxmlformats-officedocument.presentationml.notesSlide+xml"/>
  <Override PartName="/ppt/media/image95.jpg" ContentType="image/pn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125.jpg" ContentType="image/pn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84" r:id="rId2"/>
  </p:sldMasterIdLst>
  <p:notesMasterIdLst>
    <p:notesMasterId r:id="rId63"/>
  </p:notesMasterIdLst>
  <p:sldIdLst>
    <p:sldId id="283" r:id="rId3"/>
    <p:sldId id="346" r:id="rId4"/>
    <p:sldId id="393" r:id="rId5"/>
    <p:sldId id="285" r:id="rId6"/>
    <p:sldId id="320" r:id="rId7"/>
    <p:sldId id="397" r:id="rId8"/>
    <p:sldId id="293" r:id="rId9"/>
    <p:sldId id="349" r:id="rId10"/>
    <p:sldId id="404" r:id="rId11"/>
    <p:sldId id="350" r:id="rId12"/>
    <p:sldId id="296" r:id="rId13"/>
    <p:sldId id="389" r:id="rId14"/>
    <p:sldId id="380" r:id="rId15"/>
    <p:sldId id="385" r:id="rId16"/>
    <p:sldId id="386" r:id="rId17"/>
    <p:sldId id="383" r:id="rId18"/>
    <p:sldId id="379" r:id="rId19"/>
    <p:sldId id="384" r:id="rId20"/>
    <p:sldId id="382" r:id="rId21"/>
    <p:sldId id="405" r:id="rId22"/>
    <p:sldId id="406" r:id="rId23"/>
    <p:sldId id="407" r:id="rId24"/>
    <p:sldId id="409" r:id="rId25"/>
    <p:sldId id="410" r:id="rId26"/>
    <p:sldId id="328" r:id="rId27"/>
    <p:sldId id="369" r:id="rId28"/>
    <p:sldId id="367" r:id="rId29"/>
    <p:sldId id="374" r:id="rId30"/>
    <p:sldId id="364" r:id="rId31"/>
    <p:sldId id="375" r:id="rId32"/>
    <p:sldId id="365" r:id="rId33"/>
    <p:sldId id="363" r:id="rId34"/>
    <p:sldId id="355" r:id="rId35"/>
    <p:sldId id="356" r:id="rId36"/>
    <p:sldId id="357" r:id="rId37"/>
    <p:sldId id="387" r:id="rId38"/>
    <p:sldId id="402" r:id="rId39"/>
    <p:sldId id="403" r:id="rId40"/>
    <p:sldId id="394" r:id="rId41"/>
    <p:sldId id="359" r:id="rId42"/>
    <p:sldId id="301" r:id="rId43"/>
    <p:sldId id="329" r:id="rId44"/>
    <p:sldId id="361" r:id="rId45"/>
    <p:sldId id="395" r:id="rId46"/>
    <p:sldId id="352" r:id="rId47"/>
    <p:sldId id="412" r:id="rId48"/>
    <p:sldId id="354" r:id="rId49"/>
    <p:sldId id="302" r:id="rId50"/>
    <p:sldId id="358" r:id="rId51"/>
    <p:sldId id="390" r:id="rId52"/>
    <p:sldId id="400" r:id="rId53"/>
    <p:sldId id="399" r:id="rId54"/>
    <p:sldId id="401" r:id="rId55"/>
    <p:sldId id="373" r:id="rId56"/>
    <p:sldId id="396" r:id="rId57"/>
    <p:sldId id="312" r:id="rId58"/>
    <p:sldId id="413" r:id="rId59"/>
    <p:sldId id="330" r:id="rId60"/>
    <p:sldId id="353" r:id="rId61"/>
    <p:sldId id="323" r:id="rId62"/>
  </p:sldIdLst>
  <p:sldSz cx="12190413"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p15:clr>
            <a:srgbClr val="A4A3A4"/>
          </p15:clr>
        </p15:guide>
        <p15:guide id="2" pos="386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719C"/>
    <a:srgbClr val="CFD5EA"/>
    <a:srgbClr val="BDD7EE"/>
    <a:srgbClr val="CECECE"/>
    <a:srgbClr val="00467C"/>
    <a:srgbClr val="B1320F"/>
    <a:srgbClr val="203954"/>
    <a:srgbClr val="C00000"/>
    <a:srgbClr val="FF6600"/>
    <a:srgbClr val="2159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2" autoAdjust="0"/>
    <p:restoredTop sz="90311" autoAdjust="0"/>
  </p:normalViewPr>
  <p:slideViewPr>
    <p:cSldViewPr>
      <p:cViewPr varScale="1">
        <p:scale>
          <a:sx n="105" d="100"/>
          <a:sy n="105" d="100"/>
        </p:scale>
        <p:origin x="606" y="78"/>
      </p:cViewPr>
      <p:guideLst>
        <p:guide orient="horz" pos="2167"/>
        <p:guide pos="3866"/>
      </p:guideLst>
    </p:cSldViewPr>
  </p:slideViewPr>
  <p:notesTextViewPr>
    <p:cViewPr>
      <p:scale>
        <a:sx n="100" d="100"/>
        <a:sy n="100" d="100"/>
      </p:scale>
      <p:origin x="0" y="0"/>
    </p:cViewPr>
  </p:notesTextViewPr>
  <p:sorterViewPr>
    <p:cViewPr>
      <p:scale>
        <a:sx n="91" d="100"/>
        <a:sy n="91" d="100"/>
      </p:scale>
      <p:origin x="0" y="-13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78858555464999"/>
          <c:y val="0.14268954357848501"/>
          <c:w val="0.76891874473494259"/>
          <c:h val="0.64774262695894802"/>
        </c:manualLayout>
      </c:layout>
      <c:barChart>
        <c:barDir val="col"/>
        <c:grouping val="clustered"/>
        <c:varyColors val="0"/>
        <c:ser>
          <c:idx val="0"/>
          <c:order val="0"/>
          <c:tx>
            <c:strRef>
              <c:f>Sheet1!$B$1</c:f>
              <c:strCache>
                <c:ptCount val="1"/>
                <c:pt idx="0">
                  <c:v>销售额     万(RMB)</c:v>
                </c:pt>
              </c:strCache>
            </c:strRef>
          </c:tx>
          <c:spPr>
            <a:solidFill>
              <a:srgbClr val="00467C"/>
            </a:solidFill>
          </c:spPr>
          <c:invertIfNegative val="0"/>
          <c:dLbls>
            <c:dLbl>
              <c:idx val="0"/>
              <c:layout>
                <c:manualLayout>
                  <c:x val="4.4276809782641501E-3"/>
                  <c:y val="-2.6996876015041001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C1F-44D0-AFF5-7767F2A28FD0}"/>
                </c:ext>
                <c:ext xmlns:c15="http://schemas.microsoft.com/office/drawing/2012/chart" uri="{CE6537A1-D6FC-4f65-9D91-7224C49458BB}"/>
              </c:extLst>
            </c:dLbl>
            <c:dLbl>
              <c:idx val="20"/>
              <c:tx>
                <c:rich>
                  <a:bodyPr/>
                  <a:lstStyle/>
                  <a:p>
                    <a:r>
                      <a:rPr lang="en-US" altLang="zh-CN" dirty="0"/>
                      <a:t>14003</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212-4E8C-AD8A-5B81B7657AA6}"/>
                </c:ext>
                <c:ext xmlns:c15="http://schemas.microsoft.com/office/drawing/2012/chart" uri="{CE6537A1-D6FC-4f65-9D91-7224C49458BB}"/>
              </c:extLst>
            </c:dLbl>
            <c:dLbl>
              <c:idx val="22"/>
              <c:tx>
                <c:rich>
                  <a:bodyPr/>
                  <a:lstStyle/>
                  <a:p>
                    <a:r>
                      <a:rPr lang="en-US" altLang="zh-CN"/>
                      <a:t>19452</a:t>
                    </a:r>
                    <a:endParaRPr lang="en-US" altLang="zh-CN"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212-4E8C-AD8A-5B81B7657AA6}"/>
                </c:ext>
                <c:ext xmlns:c15="http://schemas.microsoft.com/office/drawing/2012/chart" uri="{CE6537A1-D6FC-4f65-9D91-7224C49458BB}"/>
              </c:extLst>
            </c:dLbl>
            <c:dLbl>
              <c:idx val="24"/>
              <c:tx>
                <c:rich>
                  <a:bodyPr/>
                  <a:lstStyle/>
                  <a:p>
                    <a:r>
                      <a:rPr lang="en-US" altLang="zh-CN"/>
                      <a:t>26682</a:t>
                    </a:r>
                    <a:endParaRPr lang="en-US" altLang="zh-CN"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212-4E8C-AD8A-5B81B7657AA6}"/>
                </c:ext>
                <c:ext xmlns:c15="http://schemas.microsoft.com/office/drawing/2012/chart" uri="{CE6537A1-D6FC-4f65-9D91-7224C49458BB}"/>
              </c:extLst>
            </c:dLbl>
            <c:dLbl>
              <c:idx val="26"/>
              <c:tx>
                <c:rich>
                  <a:bodyPr/>
                  <a:lstStyle/>
                  <a:p>
                    <a:r>
                      <a:rPr lang="en-US" altLang="zh-CN" dirty="0"/>
                      <a:t>29000</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629-461A-B165-4482FAA00A92}"/>
                </c:ext>
                <c:ext xmlns:c15="http://schemas.microsoft.com/office/drawing/2012/chart" uri="{CE6537A1-D6FC-4f65-9D91-7224C49458BB}"/>
              </c:extLst>
            </c:dLbl>
            <c:dLbl>
              <c:idx val="28"/>
              <c:tx>
                <c:rich>
                  <a:bodyPr/>
                  <a:lstStyle/>
                  <a:p>
                    <a:r>
                      <a:rPr lang="en-US" altLang="zh-CN"/>
                      <a:t>32000</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725-4287-9AFA-C0BEBD1FB284}"/>
                </c:ex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Sheet1!$A$2:$A$34</c:f>
              <c:numCache>
                <c:formatCode>General</c:formatCode>
                <c:ptCount val="33"/>
                <c:pt idx="0">
                  <c:v>2005</c:v>
                </c:pt>
                <c:pt idx="1">
                  <c:v>2006</c:v>
                </c:pt>
                <c:pt idx="2">
                  <c:v>2007</c:v>
                </c:pt>
                <c:pt idx="3">
                  <c:v>2008</c:v>
                </c:pt>
                <c:pt idx="4">
                  <c:v>2009</c:v>
                </c:pt>
                <c:pt idx="5">
                  <c:v>2010</c:v>
                </c:pt>
                <c:pt idx="7">
                  <c:v>2011</c:v>
                </c:pt>
                <c:pt idx="9">
                  <c:v>2012</c:v>
                </c:pt>
                <c:pt idx="11">
                  <c:v>2013</c:v>
                </c:pt>
                <c:pt idx="13">
                  <c:v>2014</c:v>
                </c:pt>
                <c:pt idx="15">
                  <c:v>2015</c:v>
                </c:pt>
                <c:pt idx="17">
                  <c:v>2016</c:v>
                </c:pt>
                <c:pt idx="19">
                  <c:v>2017</c:v>
                </c:pt>
                <c:pt idx="21">
                  <c:v>2018</c:v>
                </c:pt>
                <c:pt idx="23">
                  <c:v>2019</c:v>
                </c:pt>
                <c:pt idx="25">
                  <c:v>2020</c:v>
                </c:pt>
                <c:pt idx="27">
                  <c:v>2021</c:v>
                </c:pt>
                <c:pt idx="29">
                  <c:v>2022</c:v>
                </c:pt>
              </c:numCache>
            </c:numRef>
          </c:cat>
          <c:val>
            <c:numRef>
              <c:f>Sheet1!$B$2:$B$34</c:f>
              <c:numCache>
                <c:formatCode>General</c:formatCode>
                <c:ptCount val="33"/>
                <c:pt idx="0">
                  <c:v>3180</c:v>
                </c:pt>
                <c:pt idx="1">
                  <c:v>4000</c:v>
                </c:pt>
                <c:pt idx="2">
                  <c:v>4200</c:v>
                </c:pt>
                <c:pt idx="3">
                  <c:v>4800</c:v>
                </c:pt>
                <c:pt idx="4">
                  <c:v>5200</c:v>
                </c:pt>
                <c:pt idx="5">
                  <c:v>5760</c:v>
                </c:pt>
                <c:pt idx="7">
                  <c:v>6360</c:v>
                </c:pt>
                <c:pt idx="9">
                  <c:v>6990</c:v>
                </c:pt>
                <c:pt idx="11">
                  <c:v>7686</c:v>
                </c:pt>
                <c:pt idx="13">
                  <c:v>8460</c:v>
                </c:pt>
                <c:pt idx="15">
                  <c:v>9240</c:v>
                </c:pt>
                <c:pt idx="17">
                  <c:v>10200</c:v>
                </c:pt>
                <c:pt idx="19">
                  <c:v>12300</c:v>
                </c:pt>
                <c:pt idx="21">
                  <c:v>14580</c:v>
                </c:pt>
                <c:pt idx="23">
                  <c:v>20412</c:v>
                </c:pt>
                <c:pt idx="25">
                  <c:v>26535</c:v>
                </c:pt>
                <c:pt idx="27">
                  <c:v>29000</c:v>
                </c:pt>
                <c:pt idx="29">
                  <c:v>32000</c:v>
                </c:pt>
              </c:numCache>
            </c:numRef>
          </c:val>
          <c:extLst xmlns:c16r2="http://schemas.microsoft.com/office/drawing/2015/06/chart">
            <c:ext xmlns:c16="http://schemas.microsoft.com/office/drawing/2014/chart" uri="{C3380CC4-5D6E-409C-BE32-E72D297353CC}">
              <c16:uniqueId val="{00000001-AC1F-44D0-AFF5-7767F2A28FD0}"/>
            </c:ext>
          </c:extLst>
        </c:ser>
        <c:dLbls>
          <c:showLegendKey val="0"/>
          <c:showVal val="0"/>
          <c:showCatName val="0"/>
          <c:showSerName val="0"/>
          <c:showPercent val="0"/>
          <c:showBubbleSize val="0"/>
        </c:dLbls>
        <c:gapWidth val="150"/>
        <c:axId val="-361419728"/>
        <c:axId val="-361419184"/>
      </c:barChart>
      <c:dateAx>
        <c:axId val="-361419728"/>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solidFill>
                <a:latin typeface="+mn-lt"/>
                <a:ea typeface="+mn-ea"/>
                <a:cs typeface="+mn-cs"/>
              </a:defRPr>
            </a:pPr>
            <a:endParaRPr lang="zh-CN"/>
          </a:p>
        </c:txPr>
        <c:crossAx val="-361419184"/>
        <c:crosses val="autoZero"/>
        <c:auto val="0"/>
        <c:lblOffset val="100"/>
        <c:baseTimeUnit val="days"/>
      </c:dateAx>
      <c:valAx>
        <c:axId val="-361419184"/>
        <c:scaling>
          <c:orientation val="minMax"/>
        </c:scaling>
        <c:delete val="0"/>
        <c:axPos val="l"/>
        <c:majorGridlines>
          <c:spPr>
            <a:ln w="9525" cap="flat" cmpd="sng" algn="ctr">
              <a:gradFill>
                <a:gsLst>
                  <a:gs pos="0">
                    <a:schemeClr val="accent1">
                      <a:tint val="66000"/>
                      <a:satMod val="160000"/>
                    </a:schemeClr>
                  </a:gs>
                  <a:gs pos="40000">
                    <a:schemeClr val="accent1">
                      <a:tint val="44500"/>
                      <a:satMod val="160000"/>
                    </a:schemeClr>
                  </a:gs>
                  <a:gs pos="100000">
                    <a:schemeClr val="accent1">
                      <a:tint val="23500"/>
                      <a:satMod val="160000"/>
                    </a:schemeClr>
                  </a:gs>
                </a:gsLst>
                <a:lin ang="5400000" scaled="0"/>
              </a:gradFill>
              <a:prstDash val="solid"/>
              <a:round/>
            </a:ln>
          </c:spPr>
        </c:majorGridlines>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solidFill>
                <a:latin typeface="+mn-lt"/>
                <a:ea typeface="+mn-ea"/>
                <a:cs typeface="+mn-cs"/>
              </a:defRPr>
            </a:pPr>
            <a:endParaRPr lang="zh-CN"/>
          </a:p>
        </c:txPr>
        <c:crossAx val="-361419728"/>
        <c:crosses val="autoZero"/>
        <c:crossBetween val="between"/>
      </c:valAx>
    </c:plotArea>
    <c:legend>
      <c:legendPos val="r"/>
      <c:layout>
        <c:manualLayout>
          <c:xMode val="edge"/>
          <c:yMode val="edge"/>
          <c:x val="2.36142985507421E-2"/>
          <c:y val="0.77029909987738865"/>
          <c:w val="0.10798079618303702"/>
          <c:h val="0.17200049827305"/>
        </c:manualLayout>
      </c:layout>
      <c:overlay val="0"/>
      <c:txPr>
        <a:bodyPr rot="0" spcFirstLastPara="0" vertOverflow="ellipsis" vert="horz" wrap="square" anchor="ctr" anchorCtr="1"/>
        <a:lstStyle/>
        <a:p>
          <a:pPr>
            <a:defRPr lang="zh-CN" sz="12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sz="1200" baseline="0"/>
      </a:pPr>
      <a:endParaRPr lang="zh-CN"/>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cap="all" baseline="0">
                <a:solidFill>
                  <a:prstClr val="black">
                    <a:lumMod val="65000"/>
                    <a:lumOff val="35000"/>
                  </a:prstClr>
                </a:solidFill>
                <a:latin typeface="+mn-lt"/>
                <a:ea typeface="+mn-ea"/>
                <a:cs typeface="+mn-cs"/>
              </a:defRPr>
            </a:pPr>
            <a:r>
              <a:rPr lang="zh-CN" dirty="0"/>
              <a:t>国内外市场占比</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altLang="zh-CN" sz="1800" b="1" i="0" cap="all" baseline="0" dirty="0">
                <a:effectLst/>
              </a:rPr>
              <a:t>Domestic and foreign market share</a:t>
            </a:r>
            <a:endParaRPr lang="zh-CN" altLang="zh-CN" dirty="0">
              <a:effectLst/>
            </a:endParaRPr>
          </a:p>
        </c:rich>
      </c:tx>
      <c:layout>
        <c:manualLayout>
          <c:xMode val="edge"/>
          <c:yMode val="edge"/>
          <c:x val="0.12060557204459942"/>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cap="all" baseline="0">
              <a:solidFill>
                <a:prstClr val="black">
                  <a:lumMod val="65000"/>
                  <a:lumOff val="35000"/>
                </a:prstClr>
              </a:solidFill>
              <a:latin typeface="+mn-lt"/>
              <a:ea typeface="+mn-ea"/>
              <a:cs typeface="+mn-cs"/>
            </a:defRPr>
          </a:pPr>
          <a:endParaRPr lang="zh-CN"/>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520422555514338E-2"/>
          <c:y val="0.29426025313426712"/>
          <c:w val="0.82269375021763169"/>
          <c:h val="0.61165874731867398"/>
        </c:manualLayout>
      </c:layout>
      <c:pie3DChart>
        <c:varyColors val="1"/>
        <c:ser>
          <c:idx val="0"/>
          <c:order val="0"/>
          <c:tx>
            <c:strRef>
              <c:f>Sheet1!$B$1</c:f>
              <c:strCache>
                <c:ptCount val="1"/>
                <c:pt idx="0">
                  <c:v>销售额</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F554-4D53-BB69-C65920B0658C}"/>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F554-4D53-BB69-C65920B0658C}"/>
              </c:ext>
            </c:extLst>
          </c:dPt>
          <c:dLbls>
            <c:dLbl>
              <c:idx val="0"/>
              <c:layout>
                <c:manualLayout>
                  <c:x val="0"/>
                  <c:y val="-5.426747455411037E-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zh-CN" altLang="en-US" dirty="0"/>
                      <a:t>国内市场</a:t>
                    </a:r>
                    <a:r>
                      <a:rPr lang="en-US" altLang="zh-CN" sz="1100" b="1" i="0" u="none" strike="noStrike" kern="1200" spc="0" baseline="0" dirty="0">
                        <a:solidFill>
                          <a:srgbClr val="4472C4"/>
                        </a:solidFill>
                      </a:rPr>
                      <a:t>Domestic Market</a:t>
                    </a:r>
                    <a:r>
                      <a:rPr lang="en-US" altLang="zh-CN" dirty="0"/>
                      <a:t>, 70%</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zh-CN"/>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F554-4D53-BB69-C65920B0658C}"/>
                </c:ext>
                <c:ext xmlns:c15="http://schemas.microsoft.com/office/drawing/2012/chart" uri="{CE6537A1-D6FC-4f65-9D91-7224C49458BB}"/>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84A27E5C-2480-4963-9716-D3237556FB8B}" type="CATEGORYNAME">
                      <a:rPr lang="zh-CN" altLang="en-US" smtClean="0"/>
                      <a:pPr>
                        <a:defRPr>
                          <a:solidFill>
                            <a:schemeClr val="accent1"/>
                          </a:solidFill>
                        </a:defRPr>
                      </a:pPr>
                      <a:t>[类别名称]</a:t>
                    </a:fld>
                    <a:r>
                      <a:rPr lang="zh-CN" altLang="en-US" baseline="0" dirty="0"/>
                      <a:t> </a:t>
                    </a:r>
                  </a:p>
                  <a:p>
                    <a:pPr>
                      <a:defRPr>
                        <a:solidFill>
                          <a:schemeClr val="accent1"/>
                        </a:solidFill>
                      </a:defRPr>
                    </a:pPr>
                    <a:r>
                      <a:rPr lang="en-US" altLang="zh-CN" dirty="0"/>
                      <a:t>Foreign Market</a:t>
                    </a:r>
                    <a:r>
                      <a:rPr lang="en-US" altLang="zh-CN" baseline="0" dirty="0"/>
                      <a:t>, </a:t>
                    </a:r>
                    <a:fld id="{74719EB7-8513-4F83-8359-F67071DF4C13}" type="VALUE">
                      <a:rPr lang="en-US" altLang="zh-CN" baseline="0" smtClean="0"/>
                      <a:pPr>
                        <a:defRPr>
                          <a:solidFill>
                            <a:schemeClr val="accent1"/>
                          </a:solidFill>
                        </a:defRPr>
                      </a:pPr>
                      <a:t>[值]</a:t>
                    </a:fld>
                    <a:endParaRPr lang="en-US" altLang="zh-CN"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zh-CN"/>
                </a:p>
              </c:txPr>
              <c:dLblPos val="outEnd"/>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F554-4D53-BB69-C65920B0658C}"/>
                </c:ext>
                <c:ext xmlns:c15="http://schemas.microsoft.com/office/drawing/2012/chart" uri="{CE6537A1-D6FC-4f65-9D91-7224C49458BB}">
                  <c15:dlblFieldTable/>
                  <c15:showDataLabelsRange val="0"/>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国内市场 Domestic Market</c:v>
                </c:pt>
                <c:pt idx="1">
                  <c:v>国外市场</c:v>
                </c:pt>
              </c:strCache>
            </c:strRef>
          </c:cat>
          <c:val>
            <c:numRef>
              <c:f>Sheet1!$B$2:$B$3</c:f>
              <c:numCache>
                <c:formatCode>0%</c:formatCode>
                <c:ptCount val="2"/>
                <c:pt idx="0">
                  <c:v>0.7</c:v>
                </c:pt>
                <c:pt idx="1">
                  <c:v>0.3</c:v>
                </c:pt>
              </c:numCache>
            </c:numRef>
          </c:val>
          <c:extLst xmlns:c16r2="http://schemas.microsoft.com/office/drawing/2015/06/chart">
            <c:ext xmlns:c16="http://schemas.microsoft.com/office/drawing/2014/chart" uri="{C3380CC4-5D6E-409C-BE32-E72D297353CC}">
              <c16:uniqueId val="{00000004-F554-4D53-BB69-C65920B0658C}"/>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zh-CN" altLang="en-US" dirty="0"/>
              <a:t>产品占比</a:t>
            </a:r>
            <a:r>
              <a:rPr lang="en-US" altLang="zh-CN" sz="1600" dirty="0"/>
              <a:t>(Product proportion)</a:t>
            </a:r>
          </a:p>
        </c:rich>
      </c:tx>
      <c:layout>
        <c:manualLayout>
          <c:xMode val="edge"/>
          <c:yMode val="edge"/>
          <c:x val="0.14529138998914562"/>
          <c:y val="0"/>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zh-CN"/>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66686397673457"/>
          <c:y val="0.18593507997148509"/>
          <c:w val="0.82641455494465177"/>
          <c:h val="0.71096899480124987"/>
        </c:manualLayout>
      </c:layout>
      <c:pie3DChart>
        <c:varyColors val="1"/>
        <c:ser>
          <c:idx val="0"/>
          <c:order val="0"/>
          <c:tx>
            <c:strRef>
              <c:f>Sheet1!$B$1</c:f>
              <c:strCache>
                <c:ptCount val="1"/>
                <c:pt idx="0">
                  <c:v>产品占比 Product proportion</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76A6-4CF5-B7C5-722A2DBB883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76A6-4CF5-B7C5-722A2DBB883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76A6-4CF5-B7C5-722A2DBB883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7-76A6-4CF5-B7C5-722A2DBB883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9-76A6-4CF5-B7C5-722A2DBB883B}"/>
              </c:ext>
            </c:extLst>
          </c:dPt>
          <c:dLbls>
            <c:dLbl>
              <c:idx val="0"/>
              <c:layout>
                <c:manualLayout>
                  <c:x val="-5.5210881221309932E-3"/>
                  <c:y val="0.29771442060671388"/>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zh-CN"/>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76A6-4CF5-B7C5-722A2DBB883B}"/>
                </c:ext>
                <c:ext xmlns:c15="http://schemas.microsoft.com/office/drawing/2012/chart" uri="{CE6537A1-D6FC-4f65-9D91-7224C49458BB}">
                  <c15:layout>
                    <c:manualLayout>
                      <c:w val="0.24624053024704218"/>
                      <c:h val="0.20758149697843303"/>
                    </c:manualLayout>
                  </c15:layout>
                </c:ext>
              </c:extLst>
            </c:dLbl>
            <c:dLbl>
              <c:idx val="1"/>
              <c:layout>
                <c:manualLayout>
                  <c:x val="-6.4044622216719485E-2"/>
                  <c:y val="4.4657280301408836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2"/>
                      </a:solidFill>
                      <a:latin typeface="+mn-lt"/>
                      <a:ea typeface="+mn-ea"/>
                      <a:cs typeface="+mn-cs"/>
                    </a:defRPr>
                  </a:pPr>
                  <a:endParaRPr lang="zh-CN"/>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76A6-4CF5-B7C5-722A2DBB883B}"/>
                </c:ext>
                <c:ext xmlns:c15="http://schemas.microsoft.com/office/drawing/2012/chart" uri="{CE6537A1-D6FC-4f65-9D91-7224C49458BB}">
                  <c15:layout>
                    <c:manualLayout>
                      <c:w val="0.1777790375326179"/>
                      <c:h val="0.2433072274512387"/>
                    </c:manualLayout>
                  </c15:layout>
                </c:ext>
              </c:extLst>
            </c:dLbl>
            <c:dLbl>
              <c:idx val="2"/>
              <c:layout>
                <c:manualLayout>
                  <c:x val="-8.1712104207538661E-2"/>
                  <c:y val="-3.870287467887280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zh-CN"/>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76A6-4CF5-B7C5-722A2DBB883B}"/>
                </c:ext>
                <c:ext xmlns:c15="http://schemas.microsoft.com/office/drawing/2012/chart" uri="{CE6537A1-D6FC-4f65-9D91-7224C49458BB}"/>
              </c:extLst>
            </c:dLbl>
            <c:dLbl>
              <c:idx val="3"/>
              <c:layout>
                <c:manualLayout>
                  <c:x val="0.17888325515704409"/>
                  <c:y val="-1.190857682426856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zh-CN"/>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76A6-4CF5-B7C5-722A2DBB883B}"/>
                </c:ext>
                <c:ext xmlns:c15="http://schemas.microsoft.com/office/drawing/2012/chart" uri="{CE6537A1-D6FC-4f65-9D91-7224C49458BB}"/>
              </c:extLst>
            </c:dLbl>
            <c:dLbl>
              <c:idx val="4"/>
              <c:layout>
                <c:manualLayout>
                  <c:x val="0.12808924443343897"/>
                  <c:y val="-8.9314326182014288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zh-CN"/>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9-76A6-4CF5-B7C5-722A2DBB883B}"/>
                </c:ext>
                <c:ext xmlns:c15="http://schemas.microsoft.com/office/drawing/2012/chart" uri="{CE6537A1-D6FC-4f65-9D91-7224C49458BB}"/>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通用连接器 Universal connector</c:v>
                </c:pt>
                <c:pt idx="1">
                  <c:v>汽车连接器 Automobile connector </c:v>
                </c:pt>
              </c:strCache>
            </c:strRef>
          </c:cat>
          <c:val>
            <c:numRef>
              <c:f>Sheet1!$B$2:$B$3</c:f>
              <c:numCache>
                <c:formatCode>0.00%</c:formatCode>
                <c:ptCount val="2"/>
                <c:pt idx="0">
                  <c:v>0.65</c:v>
                </c:pt>
                <c:pt idx="1">
                  <c:v>0.35</c:v>
                </c:pt>
              </c:numCache>
            </c:numRef>
          </c:val>
          <c:extLst xmlns:c16r2="http://schemas.microsoft.com/office/drawing/2015/06/chart">
            <c:ext xmlns:c16="http://schemas.microsoft.com/office/drawing/2014/chart" uri="{C3380CC4-5D6E-409C-BE32-E72D297353CC}">
              <c16:uniqueId val="{0000000A-76A6-4CF5-B7C5-722A2DBB883B}"/>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80732D-1D0E-488F-BDFC-13938124D75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zh-CN" altLang="en-US"/>
        </a:p>
      </dgm:t>
    </dgm:pt>
    <dgm:pt modelId="{6B9BF471-8E79-43E6-99FA-02BD4E0B5256}">
      <dgm:prSet/>
      <dgm:spPr/>
      <dgm:t>
        <a:bodyPr/>
        <a:lstStyle/>
        <a:p>
          <a:r>
            <a:rPr lang="zh-CN" dirty="0"/>
            <a:t>董事长</a:t>
          </a:r>
          <a:endParaRPr lang="en-US" altLang="zh-CN" dirty="0"/>
        </a:p>
        <a:p>
          <a:r>
            <a:rPr lang="en-US" altLang="zh-CN" dirty="0"/>
            <a:t>Chairman</a:t>
          </a:r>
          <a:endParaRPr lang="zh-CN" dirty="0"/>
        </a:p>
      </dgm:t>
    </dgm:pt>
    <dgm:pt modelId="{82DC678C-A1A9-4045-A44E-9347DD0A28A5}" type="parTrans" cxnId="{8E67D926-8F3E-4B4A-ADA9-C7079FB05A96}">
      <dgm:prSet/>
      <dgm:spPr/>
      <dgm:t>
        <a:bodyPr/>
        <a:lstStyle/>
        <a:p>
          <a:endParaRPr lang="zh-CN" altLang="en-US"/>
        </a:p>
      </dgm:t>
    </dgm:pt>
    <dgm:pt modelId="{8BF74151-B9C2-42D5-A78A-D186F7BC80B5}" type="sibTrans" cxnId="{8E67D926-8F3E-4B4A-ADA9-C7079FB05A96}">
      <dgm:prSet/>
      <dgm:spPr/>
      <dgm:t>
        <a:bodyPr/>
        <a:lstStyle/>
        <a:p>
          <a:endParaRPr lang="zh-CN" altLang="en-US"/>
        </a:p>
      </dgm:t>
    </dgm:pt>
    <dgm:pt modelId="{31F0081C-20B5-498F-83FD-85041B1AEFDA}">
      <dgm:prSet/>
      <dgm:spPr/>
      <dgm:t>
        <a:bodyPr/>
        <a:lstStyle/>
        <a:p>
          <a:r>
            <a:rPr lang="zh-CN" dirty="0"/>
            <a:t>总经理</a:t>
          </a:r>
          <a:endParaRPr lang="en-US" altLang="zh-CN" dirty="0"/>
        </a:p>
        <a:p>
          <a:r>
            <a:rPr lang="en-US" altLang="zh-CN" dirty="0"/>
            <a:t>GM</a:t>
          </a:r>
          <a:endParaRPr lang="zh-CN" dirty="0"/>
        </a:p>
      </dgm:t>
    </dgm:pt>
    <dgm:pt modelId="{FC8C89AE-3492-4097-B8DB-1370AF5503CC}" type="parTrans" cxnId="{35E62B30-00E5-427C-88E3-BE4EBA079019}">
      <dgm:prSet/>
      <dgm:spPr/>
      <dgm:t>
        <a:bodyPr/>
        <a:lstStyle/>
        <a:p>
          <a:endParaRPr lang="zh-CN" altLang="en-US"/>
        </a:p>
      </dgm:t>
    </dgm:pt>
    <dgm:pt modelId="{A3654B4D-82FE-4485-B46C-F8CF15DD5AA4}" type="sibTrans" cxnId="{35E62B30-00E5-427C-88E3-BE4EBA079019}">
      <dgm:prSet/>
      <dgm:spPr/>
      <dgm:t>
        <a:bodyPr/>
        <a:lstStyle/>
        <a:p>
          <a:endParaRPr lang="zh-CN" altLang="en-US"/>
        </a:p>
      </dgm:t>
    </dgm:pt>
    <dgm:pt modelId="{889EC86B-56E6-4989-9823-79A3238EFAAE}">
      <dgm:prSet/>
      <dgm:spPr/>
      <dgm:t>
        <a:bodyPr/>
        <a:lstStyle/>
        <a:p>
          <a:r>
            <a:rPr lang="zh-CN" dirty="0"/>
            <a:t>副总经理</a:t>
          </a:r>
          <a:endParaRPr lang="en-US" altLang="zh-CN" dirty="0"/>
        </a:p>
        <a:p>
          <a:r>
            <a:rPr lang="en-US" altLang="zh-CN" dirty="0"/>
            <a:t>VGM</a:t>
          </a:r>
          <a:endParaRPr lang="zh-CN" dirty="0"/>
        </a:p>
      </dgm:t>
    </dgm:pt>
    <dgm:pt modelId="{5F775E1C-6D61-44A3-AD2E-445E3F7F8548}" type="parTrans" cxnId="{32B55ED8-CCD5-4A3D-BCA4-605FD21CDE48}">
      <dgm:prSet/>
      <dgm:spPr/>
      <dgm:t>
        <a:bodyPr/>
        <a:lstStyle/>
        <a:p>
          <a:endParaRPr lang="zh-CN" altLang="en-US"/>
        </a:p>
      </dgm:t>
    </dgm:pt>
    <dgm:pt modelId="{F9CCC305-D8DB-4764-8AD4-2114288C9100}" type="sibTrans" cxnId="{32B55ED8-CCD5-4A3D-BCA4-605FD21CDE48}">
      <dgm:prSet/>
      <dgm:spPr/>
      <dgm:t>
        <a:bodyPr/>
        <a:lstStyle/>
        <a:p>
          <a:endParaRPr lang="zh-CN" altLang="en-US"/>
        </a:p>
      </dgm:t>
    </dgm:pt>
    <dgm:pt modelId="{1EDEEBDB-2A23-4FD6-ABDA-BAB6B1758F0A}">
      <dgm:prSet/>
      <dgm:spPr/>
      <dgm:t>
        <a:bodyPr/>
        <a:lstStyle/>
        <a:p>
          <a:r>
            <a:rPr lang="zh-CN" dirty="0"/>
            <a:t>行政部</a:t>
          </a:r>
          <a:endParaRPr lang="en-US" altLang="zh-CN" dirty="0"/>
        </a:p>
        <a:p>
          <a:r>
            <a:rPr lang="en-US" altLang="zh-CN" dirty="0" smtClean="0"/>
            <a:t>HR</a:t>
          </a:r>
          <a:endParaRPr lang="zh-CN" dirty="0"/>
        </a:p>
      </dgm:t>
    </dgm:pt>
    <dgm:pt modelId="{B9E000C2-729E-41F2-8BCF-B574ECB80B85}" type="parTrans" cxnId="{47CBF7F3-7298-442E-9C8C-575395F24215}">
      <dgm:prSet/>
      <dgm:spPr/>
      <dgm:t>
        <a:bodyPr/>
        <a:lstStyle/>
        <a:p>
          <a:endParaRPr lang="zh-CN" altLang="en-US"/>
        </a:p>
      </dgm:t>
    </dgm:pt>
    <dgm:pt modelId="{D30333C6-3092-4142-B146-6B9F05D9BDB2}" type="sibTrans" cxnId="{47CBF7F3-7298-442E-9C8C-575395F24215}">
      <dgm:prSet/>
      <dgm:spPr/>
      <dgm:t>
        <a:bodyPr/>
        <a:lstStyle/>
        <a:p>
          <a:endParaRPr lang="zh-CN" altLang="en-US"/>
        </a:p>
      </dgm:t>
    </dgm:pt>
    <dgm:pt modelId="{3840CDA4-540D-4658-B537-CEA5C8C75157}">
      <dgm:prSet/>
      <dgm:spPr/>
      <dgm:t>
        <a:bodyPr/>
        <a:lstStyle/>
        <a:p>
          <a:r>
            <a:rPr lang="zh-CN" dirty="0"/>
            <a:t>人事部</a:t>
          </a:r>
          <a:endParaRPr lang="en-US" altLang="zh-CN" dirty="0"/>
        </a:p>
        <a:p>
          <a:r>
            <a:rPr lang="en-US" altLang="zh-CN" dirty="0"/>
            <a:t>HRD</a:t>
          </a:r>
          <a:endParaRPr lang="zh-CN" dirty="0"/>
        </a:p>
      </dgm:t>
    </dgm:pt>
    <dgm:pt modelId="{E4487CAC-91CC-4099-8427-603B71A8195B}" type="parTrans" cxnId="{C8C9BAC4-45CC-489C-875F-9A13B5962B8C}">
      <dgm:prSet/>
      <dgm:spPr/>
      <dgm:t>
        <a:bodyPr/>
        <a:lstStyle/>
        <a:p>
          <a:endParaRPr lang="zh-CN" altLang="en-US"/>
        </a:p>
      </dgm:t>
    </dgm:pt>
    <dgm:pt modelId="{73115D26-D414-4F44-91A5-048A23E4BF06}" type="sibTrans" cxnId="{C8C9BAC4-45CC-489C-875F-9A13B5962B8C}">
      <dgm:prSet/>
      <dgm:spPr/>
      <dgm:t>
        <a:bodyPr/>
        <a:lstStyle/>
        <a:p>
          <a:endParaRPr lang="zh-CN" altLang="en-US"/>
        </a:p>
      </dgm:t>
    </dgm:pt>
    <dgm:pt modelId="{B543D23A-2C7E-4A05-92E2-022E1B7F58FB}">
      <dgm:prSet/>
      <dgm:spPr/>
      <dgm:t>
        <a:bodyPr/>
        <a:lstStyle/>
        <a:p>
          <a:r>
            <a:rPr lang="zh-CN" dirty="0"/>
            <a:t>后勤部</a:t>
          </a:r>
          <a:endParaRPr lang="en-US" altLang="zh-CN" dirty="0"/>
        </a:p>
        <a:p>
          <a:r>
            <a:rPr lang="en-US" altLang="zh-CN" dirty="0"/>
            <a:t>GLD</a:t>
          </a:r>
          <a:endParaRPr lang="zh-CN" dirty="0"/>
        </a:p>
      </dgm:t>
    </dgm:pt>
    <dgm:pt modelId="{0C1FE970-2FE6-40D1-93CD-2A11D4F9F80B}" type="parTrans" cxnId="{C366BEF9-6055-46B7-83B1-E033815DB684}">
      <dgm:prSet/>
      <dgm:spPr/>
      <dgm:t>
        <a:bodyPr/>
        <a:lstStyle/>
        <a:p>
          <a:endParaRPr lang="zh-CN" altLang="en-US"/>
        </a:p>
      </dgm:t>
    </dgm:pt>
    <dgm:pt modelId="{07F383B0-371C-44EB-A890-451ABF29796A}" type="sibTrans" cxnId="{C366BEF9-6055-46B7-83B1-E033815DB684}">
      <dgm:prSet/>
      <dgm:spPr/>
      <dgm:t>
        <a:bodyPr/>
        <a:lstStyle/>
        <a:p>
          <a:endParaRPr lang="zh-CN" altLang="en-US"/>
        </a:p>
      </dgm:t>
    </dgm:pt>
    <dgm:pt modelId="{98F56AFD-A970-462B-9F72-125C7A76E5FE}">
      <dgm:prSet/>
      <dgm:spPr/>
      <dgm:t>
        <a:bodyPr/>
        <a:lstStyle/>
        <a:p>
          <a:r>
            <a:rPr lang="zh-CN" dirty="0"/>
            <a:t>财务部</a:t>
          </a:r>
          <a:endParaRPr lang="en-US" altLang="zh-CN" dirty="0"/>
        </a:p>
        <a:p>
          <a:r>
            <a:rPr lang="en-US" altLang="zh-CN" dirty="0"/>
            <a:t>FC</a:t>
          </a:r>
          <a:endParaRPr lang="zh-CN" dirty="0"/>
        </a:p>
      </dgm:t>
    </dgm:pt>
    <dgm:pt modelId="{6F466C16-8B71-4485-9F25-014C89223A65}" type="parTrans" cxnId="{26634D60-732B-420D-B784-9723D047E376}">
      <dgm:prSet/>
      <dgm:spPr/>
      <dgm:t>
        <a:bodyPr/>
        <a:lstStyle/>
        <a:p>
          <a:endParaRPr lang="zh-CN" altLang="en-US"/>
        </a:p>
      </dgm:t>
    </dgm:pt>
    <dgm:pt modelId="{1CBC4E32-1FDC-4C89-8856-E46EBACFEB2F}" type="sibTrans" cxnId="{26634D60-732B-420D-B784-9723D047E376}">
      <dgm:prSet/>
      <dgm:spPr/>
      <dgm:t>
        <a:bodyPr/>
        <a:lstStyle/>
        <a:p>
          <a:endParaRPr lang="zh-CN" altLang="en-US"/>
        </a:p>
      </dgm:t>
    </dgm:pt>
    <dgm:pt modelId="{9E72CBF7-E377-4EC4-9ED0-B533E17D2A77}">
      <dgm:prSet/>
      <dgm:spPr/>
      <dgm:t>
        <a:bodyPr/>
        <a:lstStyle/>
        <a:p>
          <a:r>
            <a:rPr lang="zh-CN" dirty="0"/>
            <a:t>销售部</a:t>
          </a:r>
          <a:endParaRPr lang="en-US" altLang="zh-CN" dirty="0"/>
        </a:p>
        <a:p>
          <a:r>
            <a:rPr lang="en-US" altLang="zh-CN" dirty="0"/>
            <a:t>SD</a:t>
          </a:r>
          <a:endParaRPr lang="zh-CN" dirty="0"/>
        </a:p>
      </dgm:t>
    </dgm:pt>
    <dgm:pt modelId="{5BA043D9-2865-437C-85B0-BB83B714DFF3}" type="parTrans" cxnId="{034D1BF7-D92F-4810-8C7F-1E88D3A0661C}">
      <dgm:prSet/>
      <dgm:spPr/>
      <dgm:t>
        <a:bodyPr/>
        <a:lstStyle/>
        <a:p>
          <a:endParaRPr lang="zh-CN" altLang="en-US"/>
        </a:p>
      </dgm:t>
    </dgm:pt>
    <dgm:pt modelId="{010F4D4F-34EE-4756-B028-54D831C2DF3A}" type="sibTrans" cxnId="{034D1BF7-D92F-4810-8C7F-1E88D3A0661C}">
      <dgm:prSet/>
      <dgm:spPr/>
      <dgm:t>
        <a:bodyPr/>
        <a:lstStyle/>
        <a:p>
          <a:endParaRPr lang="zh-CN" altLang="en-US"/>
        </a:p>
      </dgm:t>
    </dgm:pt>
    <dgm:pt modelId="{4B81E575-43DC-4005-957E-4EE1290E1B12}">
      <dgm:prSet/>
      <dgm:spPr/>
      <dgm:t>
        <a:bodyPr/>
        <a:lstStyle/>
        <a:p>
          <a:r>
            <a:rPr lang="zh-CN" dirty="0"/>
            <a:t>国内贸易部</a:t>
          </a:r>
          <a:endParaRPr lang="en-US" altLang="zh-CN" dirty="0"/>
        </a:p>
        <a:p>
          <a:r>
            <a:rPr lang="en-US" altLang="zh-CN" dirty="0"/>
            <a:t>MD</a:t>
          </a:r>
          <a:endParaRPr lang="zh-CN" dirty="0"/>
        </a:p>
      </dgm:t>
    </dgm:pt>
    <dgm:pt modelId="{75B4AE54-1B7E-4548-8249-64DE04C84B84}" type="parTrans" cxnId="{541314C4-2E22-4C40-98CA-796EC8582F70}">
      <dgm:prSet/>
      <dgm:spPr/>
      <dgm:t>
        <a:bodyPr/>
        <a:lstStyle/>
        <a:p>
          <a:endParaRPr lang="zh-CN" altLang="en-US"/>
        </a:p>
      </dgm:t>
    </dgm:pt>
    <dgm:pt modelId="{371B7CEC-52CF-4775-AEB8-29F2E91C8C8B}" type="sibTrans" cxnId="{541314C4-2E22-4C40-98CA-796EC8582F70}">
      <dgm:prSet/>
      <dgm:spPr/>
      <dgm:t>
        <a:bodyPr/>
        <a:lstStyle/>
        <a:p>
          <a:endParaRPr lang="zh-CN" altLang="en-US"/>
        </a:p>
      </dgm:t>
    </dgm:pt>
    <dgm:pt modelId="{D1A687A7-FE14-4EE1-BB9B-A6B6A9C2F235}">
      <dgm:prSet/>
      <dgm:spPr/>
      <dgm:t>
        <a:bodyPr/>
        <a:lstStyle/>
        <a:p>
          <a:r>
            <a:rPr lang="zh-CN" dirty="0"/>
            <a:t>国际贸易部</a:t>
          </a:r>
          <a:endParaRPr lang="en-US" altLang="zh-CN" dirty="0"/>
        </a:p>
        <a:p>
          <a:r>
            <a:rPr lang="en-US" altLang="zh-CN" dirty="0"/>
            <a:t>MOFCOM</a:t>
          </a:r>
          <a:endParaRPr lang="zh-CN" dirty="0"/>
        </a:p>
      </dgm:t>
    </dgm:pt>
    <dgm:pt modelId="{41ED9ED2-5499-4ABF-A909-E7743B2775AD}" type="parTrans" cxnId="{E621B125-7662-433E-BC5B-997B7A5483EF}">
      <dgm:prSet/>
      <dgm:spPr/>
      <dgm:t>
        <a:bodyPr/>
        <a:lstStyle/>
        <a:p>
          <a:endParaRPr lang="zh-CN" altLang="en-US"/>
        </a:p>
      </dgm:t>
    </dgm:pt>
    <dgm:pt modelId="{1CD8AC2E-782C-4FD0-809A-A1DB3628B3AE}" type="sibTrans" cxnId="{E621B125-7662-433E-BC5B-997B7A5483EF}">
      <dgm:prSet/>
      <dgm:spPr/>
      <dgm:t>
        <a:bodyPr/>
        <a:lstStyle/>
        <a:p>
          <a:endParaRPr lang="zh-CN" altLang="en-US"/>
        </a:p>
      </dgm:t>
    </dgm:pt>
    <dgm:pt modelId="{801AEA02-1E76-4247-BF98-8457AFDA4B23}">
      <dgm:prSet/>
      <dgm:spPr/>
      <dgm:t>
        <a:bodyPr/>
        <a:lstStyle/>
        <a:p>
          <a:r>
            <a:rPr lang="zh-CN" dirty="0"/>
            <a:t>采购部</a:t>
          </a:r>
          <a:endParaRPr lang="en-US" altLang="zh-CN" dirty="0"/>
        </a:p>
        <a:p>
          <a:r>
            <a:rPr lang="en-US" altLang="zh-CN" dirty="0" smtClean="0"/>
            <a:t>PD</a:t>
          </a:r>
          <a:endParaRPr lang="zh-CN" dirty="0"/>
        </a:p>
      </dgm:t>
    </dgm:pt>
    <dgm:pt modelId="{48290C8E-EC2E-4D8B-BE98-2FC53CF9ABE0}" type="parTrans" cxnId="{AF0B1511-457F-42FC-B4E5-B35F25C2ECCC}">
      <dgm:prSet/>
      <dgm:spPr/>
      <dgm:t>
        <a:bodyPr/>
        <a:lstStyle/>
        <a:p>
          <a:endParaRPr lang="zh-CN" altLang="en-US"/>
        </a:p>
      </dgm:t>
    </dgm:pt>
    <dgm:pt modelId="{054AB0C6-BCBE-41F7-B218-319FD65AC12F}" type="sibTrans" cxnId="{AF0B1511-457F-42FC-B4E5-B35F25C2ECCC}">
      <dgm:prSet/>
      <dgm:spPr/>
      <dgm:t>
        <a:bodyPr/>
        <a:lstStyle/>
        <a:p>
          <a:endParaRPr lang="zh-CN" altLang="en-US"/>
        </a:p>
      </dgm:t>
    </dgm:pt>
    <dgm:pt modelId="{C8AC0DD9-BD33-4998-B998-A5AFC09A0D5B}">
      <dgm:prSet/>
      <dgm:spPr/>
      <dgm:t>
        <a:bodyPr/>
        <a:lstStyle/>
        <a:p>
          <a:r>
            <a:rPr lang="zh-CN" dirty="0"/>
            <a:t>统筹部</a:t>
          </a:r>
          <a:endParaRPr lang="en-US" altLang="zh-CN" dirty="0"/>
        </a:p>
        <a:p>
          <a:r>
            <a:rPr lang="en-US" altLang="zh-CN" dirty="0" smtClean="0"/>
            <a:t>PMC</a:t>
          </a:r>
          <a:endParaRPr lang="zh-CN" dirty="0"/>
        </a:p>
      </dgm:t>
    </dgm:pt>
    <dgm:pt modelId="{85DA6800-E5B2-4273-90A2-B6E9BA9C583C}" type="parTrans" cxnId="{48B406BD-1D94-4F72-A93C-15A146F51A2E}">
      <dgm:prSet/>
      <dgm:spPr/>
      <dgm:t>
        <a:bodyPr/>
        <a:lstStyle/>
        <a:p>
          <a:endParaRPr lang="zh-CN" altLang="en-US"/>
        </a:p>
      </dgm:t>
    </dgm:pt>
    <dgm:pt modelId="{B61D9E6D-9C1F-4EA2-BC3F-4BE763E0E393}" type="sibTrans" cxnId="{48B406BD-1D94-4F72-A93C-15A146F51A2E}">
      <dgm:prSet/>
      <dgm:spPr/>
      <dgm:t>
        <a:bodyPr/>
        <a:lstStyle/>
        <a:p>
          <a:endParaRPr lang="zh-CN" altLang="en-US"/>
        </a:p>
      </dgm:t>
    </dgm:pt>
    <dgm:pt modelId="{57FD74CA-EEF6-4B1C-BD82-D011721AA34C}">
      <dgm:prSet/>
      <dgm:spPr/>
      <dgm:t>
        <a:bodyPr/>
        <a:lstStyle/>
        <a:p>
          <a:r>
            <a:rPr lang="zh-CN" dirty="0"/>
            <a:t>计划部</a:t>
          </a:r>
          <a:endParaRPr lang="en-US" altLang="zh-CN" dirty="0"/>
        </a:p>
        <a:p>
          <a:r>
            <a:rPr lang="en-US" altLang="zh-CN" dirty="0"/>
            <a:t>Planning dept</a:t>
          </a:r>
          <a:endParaRPr lang="zh-CN" dirty="0"/>
        </a:p>
      </dgm:t>
    </dgm:pt>
    <dgm:pt modelId="{E5F384A4-CCF0-4CAD-B1F7-259F6789209B}" type="parTrans" cxnId="{19BE4B9E-24F1-4FED-BF6E-903764719172}">
      <dgm:prSet/>
      <dgm:spPr/>
      <dgm:t>
        <a:bodyPr/>
        <a:lstStyle/>
        <a:p>
          <a:endParaRPr lang="zh-CN" altLang="en-US"/>
        </a:p>
      </dgm:t>
    </dgm:pt>
    <dgm:pt modelId="{BB56ED28-8032-4C82-BAFE-1457D4551D80}" type="sibTrans" cxnId="{19BE4B9E-24F1-4FED-BF6E-903764719172}">
      <dgm:prSet/>
      <dgm:spPr/>
      <dgm:t>
        <a:bodyPr/>
        <a:lstStyle/>
        <a:p>
          <a:endParaRPr lang="zh-CN" altLang="en-US"/>
        </a:p>
      </dgm:t>
    </dgm:pt>
    <dgm:pt modelId="{5588D584-4EB9-44B1-A33E-0BB7F6173FC1}">
      <dgm:prSet/>
      <dgm:spPr/>
      <dgm:t>
        <a:bodyPr/>
        <a:lstStyle/>
        <a:p>
          <a:r>
            <a:rPr lang="zh-CN" dirty="0"/>
            <a:t>仓储部</a:t>
          </a:r>
          <a:endParaRPr lang="en-US" altLang="zh-CN" dirty="0"/>
        </a:p>
        <a:p>
          <a:r>
            <a:rPr lang="en-US" altLang="zh-CN" dirty="0"/>
            <a:t>WB</a:t>
          </a:r>
          <a:endParaRPr lang="zh-CN" dirty="0"/>
        </a:p>
      </dgm:t>
    </dgm:pt>
    <dgm:pt modelId="{654C24A9-9988-47BE-B054-059A69985DDF}" type="parTrans" cxnId="{5F88A2F6-85E7-4E58-BF8F-56CEA0E9E1E4}">
      <dgm:prSet/>
      <dgm:spPr/>
      <dgm:t>
        <a:bodyPr/>
        <a:lstStyle/>
        <a:p>
          <a:endParaRPr lang="zh-CN" altLang="en-US"/>
        </a:p>
      </dgm:t>
    </dgm:pt>
    <dgm:pt modelId="{43C76AC3-27A1-4A73-BEE8-282B2D27461A}" type="sibTrans" cxnId="{5F88A2F6-85E7-4E58-BF8F-56CEA0E9E1E4}">
      <dgm:prSet/>
      <dgm:spPr/>
      <dgm:t>
        <a:bodyPr/>
        <a:lstStyle/>
        <a:p>
          <a:endParaRPr lang="zh-CN" altLang="en-US"/>
        </a:p>
      </dgm:t>
    </dgm:pt>
    <dgm:pt modelId="{D9F25649-EBEA-4E2F-BA47-F0B64C6EB449}">
      <dgm:prSet/>
      <dgm:spPr/>
      <dgm:t>
        <a:bodyPr/>
        <a:lstStyle/>
        <a:p>
          <a:r>
            <a:rPr lang="zh-CN" dirty="0"/>
            <a:t>品质</a:t>
          </a:r>
          <a:r>
            <a:rPr lang="zh-CN" dirty="0" smtClean="0"/>
            <a:t>部</a:t>
          </a:r>
          <a:endParaRPr lang="en-US" altLang="zh-CN" dirty="0" smtClean="0"/>
        </a:p>
        <a:p>
          <a:r>
            <a:rPr lang="en-US" altLang="zh-CN" dirty="0" smtClean="0"/>
            <a:t>QCU</a:t>
          </a:r>
          <a:r>
            <a:rPr lang="zh-CN" altLang="zh-CN" dirty="0" smtClean="0"/>
            <a:t>终检组</a:t>
          </a:r>
          <a:r>
            <a:rPr lang="en-US" altLang="zh-CN" dirty="0" smtClean="0"/>
            <a:t>FQC</a:t>
          </a:r>
          <a:endParaRPr lang="zh-CN" dirty="0"/>
        </a:p>
      </dgm:t>
    </dgm:pt>
    <dgm:pt modelId="{91E29392-547B-49EF-87AB-DE2182A32C59}" type="parTrans" cxnId="{5469C765-B1AE-4A28-9C5C-FCA67B07ACC6}">
      <dgm:prSet/>
      <dgm:spPr/>
      <dgm:t>
        <a:bodyPr/>
        <a:lstStyle/>
        <a:p>
          <a:endParaRPr lang="zh-CN" altLang="en-US"/>
        </a:p>
      </dgm:t>
    </dgm:pt>
    <dgm:pt modelId="{F446F64B-78A7-4A01-A0CD-3162EE31A00B}" type="sibTrans" cxnId="{5469C765-B1AE-4A28-9C5C-FCA67B07ACC6}">
      <dgm:prSet/>
      <dgm:spPr/>
      <dgm:t>
        <a:bodyPr/>
        <a:lstStyle/>
        <a:p>
          <a:endParaRPr lang="zh-CN" altLang="en-US"/>
        </a:p>
      </dgm:t>
    </dgm:pt>
    <dgm:pt modelId="{DC7EB113-4D25-40E3-A71E-6EB1FF724F3C}">
      <dgm:prSet/>
      <dgm:spPr/>
      <dgm:t>
        <a:bodyPr/>
        <a:lstStyle/>
        <a:p>
          <a:r>
            <a:rPr lang="zh-CN" dirty="0"/>
            <a:t>冲压车间</a:t>
          </a:r>
          <a:r>
            <a:rPr lang="en-US" dirty="0"/>
            <a:t>QC</a:t>
          </a:r>
        </a:p>
        <a:p>
          <a:r>
            <a:rPr lang="en-US" altLang="zh-CN" dirty="0"/>
            <a:t>Stamping</a:t>
          </a:r>
          <a:endParaRPr lang="zh-CN" dirty="0"/>
        </a:p>
      </dgm:t>
    </dgm:pt>
    <dgm:pt modelId="{D889D4B9-9FB9-4BC8-BE87-AB0C58A422DE}" type="parTrans" cxnId="{64EA3155-B10C-489C-A840-660AF209C534}">
      <dgm:prSet/>
      <dgm:spPr/>
      <dgm:t>
        <a:bodyPr/>
        <a:lstStyle/>
        <a:p>
          <a:endParaRPr lang="zh-CN" altLang="en-US"/>
        </a:p>
      </dgm:t>
    </dgm:pt>
    <dgm:pt modelId="{4D2FF3AD-FE0C-40C0-A35A-CAC4FA2EACAA}" type="sibTrans" cxnId="{64EA3155-B10C-489C-A840-660AF209C534}">
      <dgm:prSet/>
      <dgm:spPr/>
      <dgm:t>
        <a:bodyPr/>
        <a:lstStyle/>
        <a:p>
          <a:endParaRPr lang="zh-CN" altLang="en-US"/>
        </a:p>
      </dgm:t>
    </dgm:pt>
    <dgm:pt modelId="{2A5DE7DD-A089-4113-9847-84B543BC21D5}">
      <dgm:prSet/>
      <dgm:spPr/>
      <dgm:t>
        <a:bodyPr/>
        <a:lstStyle/>
        <a:p>
          <a:r>
            <a:rPr lang="zh-CN" dirty="0"/>
            <a:t>注塑车间</a:t>
          </a:r>
          <a:r>
            <a:rPr lang="en-US" dirty="0"/>
            <a:t>QC</a:t>
          </a:r>
        </a:p>
        <a:p>
          <a:r>
            <a:rPr lang="en-US" altLang="zh-CN" dirty="0"/>
            <a:t>Injection</a:t>
          </a:r>
          <a:endParaRPr lang="zh-CN" dirty="0"/>
        </a:p>
      </dgm:t>
    </dgm:pt>
    <dgm:pt modelId="{3EF93505-EB40-4C4C-8999-65E291EA89F5}" type="parTrans" cxnId="{82E4FC14-256C-4A28-97B7-77AE5BEDA0FF}">
      <dgm:prSet/>
      <dgm:spPr/>
      <dgm:t>
        <a:bodyPr/>
        <a:lstStyle/>
        <a:p>
          <a:endParaRPr lang="zh-CN" altLang="en-US"/>
        </a:p>
      </dgm:t>
    </dgm:pt>
    <dgm:pt modelId="{84A01CF7-48F2-440A-9DAE-489E53D0D2E2}" type="sibTrans" cxnId="{82E4FC14-256C-4A28-97B7-77AE5BEDA0FF}">
      <dgm:prSet/>
      <dgm:spPr/>
      <dgm:t>
        <a:bodyPr/>
        <a:lstStyle/>
        <a:p>
          <a:endParaRPr lang="zh-CN" altLang="en-US"/>
        </a:p>
      </dgm:t>
    </dgm:pt>
    <dgm:pt modelId="{FFD79F23-1EAB-41AB-AF54-19D753A0E4EF}">
      <dgm:prSet/>
      <dgm:spPr/>
      <dgm:t>
        <a:bodyPr/>
        <a:lstStyle/>
        <a:p>
          <a:r>
            <a:rPr lang="zh-CN" dirty="0"/>
            <a:t>压针车间</a:t>
          </a:r>
          <a:r>
            <a:rPr lang="en-US" dirty="0"/>
            <a:t>QC</a:t>
          </a:r>
        </a:p>
        <a:p>
          <a:r>
            <a:rPr lang="en-US" altLang="zh-CN" dirty="0"/>
            <a:t>Needle pressing</a:t>
          </a:r>
          <a:endParaRPr lang="zh-CN" dirty="0"/>
        </a:p>
      </dgm:t>
    </dgm:pt>
    <dgm:pt modelId="{7A81E9EC-CF96-4FCB-B2FC-4F140B0376AF}" type="parTrans" cxnId="{1C625284-91C3-4887-875A-65F6BEAA5D68}">
      <dgm:prSet/>
      <dgm:spPr/>
      <dgm:t>
        <a:bodyPr/>
        <a:lstStyle/>
        <a:p>
          <a:endParaRPr lang="zh-CN" altLang="en-US"/>
        </a:p>
      </dgm:t>
    </dgm:pt>
    <dgm:pt modelId="{42801BF0-C1C2-4EDE-AA22-C1144B4ECBD8}" type="sibTrans" cxnId="{1C625284-91C3-4887-875A-65F6BEAA5D68}">
      <dgm:prSet/>
      <dgm:spPr/>
      <dgm:t>
        <a:bodyPr/>
        <a:lstStyle/>
        <a:p>
          <a:endParaRPr lang="zh-CN" altLang="en-US"/>
        </a:p>
      </dgm:t>
    </dgm:pt>
    <dgm:pt modelId="{8C937B08-365D-4FEB-8B80-B98EEEFD613B}">
      <dgm:prSet/>
      <dgm:spPr/>
      <dgm:t>
        <a:bodyPr/>
        <a:lstStyle/>
        <a:p>
          <a:r>
            <a:rPr lang="zh-CN" dirty="0"/>
            <a:t>终检组</a:t>
          </a:r>
          <a:r>
            <a:rPr lang="en-US" dirty="0"/>
            <a:t>FQC</a:t>
          </a:r>
          <a:endParaRPr lang="zh-CN" dirty="0"/>
        </a:p>
      </dgm:t>
    </dgm:pt>
    <dgm:pt modelId="{73B8A58C-60B0-443C-8250-85057B8B8460}" type="parTrans" cxnId="{0C5B10C8-8187-460C-B12B-639A4AFD1CFE}">
      <dgm:prSet/>
      <dgm:spPr/>
      <dgm:t>
        <a:bodyPr/>
        <a:lstStyle/>
        <a:p>
          <a:endParaRPr lang="zh-CN" altLang="en-US"/>
        </a:p>
      </dgm:t>
    </dgm:pt>
    <dgm:pt modelId="{26D4FE79-F296-4586-955F-60FD36A953D7}" type="sibTrans" cxnId="{0C5B10C8-8187-460C-B12B-639A4AFD1CFE}">
      <dgm:prSet/>
      <dgm:spPr/>
      <dgm:t>
        <a:bodyPr/>
        <a:lstStyle/>
        <a:p>
          <a:endParaRPr lang="zh-CN" altLang="en-US"/>
        </a:p>
      </dgm:t>
    </dgm:pt>
    <dgm:pt modelId="{7B7B3994-CD64-45E6-97BB-65E56F96E540}">
      <dgm:prSet/>
      <dgm:spPr/>
      <dgm:t>
        <a:bodyPr/>
        <a:lstStyle/>
        <a:p>
          <a:r>
            <a:rPr lang="zh-CN" dirty="0"/>
            <a:t>技术</a:t>
          </a:r>
          <a:r>
            <a:rPr lang="en-US" dirty="0"/>
            <a:t>/</a:t>
          </a:r>
          <a:r>
            <a:rPr lang="zh-CN" dirty="0"/>
            <a:t>工程部</a:t>
          </a:r>
          <a:endParaRPr lang="en-US" altLang="zh-CN" dirty="0"/>
        </a:p>
        <a:p>
          <a:r>
            <a:rPr lang="en-US" altLang="zh-CN" dirty="0"/>
            <a:t>EO/PO</a:t>
          </a:r>
          <a:endParaRPr lang="zh-CN" dirty="0"/>
        </a:p>
      </dgm:t>
    </dgm:pt>
    <dgm:pt modelId="{E1204464-C54C-46DE-878A-41D2FAA813F0}" type="parTrans" cxnId="{B486BA5E-373A-48F6-A5C0-092BA78C73A9}">
      <dgm:prSet/>
      <dgm:spPr/>
      <dgm:t>
        <a:bodyPr/>
        <a:lstStyle/>
        <a:p>
          <a:endParaRPr lang="zh-CN" altLang="en-US"/>
        </a:p>
      </dgm:t>
    </dgm:pt>
    <dgm:pt modelId="{87991E47-3FAB-45C7-B8E6-B5683165926E}" type="sibTrans" cxnId="{B486BA5E-373A-48F6-A5C0-092BA78C73A9}">
      <dgm:prSet/>
      <dgm:spPr/>
      <dgm:t>
        <a:bodyPr/>
        <a:lstStyle/>
        <a:p>
          <a:endParaRPr lang="zh-CN" altLang="en-US"/>
        </a:p>
      </dgm:t>
    </dgm:pt>
    <dgm:pt modelId="{8F9A2325-8DEC-4C32-8DBB-AB4C05FB5D07}">
      <dgm:prSet/>
      <dgm:spPr/>
      <dgm:t>
        <a:bodyPr/>
        <a:lstStyle/>
        <a:p>
          <a:r>
            <a:rPr lang="zh-CN" dirty="0"/>
            <a:t>冲模组</a:t>
          </a:r>
          <a:endParaRPr lang="en-US" altLang="zh-CN" dirty="0"/>
        </a:p>
        <a:p>
          <a:r>
            <a:rPr lang="en-US" altLang="zh-CN" dirty="0"/>
            <a:t>Die set</a:t>
          </a:r>
          <a:endParaRPr lang="zh-CN" dirty="0"/>
        </a:p>
      </dgm:t>
    </dgm:pt>
    <dgm:pt modelId="{1742FA13-F4FA-41AF-8824-92F7D20D8774}" type="parTrans" cxnId="{0F64E25F-9885-486F-AC96-B7134798A120}">
      <dgm:prSet/>
      <dgm:spPr/>
      <dgm:t>
        <a:bodyPr/>
        <a:lstStyle/>
        <a:p>
          <a:endParaRPr lang="zh-CN" altLang="en-US"/>
        </a:p>
      </dgm:t>
    </dgm:pt>
    <dgm:pt modelId="{2DCB647E-F271-48C0-85AB-5B2167D812B3}" type="sibTrans" cxnId="{0F64E25F-9885-486F-AC96-B7134798A120}">
      <dgm:prSet/>
      <dgm:spPr/>
      <dgm:t>
        <a:bodyPr/>
        <a:lstStyle/>
        <a:p>
          <a:endParaRPr lang="zh-CN" altLang="en-US"/>
        </a:p>
      </dgm:t>
    </dgm:pt>
    <dgm:pt modelId="{2D7E21CC-7899-454E-8BF3-99EEA8524606}">
      <dgm:prSet/>
      <dgm:spPr/>
      <dgm:t>
        <a:bodyPr/>
        <a:lstStyle/>
        <a:p>
          <a:r>
            <a:rPr lang="zh-CN" dirty="0"/>
            <a:t>塑模组</a:t>
          </a:r>
          <a:endParaRPr lang="en-US" altLang="zh-CN" dirty="0"/>
        </a:p>
        <a:p>
          <a:r>
            <a:rPr lang="en-US" dirty="0"/>
            <a:t>Plastic Die</a:t>
          </a:r>
          <a:endParaRPr lang="zh-CN" dirty="0"/>
        </a:p>
      </dgm:t>
    </dgm:pt>
    <dgm:pt modelId="{AEDBFAFF-00D3-407B-BCCD-A5F1F93DD3E9}" type="parTrans" cxnId="{14882F2A-FD79-485B-81A0-2B2A668929D3}">
      <dgm:prSet/>
      <dgm:spPr/>
      <dgm:t>
        <a:bodyPr/>
        <a:lstStyle/>
        <a:p>
          <a:endParaRPr lang="zh-CN" altLang="en-US"/>
        </a:p>
      </dgm:t>
    </dgm:pt>
    <dgm:pt modelId="{36FB19F7-FD88-4A26-A585-8D351B25D368}" type="sibTrans" cxnId="{14882F2A-FD79-485B-81A0-2B2A668929D3}">
      <dgm:prSet/>
      <dgm:spPr/>
      <dgm:t>
        <a:bodyPr/>
        <a:lstStyle/>
        <a:p>
          <a:endParaRPr lang="zh-CN" altLang="en-US"/>
        </a:p>
      </dgm:t>
    </dgm:pt>
    <dgm:pt modelId="{43C6019B-BC57-4D2F-A52F-2CEF359141CA}">
      <dgm:prSet/>
      <dgm:spPr/>
      <dgm:t>
        <a:bodyPr/>
        <a:lstStyle/>
        <a:p>
          <a:r>
            <a:rPr lang="zh-CN" dirty="0"/>
            <a:t>机加车间</a:t>
          </a:r>
          <a:endParaRPr lang="en-US" altLang="zh-CN" dirty="0"/>
        </a:p>
        <a:p>
          <a:r>
            <a:rPr lang="en-US" altLang="zh-CN" dirty="0"/>
            <a:t>Machining</a:t>
          </a:r>
          <a:endParaRPr lang="zh-CN" dirty="0"/>
        </a:p>
      </dgm:t>
    </dgm:pt>
    <dgm:pt modelId="{A612E27F-DC16-4839-B46C-F28FEB0A4CF4}" type="parTrans" cxnId="{379454F7-3B0A-4A75-A11B-C212EA7261C2}">
      <dgm:prSet/>
      <dgm:spPr/>
      <dgm:t>
        <a:bodyPr/>
        <a:lstStyle/>
        <a:p>
          <a:endParaRPr lang="zh-CN" altLang="en-US"/>
        </a:p>
      </dgm:t>
    </dgm:pt>
    <dgm:pt modelId="{7C764791-48EB-4E9C-97A6-4CF702A7312E}" type="sibTrans" cxnId="{379454F7-3B0A-4A75-A11B-C212EA7261C2}">
      <dgm:prSet/>
      <dgm:spPr/>
      <dgm:t>
        <a:bodyPr/>
        <a:lstStyle/>
        <a:p>
          <a:endParaRPr lang="zh-CN" altLang="en-US"/>
        </a:p>
      </dgm:t>
    </dgm:pt>
    <dgm:pt modelId="{DEFF53D2-693F-4A01-931E-5EF0C8327A02}">
      <dgm:prSet/>
      <dgm:spPr/>
      <dgm:t>
        <a:bodyPr/>
        <a:lstStyle/>
        <a:p>
          <a:r>
            <a:rPr lang="zh-CN" dirty="0"/>
            <a:t>生产部</a:t>
          </a:r>
          <a:endParaRPr lang="en-US" altLang="zh-CN" dirty="0"/>
        </a:p>
        <a:p>
          <a:r>
            <a:rPr lang="en-US" altLang="zh-CN" dirty="0" smtClean="0"/>
            <a:t>PC</a:t>
          </a:r>
          <a:endParaRPr lang="zh-CN" dirty="0"/>
        </a:p>
      </dgm:t>
    </dgm:pt>
    <dgm:pt modelId="{0C9F718D-18BF-4905-8A2B-D645DE2D0AB5}" type="parTrans" cxnId="{69CE7E2A-B369-421A-8EC9-E1B3BFB887E7}">
      <dgm:prSet/>
      <dgm:spPr/>
      <dgm:t>
        <a:bodyPr/>
        <a:lstStyle/>
        <a:p>
          <a:endParaRPr lang="zh-CN" altLang="en-US"/>
        </a:p>
      </dgm:t>
    </dgm:pt>
    <dgm:pt modelId="{E124C64B-6D9F-4084-8813-D99B53CDB3A7}" type="sibTrans" cxnId="{69CE7E2A-B369-421A-8EC9-E1B3BFB887E7}">
      <dgm:prSet/>
      <dgm:spPr/>
      <dgm:t>
        <a:bodyPr/>
        <a:lstStyle/>
        <a:p>
          <a:endParaRPr lang="zh-CN" altLang="en-US"/>
        </a:p>
      </dgm:t>
    </dgm:pt>
    <dgm:pt modelId="{39F3773C-56B4-4B52-93F6-B52647EE510A}">
      <dgm:prSet/>
      <dgm:spPr/>
      <dgm:t>
        <a:bodyPr/>
        <a:lstStyle/>
        <a:p>
          <a:r>
            <a:rPr lang="zh-CN" dirty="0"/>
            <a:t>冲压车间</a:t>
          </a:r>
          <a:endParaRPr lang="en-US" altLang="zh-CN" dirty="0"/>
        </a:p>
        <a:p>
          <a:r>
            <a:rPr lang="en-US" altLang="zh-CN" dirty="0"/>
            <a:t>Stamping Workshop</a:t>
          </a:r>
          <a:endParaRPr lang="zh-CN" dirty="0"/>
        </a:p>
      </dgm:t>
    </dgm:pt>
    <dgm:pt modelId="{35D15BC8-221A-48C5-B2A3-2827658051DA}" type="parTrans" cxnId="{A29CF5CE-1A36-4AD3-B41A-B250F84319D0}">
      <dgm:prSet/>
      <dgm:spPr/>
      <dgm:t>
        <a:bodyPr/>
        <a:lstStyle/>
        <a:p>
          <a:endParaRPr lang="zh-CN" altLang="en-US"/>
        </a:p>
      </dgm:t>
    </dgm:pt>
    <dgm:pt modelId="{88056A52-D818-4A4F-B897-81CFD75BB59B}" type="sibTrans" cxnId="{A29CF5CE-1A36-4AD3-B41A-B250F84319D0}">
      <dgm:prSet/>
      <dgm:spPr/>
      <dgm:t>
        <a:bodyPr/>
        <a:lstStyle/>
        <a:p>
          <a:endParaRPr lang="zh-CN" altLang="en-US"/>
        </a:p>
      </dgm:t>
    </dgm:pt>
    <dgm:pt modelId="{8B4A332A-12E6-4925-92B7-6D8E1B59B69F}">
      <dgm:prSet/>
      <dgm:spPr/>
      <dgm:t>
        <a:bodyPr/>
        <a:lstStyle/>
        <a:p>
          <a:r>
            <a:rPr lang="zh-CN" dirty="0"/>
            <a:t>注塑车间</a:t>
          </a:r>
          <a:endParaRPr lang="en-US" altLang="zh-CN" dirty="0"/>
        </a:p>
        <a:p>
          <a:r>
            <a:rPr lang="en-US" altLang="zh-CN" dirty="0"/>
            <a:t>Injection Workshop</a:t>
          </a:r>
          <a:endParaRPr lang="zh-CN" dirty="0"/>
        </a:p>
      </dgm:t>
    </dgm:pt>
    <dgm:pt modelId="{4AF3320E-CCEF-4BFC-8907-000C4E87476E}" type="parTrans" cxnId="{AC5FC82C-BE60-4A10-A8EB-7D538EA26413}">
      <dgm:prSet/>
      <dgm:spPr/>
      <dgm:t>
        <a:bodyPr/>
        <a:lstStyle/>
        <a:p>
          <a:endParaRPr lang="zh-CN" altLang="en-US"/>
        </a:p>
      </dgm:t>
    </dgm:pt>
    <dgm:pt modelId="{09B360EC-E096-4E07-92A9-183957E3D3CA}" type="sibTrans" cxnId="{AC5FC82C-BE60-4A10-A8EB-7D538EA26413}">
      <dgm:prSet/>
      <dgm:spPr/>
      <dgm:t>
        <a:bodyPr/>
        <a:lstStyle/>
        <a:p>
          <a:endParaRPr lang="zh-CN" altLang="en-US"/>
        </a:p>
      </dgm:t>
    </dgm:pt>
    <dgm:pt modelId="{2601FB9A-3312-45A3-92F7-1BCE37A5670F}">
      <dgm:prSet/>
      <dgm:spPr/>
      <dgm:t>
        <a:bodyPr/>
        <a:lstStyle/>
        <a:p>
          <a:r>
            <a:rPr lang="zh-CN" dirty="0"/>
            <a:t>压针车间</a:t>
          </a:r>
          <a:endParaRPr lang="en-US" altLang="zh-CN" dirty="0"/>
        </a:p>
        <a:p>
          <a:r>
            <a:rPr lang="en-US" altLang="zh-CN" dirty="0"/>
            <a:t>Needle pressing Workshop</a:t>
          </a:r>
          <a:endParaRPr lang="zh-CN" dirty="0"/>
        </a:p>
      </dgm:t>
    </dgm:pt>
    <dgm:pt modelId="{5B048B44-0ACE-41B4-968B-F473FEA67449}" type="parTrans" cxnId="{06A86615-9E3B-4671-8DB8-81746DC970BC}">
      <dgm:prSet/>
      <dgm:spPr/>
      <dgm:t>
        <a:bodyPr/>
        <a:lstStyle/>
        <a:p>
          <a:endParaRPr lang="zh-CN" altLang="en-US"/>
        </a:p>
      </dgm:t>
    </dgm:pt>
    <dgm:pt modelId="{C22AECC1-F9C1-4A99-BB63-55C2B3814132}" type="sibTrans" cxnId="{06A86615-9E3B-4671-8DB8-81746DC970BC}">
      <dgm:prSet/>
      <dgm:spPr/>
      <dgm:t>
        <a:bodyPr/>
        <a:lstStyle/>
        <a:p>
          <a:endParaRPr lang="zh-CN" altLang="en-US"/>
        </a:p>
      </dgm:t>
    </dgm:pt>
    <dgm:pt modelId="{623C93AE-7BEF-4C31-99ED-C04E9BF29BA5}">
      <dgm:prSet/>
      <dgm:spPr/>
      <dgm:t>
        <a:bodyPr/>
        <a:lstStyle/>
        <a:p>
          <a:r>
            <a:rPr lang="zh-CN" dirty="0"/>
            <a:t>信息中心</a:t>
          </a:r>
          <a:endParaRPr lang="en-US" altLang="zh-CN" dirty="0"/>
        </a:p>
        <a:p>
          <a:r>
            <a:rPr lang="en-US" altLang="zh-CN" dirty="0" smtClean="0"/>
            <a:t>IT</a:t>
          </a:r>
          <a:endParaRPr lang="zh-CN" dirty="0"/>
        </a:p>
      </dgm:t>
    </dgm:pt>
    <dgm:pt modelId="{B85D7B0D-D249-4E9D-9C46-CA8AB465B0E6}" type="parTrans" cxnId="{90E4E5F0-E75F-4E5B-A38D-0AC309B3C99C}">
      <dgm:prSet/>
      <dgm:spPr/>
      <dgm:t>
        <a:bodyPr/>
        <a:lstStyle/>
        <a:p>
          <a:endParaRPr lang="zh-CN" altLang="en-US"/>
        </a:p>
      </dgm:t>
    </dgm:pt>
    <dgm:pt modelId="{A6B4ABA6-E4CE-4427-AA32-4FB5BAE661E1}" type="sibTrans" cxnId="{90E4E5F0-E75F-4E5B-A38D-0AC309B3C99C}">
      <dgm:prSet/>
      <dgm:spPr/>
      <dgm:t>
        <a:bodyPr/>
        <a:lstStyle/>
        <a:p>
          <a:endParaRPr lang="zh-CN" altLang="en-US"/>
        </a:p>
      </dgm:t>
    </dgm:pt>
    <dgm:pt modelId="{D7B8E4F4-E8C2-4A23-AA74-66D2ADA52AA0}">
      <dgm:prSet/>
      <dgm:spPr/>
      <dgm:t>
        <a:bodyPr/>
        <a:lstStyle/>
        <a:p>
          <a:r>
            <a:rPr lang="zh-CN" altLang="en-US" dirty="0" smtClean="0"/>
            <a:t>实验</a:t>
          </a:r>
          <a:r>
            <a:rPr lang="en-US" altLang="zh-CN" dirty="0" smtClean="0"/>
            <a:t>Lab</a:t>
          </a:r>
          <a:endParaRPr lang="zh-CN" altLang="zh-CN" dirty="0" smtClean="0"/>
        </a:p>
      </dgm:t>
    </dgm:pt>
    <dgm:pt modelId="{79714C2F-0607-4E85-8EEC-5BA9F61F23A7}" type="parTrans" cxnId="{1AD440F7-8950-481C-81C4-B5276D2BFCF6}">
      <dgm:prSet/>
      <dgm:spPr/>
      <dgm:t>
        <a:bodyPr/>
        <a:lstStyle/>
        <a:p>
          <a:endParaRPr lang="zh-CN" altLang="en-US"/>
        </a:p>
      </dgm:t>
    </dgm:pt>
    <dgm:pt modelId="{D9DBB8E1-FC55-4B14-8E49-7A630B38C464}" type="sibTrans" cxnId="{1AD440F7-8950-481C-81C4-B5276D2BFCF6}">
      <dgm:prSet/>
      <dgm:spPr/>
      <dgm:t>
        <a:bodyPr/>
        <a:lstStyle/>
        <a:p>
          <a:endParaRPr lang="zh-CN" altLang="en-US"/>
        </a:p>
      </dgm:t>
    </dgm:pt>
    <dgm:pt modelId="{C2FC8286-576A-479B-8A3B-9B930ED34904}" type="pres">
      <dgm:prSet presAssocID="{3780732D-1D0E-488F-BDFC-13938124D753}" presName="hierChild1" presStyleCnt="0">
        <dgm:presLayoutVars>
          <dgm:orgChart val="1"/>
          <dgm:chPref val="1"/>
          <dgm:dir/>
          <dgm:animOne val="branch"/>
          <dgm:animLvl val="lvl"/>
          <dgm:resizeHandles/>
        </dgm:presLayoutVars>
      </dgm:prSet>
      <dgm:spPr/>
      <dgm:t>
        <a:bodyPr/>
        <a:lstStyle/>
        <a:p>
          <a:endParaRPr lang="zh-CN" altLang="en-US"/>
        </a:p>
      </dgm:t>
    </dgm:pt>
    <dgm:pt modelId="{954FEEFE-6138-4885-A0E8-F92304B87EE7}" type="pres">
      <dgm:prSet presAssocID="{6B9BF471-8E79-43E6-99FA-02BD4E0B5256}" presName="hierRoot1" presStyleCnt="0">
        <dgm:presLayoutVars>
          <dgm:hierBranch val="init"/>
        </dgm:presLayoutVars>
      </dgm:prSet>
      <dgm:spPr/>
      <dgm:t>
        <a:bodyPr/>
        <a:lstStyle/>
        <a:p>
          <a:endParaRPr lang="zh-CN" altLang="en-US"/>
        </a:p>
      </dgm:t>
    </dgm:pt>
    <dgm:pt modelId="{D5874C0F-A762-4062-ADF3-8458CD5BCDE7}" type="pres">
      <dgm:prSet presAssocID="{6B9BF471-8E79-43E6-99FA-02BD4E0B5256}" presName="rootComposite1" presStyleCnt="0"/>
      <dgm:spPr/>
      <dgm:t>
        <a:bodyPr/>
        <a:lstStyle/>
        <a:p>
          <a:endParaRPr lang="zh-CN" altLang="en-US"/>
        </a:p>
      </dgm:t>
    </dgm:pt>
    <dgm:pt modelId="{FB9804B7-5686-4CCB-8C41-206BBB47C1EC}" type="pres">
      <dgm:prSet presAssocID="{6B9BF471-8E79-43E6-99FA-02BD4E0B5256}" presName="rootText1" presStyleLbl="node0" presStyleIdx="0" presStyleCnt="1">
        <dgm:presLayoutVars>
          <dgm:chPref val="3"/>
        </dgm:presLayoutVars>
      </dgm:prSet>
      <dgm:spPr/>
      <dgm:t>
        <a:bodyPr/>
        <a:lstStyle/>
        <a:p>
          <a:endParaRPr lang="zh-CN" altLang="en-US"/>
        </a:p>
      </dgm:t>
    </dgm:pt>
    <dgm:pt modelId="{9071C02E-5F89-46AF-8DCE-FAFFD573CB97}" type="pres">
      <dgm:prSet presAssocID="{6B9BF471-8E79-43E6-99FA-02BD4E0B5256}" presName="rootConnector1" presStyleLbl="node1" presStyleIdx="0" presStyleCnt="0"/>
      <dgm:spPr/>
      <dgm:t>
        <a:bodyPr/>
        <a:lstStyle/>
        <a:p>
          <a:endParaRPr lang="zh-CN" altLang="en-US"/>
        </a:p>
      </dgm:t>
    </dgm:pt>
    <dgm:pt modelId="{9BCF79F4-C2F6-4EDF-B376-62C977A6E842}" type="pres">
      <dgm:prSet presAssocID="{6B9BF471-8E79-43E6-99FA-02BD4E0B5256}" presName="hierChild2" presStyleCnt="0"/>
      <dgm:spPr/>
      <dgm:t>
        <a:bodyPr/>
        <a:lstStyle/>
        <a:p>
          <a:endParaRPr lang="zh-CN" altLang="en-US"/>
        </a:p>
      </dgm:t>
    </dgm:pt>
    <dgm:pt modelId="{C60DF7E4-BE25-4854-801D-0C8ACD8640C7}" type="pres">
      <dgm:prSet presAssocID="{FC8C89AE-3492-4097-B8DB-1370AF5503CC}" presName="Name37" presStyleLbl="parChTrans1D2" presStyleIdx="0" presStyleCnt="2"/>
      <dgm:spPr/>
      <dgm:t>
        <a:bodyPr/>
        <a:lstStyle/>
        <a:p>
          <a:endParaRPr lang="zh-CN" altLang="en-US"/>
        </a:p>
      </dgm:t>
    </dgm:pt>
    <dgm:pt modelId="{6936EB58-5B33-4E97-AD47-BB78B7F5E61D}" type="pres">
      <dgm:prSet presAssocID="{31F0081C-20B5-498F-83FD-85041B1AEFDA}" presName="hierRoot2" presStyleCnt="0">
        <dgm:presLayoutVars>
          <dgm:hierBranch val="init"/>
        </dgm:presLayoutVars>
      </dgm:prSet>
      <dgm:spPr/>
      <dgm:t>
        <a:bodyPr/>
        <a:lstStyle/>
        <a:p>
          <a:endParaRPr lang="zh-CN" altLang="en-US"/>
        </a:p>
      </dgm:t>
    </dgm:pt>
    <dgm:pt modelId="{EDFD2528-46B5-4A73-9443-4EBDBD7EF07F}" type="pres">
      <dgm:prSet presAssocID="{31F0081C-20B5-498F-83FD-85041B1AEFDA}" presName="rootComposite" presStyleCnt="0"/>
      <dgm:spPr/>
      <dgm:t>
        <a:bodyPr/>
        <a:lstStyle/>
        <a:p>
          <a:endParaRPr lang="zh-CN" altLang="en-US"/>
        </a:p>
      </dgm:t>
    </dgm:pt>
    <dgm:pt modelId="{C9B763AC-DE73-4CD0-92D6-D99C238771E9}" type="pres">
      <dgm:prSet presAssocID="{31F0081C-20B5-498F-83FD-85041B1AEFDA}" presName="rootText" presStyleLbl="node2" presStyleIdx="0" presStyleCnt="2">
        <dgm:presLayoutVars>
          <dgm:chPref val="3"/>
        </dgm:presLayoutVars>
      </dgm:prSet>
      <dgm:spPr/>
      <dgm:t>
        <a:bodyPr/>
        <a:lstStyle/>
        <a:p>
          <a:endParaRPr lang="zh-CN" altLang="en-US"/>
        </a:p>
      </dgm:t>
    </dgm:pt>
    <dgm:pt modelId="{0C4D3F3A-686C-413C-A294-22AD58364B5C}" type="pres">
      <dgm:prSet presAssocID="{31F0081C-20B5-498F-83FD-85041B1AEFDA}" presName="rootConnector" presStyleLbl="node2" presStyleIdx="0" presStyleCnt="2"/>
      <dgm:spPr/>
      <dgm:t>
        <a:bodyPr/>
        <a:lstStyle/>
        <a:p>
          <a:endParaRPr lang="zh-CN" altLang="en-US"/>
        </a:p>
      </dgm:t>
    </dgm:pt>
    <dgm:pt modelId="{71310C26-9082-4700-8FBA-7F2A65830419}" type="pres">
      <dgm:prSet presAssocID="{31F0081C-20B5-498F-83FD-85041B1AEFDA}" presName="hierChild4" presStyleCnt="0"/>
      <dgm:spPr/>
      <dgm:t>
        <a:bodyPr/>
        <a:lstStyle/>
        <a:p>
          <a:endParaRPr lang="zh-CN" altLang="en-US"/>
        </a:p>
      </dgm:t>
    </dgm:pt>
    <dgm:pt modelId="{B806D04D-EACD-4183-BF0E-D0A9D36BBE32}" type="pres">
      <dgm:prSet presAssocID="{31F0081C-20B5-498F-83FD-85041B1AEFDA}" presName="hierChild5" presStyleCnt="0"/>
      <dgm:spPr/>
      <dgm:t>
        <a:bodyPr/>
        <a:lstStyle/>
        <a:p>
          <a:endParaRPr lang="zh-CN" altLang="en-US"/>
        </a:p>
      </dgm:t>
    </dgm:pt>
    <dgm:pt modelId="{EB409C22-0EDA-42DF-9247-1B84095B1BC8}" type="pres">
      <dgm:prSet presAssocID="{5F775E1C-6D61-44A3-AD2E-445E3F7F8548}" presName="Name37" presStyleLbl="parChTrans1D2" presStyleIdx="1" presStyleCnt="2"/>
      <dgm:spPr/>
      <dgm:t>
        <a:bodyPr/>
        <a:lstStyle/>
        <a:p>
          <a:endParaRPr lang="zh-CN" altLang="en-US"/>
        </a:p>
      </dgm:t>
    </dgm:pt>
    <dgm:pt modelId="{D12B1C22-959D-49EC-A34D-682992A1AE9B}" type="pres">
      <dgm:prSet presAssocID="{889EC86B-56E6-4989-9823-79A3238EFAAE}" presName="hierRoot2" presStyleCnt="0">
        <dgm:presLayoutVars>
          <dgm:hierBranch val="init"/>
        </dgm:presLayoutVars>
      </dgm:prSet>
      <dgm:spPr/>
      <dgm:t>
        <a:bodyPr/>
        <a:lstStyle/>
        <a:p>
          <a:endParaRPr lang="zh-CN" altLang="en-US"/>
        </a:p>
      </dgm:t>
    </dgm:pt>
    <dgm:pt modelId="{C21D0C83-97F7-48E0-A00F-96B83AD0643C}" type="pres">
      <dgm:prSet presAssocID="{889EC86B-56E6-4989-9823-79A3238EFAAE}" presName="rootComposite" presStyleCnt="0"/>
      <dgm:spPr/>
      <dgm:t>
        <a:bodyPr/>
        <a:lstStyle/>
        <a:p>
          <a:endParaRPr lang="zh-CN" altLang="en-US"/>
        </a:p>
      </dgm:t>
    </dgm:pt>
    <dgm:pt modelId="{B55565BA-A71F-4920-847F-8B7CCAB5FBFF}" type="pres">
      <dgm:prSet presAssocID="{889EC86B-56E6-4989-9823-79A3238EFAAE}" presName="rootText" presStyleLbl="node2" presStyleIdx="1" presStyleCnt="2">
        <dgm:presLayoutVars>
          <dgm:chPref val="3"/>
        </dgm:presLayoutVars>
      </dgm:prSet>
      <dgm:spPr/>
      <dgm:t>
        <a:bodyPr/>
        <a:lstStyle/>
        <a:p>
          <a:endParaRPr lang="zh-CN" altLang="en-US"/>
        </a:p>
      </dgm:t>
    </dgm:pt>
    <dgm:pt modelId="{81EDC513-E520-4835-9DF4-01EDC2240342}" type="pres">
      <dgm:prSet presAssocID="{889EC86B-56E6-4989-9823-79A3238EFAAE}" presName="rootConnector" presStyleLbl="node2" presStyleIdx="1" presStyleCnt="2"/>
      <dgm:spPr/>
      <dgm:t>
        <a:bodyPr/>
        <a:lstStyle/>
        <a:p>
          <a:endParaRPr lang="zh-CN" altLang="en-US"/>
        </a:p>
      </dgm:t>
    </dgm:pt>
    <dgm:pt modelId="{7F44A51F-EBEC-4A68-AA13-02B2E3DD6D9C}" type="pres">
      <dgm:prSet presAssocID="{889EC86B-56E6-4989-9823-79A3238EFAAE}" presName="hierChild4" presStyleCnt="0"/>
      <dgm:spPr/>
      <dgm:t>
        <a:bodyPr/>
        <a:lstStyle/>
        <a:p>
          <a:endParaRPr lang="zh-CN" altLang="en-US"/>
        </a:p>
      </dgm:t>
    </dgm:pt>
    <dgm:pt modelId="{39AC9CB6-82B0-48DB-938F-DDDCDA143AE8}" type="pres">
      <dgm:prSet presAssocID="{B9E000C2-729E-41F2-8BCF-B574ECB80B85}" presName="Name37" presStyleLbl="parChTrans1D3" presStyleIdx="0" presStyleCnt="9"/>
      <dgm:spPr/>
      <dgm:t>
        <a:bodyPr/>
        <a:lstStyle/>
        <a:p>
          <a:endParaRPr lang="zh-CN" altLang="en-US"/>
        </a:p>
      </dgm:t>
    </dgm:pt>
    <dgm:pt modelId="{806A1F2B-41D1-49CD-A756-313A12F88BCD}" type="pres">
      <dgm:prSet presAssocID="{1EDEEBDB-2A23-4FD6-ABDA-BAB6B1758F0A}" presName="hierRoot2" presStyleCnt="0">
        <dgm:presLayoutVars>
          <dgm:hierBranch val="init"/>
        </dgm:presLayoutVars>
      </dgm:prSet>
      <dgm:spPr/>
      <dgm:t>
        <a:bodyPr/>
        <a:lstStyle/>
        <a:p>
          <a:endParaRPr lang="zh-CN" altLang="en-US"/>
        </a:p>
      </dgm:t>
    </dgm:pt>
    <dgm:pt modelId="{A8662CDA-6825-4F5E-BA2F-70C7D92206D5}" type="pres">
      <dgm:prSet presAssocID="{1EDEEBDB-2A23-4FD6-ABDA-BAB6B1758F0A}" presName="rootComposite" presStyleCnt="0"/>
      <dgm:spPr/>
      <dgm:t>
        <a:bodyPr/>
        <a:lstStyle/>
        <a:p>
          <a:endParaRPr lang="zh-CN" altLang="en-US"/>
        </a:p>
      </dgm:t>
    </dgm:pt>
    <dgm:pt modelId="{A37786EA-17B9-4910-88E9-613847BBCD79}" type="pres">
      <dgm:prSet presAssocID="{1EDEEBDB-2A23-4FD6-ABDA-BAB6B1758F0A}" presName="rootText" presStyleLbl="node3" presStyleIdx="0" presStyleCnt="9">
        <dgm:presLayoutVars>
          <dgm:chPref val="3"/>
        </dgm:presLayoutVars>
      </dgm:prSet>
      <dgm:spPr/>
      <dgm:t>
        <a:bodyPr/>
        <a:lstStyle/>
        <a:p>
          <a:endParaRPr lang="zh-CN" altLang="en-US"/>
        </a:p>
      </dgm:t>
    </dgm:pt>
    <dgm:pt modelId="{F2DF87E7-EC07-4CD1-8AC9-83300F468A12}" type="pres">
      <dgm:prSet presAssocID="{1EDEEBDB-2A23-4FD6-ABDA-BAB6B1758F0A}" presName="rootConnector" presStyleLbl="node3" presStyleIdx="0" presStyleCnt="9"/>
      <dgm:spPr/>
      <dgm:t>
        <a:bodyPr/>
        <a:lstStyle/>
        <a:p>
          <a:endParaRPr lang="zh-CN" altLang="en-US"/>
        </a:p>
      </dgm:t>
    </dgm:pt>
    <dgm:pt modelId="{D0B8730B-8A27-4DA1-BE9E-E7096EFADEC4}" type="pres">
      <dgm:prSet presAssocID="{1EDEEBDB-2A23-4FD6-ABDA-BAB6B1758F0A}" presName="hierChild4" presStyleCnt="0"/>
      <dgm:spPr/>
      <dgm:t>
        <a:bodyPr/>
        <a:lstStyle/>
        <a:p>
          <a:endParaRPr lang="zh-CN" altLang="en-US"/>
        </a:p>
      </dgm:t>
    </dgm:pt>
    <dgm:pt modelId="{F3FC29EE-18AB-4706-9BFA-4AD39C5661E4}" type="pres">
      <dgm:prSet presAssocID="{E4487CAC-91CC-4099-8427-603B71A8195B}" presName="Name37" presStyleLbl="parChTrans1D4" presStyleIdx="0" presStyleCnt="17"/>
      <dgm:spPr/>
      <dgm:t>
        <a:bodyPr/>
        <a:lstStyle/>
        <a:p>
          <a:endParaRPr lang="zh-CN" altLang="en-US"/>
        </a:p>
      </dgm:t>
    </dgm:pt>
    <dgm:pt modelId="{B1A4F319-C19F-43F0-951A-97813A9B57FD}" type="pres">
      <dgm:prSet presAssocID="{3840CDA4-540D-4658-B537-CEA5C8C75157}" presName="hierRoot2" presStyleCnt="0">
        <dgm:presLayoutVars>
          <dgm:hierBranch val="init"/>
        </dgm:presLayoutVars>
      </dgm:prSet>
      <dgm:spPr/>
      <dgm:t>
        <a:bodyPr/>
        <a:lstStyle/>
        <a:p>
          <a:endParaRPr lang="zh-CN" altLang="en-US"/>
        </a:p>
      </dgm:t>
    </dgm:pt>
    <dgm:pt modelId="{2DA2A3F2-90E1-4EE9-A701-E1674D933095}" type="pres">
      <dgm:prSet presAssocID="{3840CDA4-540D-4658-B537-CEA5C8C75157}" presName="rootComposite" presStyleCnt="0"/>
      <dgm:spPr/>
      <dgm:t>
        <a:bodyPr/>
        <a:lstStyle/>
        <a:p>
          <a:endParaRPr lang="zh-CN" altLang="en-US"/>
        </a:p>
      </dgm:t>
    </dgm:pt>
    <dgm:pt modelId="{A0EDC5C3-B211-4646-A84E-1233C968BB51}" type="pres">
      <dgm:prSet presAssocID="{3840CDA4-540D-4658-B537-CEA5C8C75157}" presName="rootText" presStyleLbl="node4" presStyleIdx="0" presStyleCnt="17">
        <dgm:presLayoutVars>
          <dgm:chPref val="3"/>
        </dgm:presLayoutVars>
      </dgm:prSet>
      <dgm:spPr/>
      <dgm:t>
        <a:bodyPr/>
        <a:lstStyle/>
        <a:p>
          <a:endParaRPr lang="zh-CN" altLang="en-US"/>
        </a:p>
      </dgm:t>
    </dgm:pt>
    <dgm:pt modelId="{0AFA3762-44F1-4AD1-BF2C-E8D81FC5252F}" type="pres">
      <dgm:prSet presAssocID="{3840CDA4-540D-4658-B537-CEA5C8C75157}" presName="rootConnector" presStyleLbl="node4" presStyleIdx="0" presStyleCnt="17"/>
      <dgm:spPr/>
      <dgm:t>
        <a:bodyPr/>
        <a:lstStyle/>
        <a:p>
          <a:endParaRPr lang="zh-CN" altLang="en-US"/>
        </a:p>
      </dgm:t>
    </dgm:pt>
    <dgm:pt modelId="{4E15DD2B-3EFF-41E5-9598-02D34341CCB7}" type="pres">
      <dgm:prSet presAssocID="{3840CDA4-540D-4658-B537-CEA5C8C75157}" presName="hierChild4" presStyleCnt="0"/>
      <dgm:spPr/>
      <dgm:t>
        <a:bodyPr/>
        <a:lstStyle/>
        <a:p>
          <a:endParaRPr lang="zh-CN" altLang="en-US"/>
        </a:p>
      </dgm:t>
    </dgm:pt>
    <dgm:pt modelId="{780D18D9-AD7B-42AB-9551-9807B891F6D5}" type="pres">
      <dgm:prSet presAssocID="{3840CDA4-540D-4658-B537-CEA5C8C75157}" presName="hierChild5" presStyleCnt="0"/>
      <dgm:spPr/>
      <dgm:t>
        <a:bodyPr/>
        <a:lstStyle/>
        <a:p>
          <a:endParaRPr lang="zh-CN" altLang="en-US"/>
        </a:p>
      </dgm:t>
    </dgm:pt>
    <dgm:pt modelId="{EDB52D37-C54C-4348-B113-869C6C9C3C6A}" type="pres">
      <dgm:prSet presAssocID="{0C1FE970-2FE6-40D1-93CD-2A11D4F9F80B}" presName="Name37" presStyleLbl="parChTrans1D4" presStyleIdx="1" presStyleCnt="17"/>
      <dgm:spPr/>
      <dgm:t>
        <a:bodyPr/>
        <a:lstStyle/>
        <a:p>
          <a:endParaRPr lang="zh-CN" altLang="en-US"/>
        </a:p>
      </dgm:t>
    </dgm:pt>
    <dgm:pt modelId="{25B9AC54-39A9-41DA-AFA7-86FE9690BF77}" type="pres">
      <dgm:prSet presAssocID="{B543D23A-2C7E-4A05-92E2-022E1B7F58FB}" presName="hierRoot2" presStyleCnt="0">
        <dgm:presLayoutVars>
          <dgm:hierBranch val="init"/>
        </dgm:presLayoutVars>
      </dgm:prSet>
      <dgm:spPr/>
      <dgm:t>
        <a:bodyPr/>
        <a:lstStyle/>
        <a:p>
          <a:endParaRPr lang="zh-CN" altLang="en-US"/>
        </a:p>
      </dgm:t>
    </dgm:pt>
    <dgm:pt modelId="{5C0D2E70-9568-418A-903D-98E72CFD9815}" type="pres">
      <dgm:prSet presAssocID="{B543D23A-2C7E-4A05-92E2-022E1B7F58FB}" presName="rootComposite" presStyleCnt="0"/>
      <dgm:spPr/>
      <dgm:t>
        <a:bodyPr/>
        <a:lstStyle/>
        <a:p>
          <a:endParaRPr lang="zh-CN" altLang="en-US"/>
        </a:p>
      </dgm:t>
    </dgm:pt>
    <dgm:pt modelId="{9E3EDEA5-2FFB-45C8-B4E3-D062B66628AD}" type="pres">
      <dgm:prSet presAssocID="{B543D23A-2C7E-4A05-92E2-022E1B7F58FB}" presName="rootText" presStyleLbl="node4" presStyleIdx="1" presStyleCnt="17">
        <dgm:presLayoutVars>
          <dgm:chPref val="3"/>
        </dgm:presLayoutVars>
      </dgm:prSet>
      <dgm:spPr/>
      <dgm:t>
        <a:bodyPr/>
        <a:lstStyle/>
        <a:p>
          <a:endParaRPr lang="zh-CN" altLang="en-US"/>
        </a:p>
      </dgm:t>
    </dgm:pt>
    <dgm:pt modelId="{93939D79-7090-4AD7-813C-F6F497DAF73A}" type="pres">
      <dgm:prSet presAssocID="{B543D23A-2C7E-4A05-92E2-022E1B7F58FB}" presName="rootConnector" presStyleLbl="node4" presStyleIdx="1" presStyleCnt="17"/>
      <dgm:spPr/>
      <dgm:t>
        <a:bodyPr/>
        <a:lstStyle/>
        <a:p>
          <a:endParaRPr lang="zh-CN" altLang="en-US"/>
        </a:p>
      </dgm:t>
    </dgm:pt>
    <dgm:pt modelId="{D89658E2-EF6B-4847-A8F4-B3B691FDA147}" type="pres">
      <dgm:prSet presAssocID="{B543D23A-2C7E-4A05-92E2-022E1B7F58FB}" presName="hierChild4" presStyleCnt="0"/>
      <dgm:spPr/>
      <dgm:t>
        <a:bodyPr/>
        <a:lstStyle/>
        <a:p>
          <a:endParaRPr lang="zh-CN" altLang="en-US"/>
        </a:p>
      </dgm:t>
    </dgm:pt>
    <dgm:pt modelId="{26BA5624-F96D-4F35-A0D7-2A2C59A0414A}" type="pres">
      <dgm:prSet presAssocID="{B543D23A-2C7E-4A05-92E2-022E1B7F58FB}" presName="hierChild5" presStyleCnt="0"/>
      <dgm:spPr/>
      <dgm:t>
        <a:bodyPr/>
        <a:lstStyle/>
        <a:p>
          <a:endParaRPr lang="zh-CN" altLang="en-US"/>
        </a:p>
      </dgm:t>
    </dgm:pt>
    <dgm:pt modelId="{9FE624BC-1096-4044-80EE-5C1A66D01E1D}" type="pres">
      <dgm:prSet presAssocID="{1EDEEBDB-2A23-4FD6-ABDA-BAB6B1758F0A}" presName="hierChild5" presStyleCnt="0"/>
      <dgm:spPr/>
      <dgm:t>
        <a:bodyPr/>
        <a:lstStyle/>
        <a:p>
          <a:endParaRPr lang="zh-CN" altLang="en-US"/>
        </a:p>
      </dgm:t>
    </dgm:pt>
    <dgm:pt modelId="{B4A4B850-BDC6-4E59-827C-1EE2240B7367}" type="pres">
      <dgm:prSet presAssocID="{6F466C16-8B71-4485-9F25-014C89223A65}" presName="Name37" presStyleLbl="parChTrans1D3" presStyleIdx="1" presStyleCnt="9"/>
      <dgm:spPr/>
      <dgm:t>
        <a:bodyPr/>
        <a:lstStyle/>
        <a:p>
          <a:endParaRPr lang="zh-CN" altLang="en-US"/>
        </a:p>
      </dgm:t>
    </dgm:pt>
    <dgm:pt modelId="{DD98C140-3BC0-4B46-A38E-9287C140C19C}" type="pres">
      <dgm:prSet presAssocID="{98F56AFD-A970-462B-9F72-125C7A76E5FE}" presName="hierRoot2" presStyleCnt="0">
        <dgm:presLayoutVars>
          <dgm:hierBranch val="init"/>
        </dgm:presLayoutVars>
      </dgm:prSet>
      <dgm:spPr/>
      <dgm:t>
        <a:bodyPr/>
        <a:lstStyle/>
        <a:p>
          <a:endParaRPr lang="zh-CN" altLang="en-US"/>
        </a:p>
      </dgm:t>
    </dgm:pt>
    <dgm:pt modelId="{7291BE6A-7B9E-4F2B-A8DE-76EA497FADBE}" type="pres">
      <dgm:prSet presAssocID="{98F56AFD-A970-462B-9F72-125C7A76E5FE}" presName="rootComposite" presStyleCnt="0"/>
      <dgm:spPr/>
      <dgm:t>
        <a:bodyPr/>
        <a:lstStyle/>
        <a:p>
          <a:endParaRPr lang="zh-CN" altLang="en-US"/>
        </a:p>
      </dgm:t>
    </dgm:pt>
    <dgm:pt modelId="{DFC6C550-7514-4674-B9FB-1B8941B84641}" type="pres">
      <dgm:prSet presAssocID="{98F56AFD-A970-462B-9F72-125C7A76E5FE}" presName="rootText" presStyleLbl="node3" presStyleIdx="1" presStyleCnt="9">
        <dgm:presLayoutVars>
          <dgm:chPref val="3"/>
        </dgm:presLayoutVars>
      </dgm:prSet>
      <dgm:spPr/>
      <dgm:t>
        <a:bodyPr/>
        <a:lstStyle/>
        <a:p>
          <a:endParaRPr lang="zh-CN" altLang="en-US"/>
        </a:p>
      </dgm:t>
    </dgm:pt>
    <dgm:pt modelId="{698A4F08-6914-47C6-A7F6-901756F4F20F}" type="pres">
      <dgm:prSet presAssocID="{98F56AFD-A970-462B-9F72-125C7A76E5FE}" presName="rootConnector" presStyleLbl="node3" presStyleIdx="1" presStyleCnt="9"/>
      <dgm:spPr/>
      <dgm:t>
        <a:bodyPr/>
        <a:lstStyle/>
        <a:p>
          <a:endParaRPr lang="zh-CN" altLang="en-US"/>
        </a:p>
      </dgm:t>
    </dgm:pt>
    <dgm:pt modelId="{742C318F-66DC-4BEA-AF13-1D8986A2685B}" type="pres">
      <dgm:prSet presAssocID="{98F56AFD-A970-462B-9F72-125C7A76E5FE}" presName="hierChild4" presStyleCnt="0"/>
      <dgm:spPr/>
      <dgm:t>
        <a:bodyPr/>
        <a:lstStyle/>
        <a:p>
          <a:endParaRPr lang="zh-CN" altLang="en-US"/>
        </a:p>
      </dgm:t>
    </dgm:pt>
    <dgm:pt modelId="{10C30AF4-BC96-48E8-B490-AC92EC528499}" type="pres">
      <dgm:prSet presAssocID="{98F56AFD-A970-462B-9F72-125C7A76E5FE}" presName="hierChild5" presStyleCnt="0"/>
      <dgm:spPr/>
      <dgm:t>
        <a:bodyPr/>
        <a:lstStyle/>
        <a:p>
          <a:endParaRPr lang="zh-CN" altLang="en-US"/>
        </a:p>
      </dgm:t>
    </dgm:pt>
    <dgm:pt modelId="{194D8449-D3CC-4612-82A2-1C6E20205DEC}" type="pres">
      <dgm:prSet presAssocID="{5BA043D9-2865-437C-85B0-BB83B714DFF3}" presName="Name37" presStyleLbl="parChTrans1D3" presStyleIdx="2" presStyleCnt="9"/>
      <dgm:spPr/>
      <dgm:t>
        <a:bodyPr/>
        <a:lstStyle/>
        <a:p>
          <a:endParaRPr lang="zh-CN" altLang="en-US"/>
        </a:p>
      </dgm:t>
    </dgm:pt>
    <dgm:pt modelId="{646C2397-981B-4BDC-8ED8-E9AD757F4C19}" type="pres">
      <dgm:prSet presAssocID="{9E72CBF7-E377-4EC4-9ED0-B533E17D2A77}" presName="hierRoot2" presStyleCnt="0">
        <dgm:presLayoutVars>
          <dgm:hierBranch val="init"/>
        </dgm:presLayoutVars>
      </dgm:prSet>
      <dgm:spPr/>
      <dgm:t>
        <a:bodyPr/>
        <a:lstStyle/>
        <a:p>
          <a:endParaRPr lang="zh-CN" altLang="en-US"/>
        </a:p>
      </dgm:t>
    </dgm:pt>
    <dgm:pt modelId="{BB7AD01F-B266-41FD-B58E-3D5A94561246}" type="pres">
      <dgm:prSet presAssocID="{9E72CBF7-E377-4EC4-9ED0-B533E17D2A77}" presName="rootComposite" presStyleCnt="0"/>
      <dgm:spPr/>
      <dgm:t>
        <a:bodyPr/>
        <a:lstStyle/>
        <a:p>
          <a:endParaRPr lang="zh-CN" altLang="en-US"/>
        </a:p>
      </dgm:t>
    </dgm:pt>
    <dgm:pt modelId="{243CC747-A4F6-45D7-8A42-13831F8130B9}" type="pres">
      <dgm:prSet presAssocID="{9E72CBF7-E377-4EC4-9ED0-B533E17D2A77}" presName="rootText" presStyleLbl="node3" presStyleIdx="2" presStyleCnt="9">
        <dgm:presLayoutVars>
          <dgm:chPref val="3"/>
        </dgm:presLayoutVars>
      </dgm:prSet>
      <dgm:spPr/>
      <dgm:t>
        <a:bodyPr/>
        <a:lstStyle/>
        <a:p>
          <a:endParaRPr lang="zh-CN" altLang="en-US"/>
        </a:p>
      </dgm:t>
    </dgm:pt>
    <dgm:pt modelId="{48C6D053-3A42-438C-B118-D3375043EBDF}" type="pres">
      <dgm:prSet presAssocID="{9E72CBF7-E377-4EC4-9ED0-B533E17D2A77}" presName="rootConnector" presStyleLbl="node3" presStyleIdx="2" presStyleCnt="9"/>
      <dgm:spPr/>
      <dgm:t>
        <a:bodyPr/>
        <a:lstStyle/>
        <a:p>
          <a:endParaRPr lang="zh-CN" altLang="en-US"/>
        </a:p>
      </dgm:t>
    </dgm:pt>
    <dgm:pt modelId="{B594F650-4716-41AD-B790-D7CD22191D90}" type="pres">
      <dgm:prSet presAssocID="{9E72CBF7-E377-4EC4-9ED0-B533E17D2A77}" presName="hierChild4" presStyleCnt="0"/>
      <dgm:spPr/>
      <dgm:t>
        <a:bodyPr/>
        <a:lstStyle/>
        <a:p>
          <a:endParaRPr lang="zh-CN" altLang="en-US"/>
        </a:p>
      </dgm:t>
    </dgm:pt>
    <dgm:pt modelId="{AEF8FB02-6A05-43A2-A550-595315828ED1}" type="pres">
      <dgm:prSet presAssocID="{75B4AE54-1B7E-4548-8249-64DE04C84B84}" presName="Name37" presStyleLbl="parChTrans1D4" presStyleIdx="2" presStyleCnt="17"/>
      <dgm:spPr/>
      <dgm:t>
        <a:bodyPr/>
        <a:lstStyle/>
        <a:p>
          <a:endParaRPr lang="zh-CN" altLang="en-US"/>
        </a:p>
      </dgm:t>
    </dgm:pt>
    <dgm:pt modelId="{55B15B60-E23D-43A8-86C0-FFEA85B04E48}" type="pres">
      <dgm:prSet presAssocID="{4B81E575-43DC-4005-957E-4EE1290E1B12}" presName="hierRoot2" presStyleCnt="0">
        <dgm:presLayoutVars>
          <dgm:hierBranch val="init"/>
        </dgm:presLayoutVars>
      </dgm:prSet>
      <dgm:spPr/>
      <dgm:t>
        <a:bodyPr/>
        <a:lstStyle/>
        <a:p>
          <a:endParaRPr lang="zh-CN" altLang="en-US"/>
        </a:p>
      </dgm:t>
    </dgm:pt>
    <dgm:pt modelId="{265B2F95-07CA-46F0-8E0A-BC77AD119273}" type="pres">
      <dgm:prSet presAssocID="{4B81E575-43DC-4005-957E-4EE1290E1B12}" presName="rootComposite" presStyleCnt="0"/>
      <dgm:spPr/>
      <dgm:t>
        <a:bodyPr/>
        <a:lstStyle/>
        <a:p>
          <a:endParaRPr lang="zh-CN" altLang="en-US"/>
        </a:p>
      </dgm:t>
    </dgm:pt>
    <dgm:pt modelId="{4D43859F-873F-47E7-B3E3-C50A43E9B165}" type="pres">
      <dgm:prSet presAssocID="{4B81E575-43DC-4005-957E-4EE1290E1B12}" presName="rootText" presStyleLbl="node4" presStyleIdx="2" presStyleCnt="17">
        <dgm:presLayoutVars>
          <dgm:chPref val="3"/>
        </dgm:presLayoutVars>
      </dgm:prSet>
      <dgm:spPr/>
      <dgm:t>
        <a:bodyPr/>
        <a:lstStyle/>
        <a:p>
          <a:endParaRPr lang="zh-CN" altLang="en-US"/>
        </a:p>
      </dgm:t>
    </dgm:pt>
    <dgm:pt modelId="{20A7DB95-B85A-44E4-9823-3F1F69934AFD}" type="pres">
      <dgm:prSet presAssocID="{4B81E575-43DC-4005-957E-4EE1290E1B12}" presName="rootConnector" presStyleLbl="node4" presStyleIdx="2" presStyleCnt="17"/>
      <dgm:spPr/>
      <dgm:t>
        <a:bodyPr/>
        <a:lstStyle/>
        <a:p>
          <a:endParaRPr lang="zh-CN" altLang="en-US"/>
        </a:p>
      </dgm:t>
    </dgm:pt>
    <dgm:pt modelId="{4F23F996-2E34-4EFA-A142-BBE89D4FFA7F}" type="pres">
      <dgm:prSet presAssocID="{4B81E575-43DC-4005-957E-4EE1290E1B12}" presName="hierChild4" presStyleCnt="0"/>
      <dgm:spPr/>
      <dgm:t>
        <a:bodyPr/>
        <a:lstStyle/>
        <a:p>
          <a:endParaRPr lang="zh-CN" altLang="en-US"/>
        </a:p>
      </dgm:t>
    </dgm:pt>
    <dgm:pt modelId="{3E6C2964-D3F8-4F6E-975E-E2EB587E1462}" type="pres">
      <dgm:prSet presAssocID="{4B81E575-43DC-4005-957E-4EE1290E1B12}" presName="hierChild5" presStyleCnt="0"/>
      <dgm:spPr/>
      <dgm:t>
        <a:bodyPr/>
        <a:lstStyle/>
        <a:p>
          <a:endParaRPr lang="zh-CN" altLang="en-US"/>
        </a:p>
      </dgm:t>
    </dgm:pt>
    <dgm:pt modelId="{CC503959-25F2-4CED-A79B-F10E69054E8A}" type="pres">
      <dgm:prSet presAssocID="{41ED9ED2-5499-4ABF-A909-E7743B2775AD}" presName="Name37" presStyleLbl="parChTrans1D4" presStyleIdx="3" presStyleCnt="17"/>
      <dgm:spPr/>
      <dgm:t>
        <a:bodyPr/>
        <a:lstStyle/>
        <a:p>
          <a:endParaRPr lang="zh-CN" altLang="en-US"/>
        </a:p>
      </dgm:t>
    </dgm:pt>
    <dgm:pt modelId="{5C26AC84-711A-4C08-ACC6-3EC80187E957}" type="pres">
      <dgm:prSet presAssocID="{D1A687A7-FE14-4EE1-BB9B-A6B6A9C2F235}" presName="hierRoot2" presStyleCnt="0">
        <dgm:presLayoutVars>
          <dgm:hierBranch val="init"/>
        </dgm:presLayoutVars>
      </dgm:prSet>
      <dgm:spPr/>
      <dgm:t>
        <a:bodyPr/>
        <a:lstStyle/>
        <a:p>
          <a:endParaRPr lang="zh-CN" altLang="en-US"/>
        </a:p>
      </dgm:t>
    </dgm:pt>
    <dgm:pt modelId="{77DFAF0C-55BA-4264-AC7A-15811E655E69}" type="pres">
      <dgm:prSet presAssocID="{D1A687A7-FE14-4EE1-BB9B-A6B6A9C2F235}" presName="rootComposite" presStyleCnt="0"/>
      <dgm:spPr/>
      <dgm:t>
        <a:bodyPr/>
        <a:lstStyle/>
        <a:p>
          <a:endParaRPr lang="zh-CN" altLang="en-US"/>
        </a:p>
      </dgm:t>
    </dgm:pt>
    <dgm:pt modelId="{D424D077-4413-48E3-A25C-80227791C697}" type="pres">
      <dgm:prSet presAssocID="{D1A687A7-FE14-4EE1-BB9B-A6B6A9C2F235}" presName="rootText" presStyleLbl="node4" presStyleIdx="3" presStyleCnt="17">
        <dgm:presLayoutVars>
          <dgm:chPref val="3"/>
        </dgm:presLayoutVars>
      </dgm:prSet>
      <dgm:spPr/>
      <dgm:t>
        <a:bodyPr/>
        <a:lstStyle/>
        <a:p>
          <a:endParaRPr lang="zh-CN" altLang="en-US"/>
        </a:p>
      </dgm:t>
    </dgm:pt>
    <dgm:pt modelId="{F32361BF-4C8D-4B6B-AD1C-96399A0D8A3D}" type="pres">
      <dgm:prSet presAssocID="{D1A687A7-FE14-4EE1-BB9B-A6B6A9C2F235}" presName="rootConnector" presStyleLbl="node4" presStyleIdx="3" presStyleCnt="17"/>
      <dgm:spPr/>
      <dgm:t>
        <a:bodyPr/>
        <a:lstStyle/>
        <a:p>
          <a:endParaRPr lang="zh-CN" altLang="en-US"/>
        </a:p>
      </dgm:t>
    </dgm:pt>
    <dgm:pt modelId="{F55BE1F5-B303-4B9F-8F68-238B17962DBF}" type="pres">
      <dgm:prSet presAssocID="{D1A687A7-FE14-4EE1-BB9B-A6B6A9C2F235}" presName="hierChild4" presStyleCnt="0"/>
      <dgm:spPr/>
      <dgm:t>
        <a:bodyPr/>
        <a:lstStyle/>
        <a:p>
          <a:endParaRPr lang="zh-CN" altLang="en-US"/>
        </a:p>
      </dgm:t>
    </dgm:pt>
    <dgm:pt modelId="{96B8E878-1055-465D-A18A-7B46EA264927}" type="pres">
      <dgm:prSet presAssocID="{D1A687A7-FE14-4EE1-BB9B-A6B6A9C2F235}" presName="hierChild5" presStyleCnt="0"/>
      <dgm:spPr/>
      <dgm:t>
        <a:bodyPr/>
        <a:lstStyle/>
        <a:p>
          <a:endParaRPr lang="zh-CN" altLang="en-US"/>
        </a:p>
      </dgm:t>
    </dgm:pt>
    <dgm:pt modelId="{0B44E450-22D6-4C39-8E51-A0CC5A9C5ABD}" type="pres">
      <dgm:prSet presAssocID="{9E72CBF7-E377-4EC4-9ED0-B533E17D2A77}" presName="hierChild5" presStyleCnt="0"/>
      <dgm:spPr/>
      <dgm:t>
        <a:bodyPr/>
        <a:lstStyle/>
        <a:p>
          <a:endParaRPr lang="zh-CN" altLang="en-US"/>
        </a:p>
      </dgm:t>
    </dgm:pt>
    <dgm:pt modelId="{294AEFE3-5A90-4714-BE5F-7B290B0A01CB}" type="pres">
      <dgm:prSet presAssocID="{48290C8E-EC2E-4D8B-BE98-2FC53CF9ABE0}" presName="Name37" presStyleLbl="parChTrans1D3" presStyleIdx="3" presStyleCnt="9"/>
      <dgm:spPr/>
      <dgm:t>
        <a:bodyPr/>
        <a:lstStyle/>
        <a:p>
          <a:endParaRPr lang="zh-CN" altLang="en-US"/>
        </a:p>
      </dgm:t>
    </dgm:pt>
    <dgm:pt modelId="{16A16DD0-CD0E-45D4-A248-38E81BF612C6}" type="pres">
      <dgm:prSet presAssocID="{801AEA02-1E76-4247-BF98-8457AFDA4B23}" presName="hierRoot2" presStyleCnt="0">
        <dgm:presLayoutVars>
          <dgm:hierBranch val="init"/>
        </dgm:presLayoutVars>
      </dgm:prSet>
      <dgm:spPr/>
      <dgm:t>
        <a:bodyPr/>
        <a:lstStyle/>
        <a:p>
          <a:endParaRPr lang="zh-CN" altLang="en-US"/>
        </a:p>
      </dgm:t>
    </dgm:pt>
    <dgm:pt modelId="{7013EAB4-0587-48E2-8419-B1AAB9A51556}" type="pres">
      <dgm:prSet presAssocID="{801AEA02-1E76-4247-BF98-8457AFDA4B23}" presName="rootComposite" presStyleCnt="0"/>
      <dgm:spPr/>
      <dgm:t>
        <a:bodyPr/>
        <a:lstStyle/>
        <a:p>
          <a:endParaRPr lang="zh-CN" altLang="en-US"/>
        </a:p>
      </dgm:t>
    </dgm:pt>
    <dgm:pt modelId="{EEC2DE58-9FFC-422D-BA19-02286C326B7A}" type="pres">
      <dgm:prSet presAssocID="{801AEA02-1E76-4247-BF98-8457AFDA4B23}" presName="rootText" presStyleLbl="node3" presStyleIdx="3" presStyleCnt="9">
        <dgm:presLayoutVars>
          <dgm:chPref val="3"/>
        </dgm:presLayoutVars>
      </dgm:prSet>
      <dgm:spPr/>
      <dgm:t>
        <a:bodyPr/>
        <a:lstStyle/>
        <a:p>
          <a:endParaRPr lang="zh-CN" altLang="en-US"/>
        </a:p>
      </dgm:t>
    </dgm:pt>
    <dgm:pt modelId="{F13E43CC-C457-483F-8624-0EB48BEF6521}" type="pres">
      <dgm:prSet presAssocID="{801AEA02-1E76-4247-BF98-8457AFDA4B23}" presName="rootConnector" presStyleLbl="node3" presStyleIdx="3" presStyleCnt="9"/>
      <dgm:spPr/>
      <dgm:t>
        <a:bodyPr/>
        <a:lstStyle/>
        <a:p>
          <a:endParaRPr lang="zh-CN" altLang="en-US"/>
        </a:p>
      </dgm:t>
    </dgm:pt>
    <dgm:pt modelId="{E4F868E4-FE41-4E95-98FD-FC840FA23113}" type="pres">
      <dgm:prSet presAssocID="{801AEA02-1E76-4247-BF98-8457AFDA4B23}" presName="hierChild4" presStyleCnt="0"/>
      <dgm:spPr/>
      <dgm:t>
        <a:bodyPr/>
        <a:lstStyle/>
        <a:p>
          <a:endParaRPr lang="zh-CN" altLang="en-US"/>
        </a:p>
      </dgm:t>
    </dgm:pt>
    <dgm:pt modelId="{62BF4218-4DA6-46B4-AD5F-4F0705006D1D}" type="pres">
      <dgm:prSet presAssocID="{801AEA02-1E76-4247-BF98-8457AFDA4B23}" presName="hierChild5" presStyleCnt="0"/>
      <dgm:spPr/>
      <dgm:t>
        <a:bodyPr/>
        <a:lstStyle/>
        <a:p>
          <a:endParaRPr lang="zh-CN" altLang="en-US"/>
        </a:p>
      </dgm:t>
    </dgm:pt>
    <dgm:pt modelId="{3DA3D275-15FC-4C87-8732-4DF93E8A3D40}" type="pres">
      <dgm:prSet presAssocID="{85DA6800-E5B2-4273-90A2-B6E9BA9C583C}" presName="Name37" presStyleLbl="parChTrans1D3" presStyleIdx="4" presStyleCnt="9"/>
      <dgm:spPr/>
      <dgm:t>
        <a:bodyPr/>
        <a:lstStyle/>
        <a:p>
          <a:endParaRPr lang="zh-CN" altLang="en-US"/>
        </a:p>
      </dgm:t>
    </dgm:pt>
    <dgm:pt modelId="{A33B9DD9-D119-452D-B146-6F2568CA6F09}" type="pres">
      <dgm:prSet presAssocID="{C8AC0DD9-BD33-4998-B998-A5AFC09A0D5B}" presName="hierRoot2" presStyleCnt="0">
        <dgm:presLayoutVars>
          <dgm:hierBranch val="init"/>
        </dgm:presLayoutVars>
      </dgm:prSet>
      <dgm:spPr/>
      <dgm:t>
        <a:bodyPr/>
        <a:lstStyle/>
        <a:p>
          <a:endParaRPr lang="zh-CN" altLang="en-US"/>
        </a:p>
      </dgm:t>
    </dgm:pt>
    <dgm:pt modelId="{9B519311-917C-435C-B220-C48B72FE1DD4}" type="pres">
      <dgm:prSet presAssocID="{C8AC0DD9-BD33-4998-B998-A5AFC09A0D5B}" presName="rootComposite" presStyleCnt="0"/>
      <dgm:spPr/>
      <dgm:t>
        <a:bodyPr/>
        <a:lstStyle/>
        <a:p>
          <a:endParaRPr lang="zh-CN" altLang="en-US"/>
        </a:p>
      </dgm:t>
    </dgm:pt>
    <dgm:pt modelId="{4A06D881-75FB-4C55-94F3-CFC8D6DE93D6}" type="pres">
      <dgm:prSet presAssocID="{C8AC0DD9-BD33-4998-B998-A5AFC09A0D5B}" presName="rootText" presStyleLbl="node3" presStyleIdx="4" presStyleCnt="9">
        <dgm:presLayoutVars>
          <dgm:chPref val="3"/>
        </dgm:presLayoutVars>
      </dgm:prSet>
      <dgm:spPr/>
      <dgm:t>
        <a:bodyPr/>
        <a:lstStyle/>
        <a:p>
          <a:endParaRPr lang="zh-CN" altLang="en-US"/>
        </a:p>
      </dgm:t>
    </dgm:pt>
    <dgm:pt modelId="{C9A0E0C6-EB8C-413D-954F-AE1533136BA1}" type="pres">
      <dgm:prSet presAssocID="{C8AC0DD9-BD33-4998-B998-A5AFC09A0D5B}" presName="rootConnector" presStyleLbl="node3" presStyleIdx="4" presStyleCnt="9"/>
      <dgm:spPr/>
      <dgm:t>
        <a:bodyPr/>
        <a:lstStyle/>
        <a:p>
          <a:endParaRPr lang="zh-CN" altLang="en-US"/>
        </a:p>
      </dgm:t>
    </dgm:pt>
    <dgm:pt modelId="{737728BA-8700-4849-86D2-F2643DC5C97C}" type="pres">
      <dgm:prSet presAssocID="{C8AC0DD9-BD33-4998-B998-A5AFC09A0D5B}" presName="hierChild4" presStyleCnt="0"/>
      <dgm:spPr/>
      <dgm:t>
        <a:bodyPr/>
        <a:lstStyle/>
        <a:p>
          <a:endParaRPr lang="zh-CN" altLang="en-US"/>
        </a:p>
      </dgm:t>
    </dgm:pt>
    <dgm:pt modelId="{FB6B775C-FC4A-4A7F-B246-E2BC50C3AF89}" type="pres">
      <dgm:prSet presAssocID="{E5F384A4-CCF0-4CAD-B1F7-259F6789209B}" presName="Name37" presStyleLbl="parChTrans1D4" presStyleIdx="4" presStyleCnt="17"/>
      <dgm:spPr/>
      <dgm:t>
        <a:bodyPr/>
        <a:lstStyle/>
        <a:p>
          <a:endParaRPr lang="zh-CN" altLang="en-US"/>
        </a:p>
      </dgm:t>
    </dgm:pt>
    <dgm:pt modelId="{B346C12E-D380-454E-85B4-99CF9FEBF119}" type="pres">
      <dgm:prSet presAssocID="{57FD74CA-EEF6-4B1C-BD82-D011721AA34C}" presName="hierRoot2" presStyleCnt="0">
        <dgm:presLayoutVars>
          <dgm:hierBranch val="init"/>
        </dgm:presLayoutVars>
      </dgm:prSet>
      <dgm:spPr/>
      <dgm:t>
        <a:bodyPr/>
        <a:lstStyle/>
        <a:p>
          <a:endParaRPr lang="zh-CN" altLang="en-US"/>
        </a:p>
      </dgm:t>
    </dgm:pt>
    <dgm:pt modelId="{F66A2174-157C-4274-A92E-5392B9A4C898}" type="pres">
      <dgm:prSet presAssocID="{57FD74CA-EEF6-4B1C-BD82-D011721AA34C}" presName="rootComposite" presStyleCnt="0"/>
      <dgm:spPr/>
      <dgm:t>
        <a:bodyPr/>
        <a:lstStyle/>
        <a:p>
          <a:endParaRPr lang="zh-CN" altLang="en-US"/>
        </a:p>
      </dgm:t>
    </dgm:pt>
    <dgm:pt modelId="{555EE725-946D-43C7-A581-AF095F13EF40}" type="pres">
      <dgm:prSet presAssocID="{57FD74CA-EEF6-4B1C-BD82-D011721AA34C}" presName="rootText" presStyleLbl="node4" presStyleIdx="4" presStyleCnt="17">
        <dgm:presLayoutVars>
          <dgm:chPref val="3"/>
        </dgm:presLayoutVars>
      </dgm:prSet>
      <dgm:spPr/>
      <dgm:t>
        <a:bodyPr/>
        <a:lstStyle/>
        <a:p>
          <a:endParaRPr lang="zh-CN" altLang="en-US"/>
        </a:p>
      </dgm:t>
    </dgm:pt>
    <dgm:pt modelId="{681517B5-BD5B-4725-8DE5-33784842117C}" type="pres">
      <dgm:prSet presAssocID="{57FD74CA-EEF6-4B1C-BD82-D011721AA34C}" presName="rootConnector" presStyleLbl="node4" presStyleIdx="4" presStyleCnt="17"/>
      <dgm:spPr/>
      <dgm:t>
        <a:bodyPr/>
        <a:lstStyle/>
        <a:p>
          <a:endParaRPr lang="zh-CN" altLang="en-US"/>
        </a:p>
      </dgm:t>
    </dgm:pt>
    <dgm:pt modelId="{12732EE3-5846-4F34-B447-50A9E9E9058E}" type="pres">
      <dgm:prSet presAssocID="{57FD74CA-EEF6-4B1C-BD82-D011721AA34C}" presName="hierChild4" presStyleCnt="0"/>
      <dgm:spPr/>
      <dgm:t>
        <a:bodyPr/>
        <a:lstStyle/>
        <a:p>
          <a:endParaRPr lang="zh-CN" altLang="en-US"/>
        </a:p>
      </dgm:t>
    </dgm:pt>
    <dgm:pt modelId="{A7E2602C-7734-4EDE-8AEA-7A58DD9057FD}" type="pres">
      <dgm:prSet presAssocID="{57FD74CA-EEF6-4B1C-BD82-D011721AA34C}" presName="hierChild5" presStyleCnt="0"/>
      <dgm:spPr/>
      <dgm:t>
        <a:bodyPr/>
        <a:lstStyle/>
        <a:p>
          <a:endParaRPr lang="zh-CN" altLang="en-US"/>
        </a:p>
      </dgm:t>
    </dgm:pt>
    <dgm:pt modelId="{CEC21279-40DE-48A3-86F3-9FD1F45DE0C1}" type="pres">
      <dgm:prSet presAssocID="{654C24A9-9988-47BE-B054-059A69985DDF}" presName="Name37" presStyleLbl="parChTrans1D4" presStyleIdx="5" presStyleCnt="17"/>
      <dgm:spPr/>
      <dgm:t>
        <a:bodyPr/>
        <a:lstStyle/>
        <a:p>
          <a:endParaRPr lang="zh-CN" altLang="en-US"/>
        </a:p>
      </dgm:t>
    </dgm:pt>
    <dgm:pt modelId="{C5807FB1-87DF-4949-873B-9E514444FAF4}" type="pres">
      <dgm:prSet presAssocID="{5588D584-4EB9-44B1-A33E-0BB7F6173FC1}" presName="hierRoot2" presStyleCnt="0">
        <dgm:presLayoutVars>
          <dgm:hierBranch val="init"/>
        </dgm:presLayoutVars>
      </dgm:prSet>
      <dgm:spPr/>
      <dgm:t>
        <a:bodyPr/>
        <a:lstStyle/>
        <a:p>
          <a:endParaRPr lang="zh-CN" altLang="en-US"/>
        </a:p>
      </dgm:t>
    </dgm:pt>
    <dgm:pt modelId="{B9C31B06-D7FF-4215-BD81-4B6971A812A0}" type="pres">
      <dgm:prSet presAssocID="{5588D584-4EB9-44B1-A33E-0BB7F6173FC1}" presName="rootComposite" presStyleCnt="0"/>
      <dgm:spPr/>
      <dgm:t>
        <a:bodyPr/>
        <a:lstStyle/>
        <a:p>
          <a:endParaRPr lang="zh-CN" altLang="en-US"/>
        </a:p>
      </dgm:t>
    </dgm:pt>
    <dgm:pt modelId="{3217B370-3849-4922-B064-F0278DC30B1A}" type="pres">
      <dgm:prSet presAssocID="{5588D584-4EB9-44B1-A33E-0BB7F6173FC1}" presName="rootText" presStyleLbl="node4" presStyleIdx="5" presStyleCnt="17">
        <dgm:presLayoutVars>
          <dgm:chPref val="3"/>
        </dgm:presLayoutVars>
      </dgm:prSet>
      <dgm:spPr/>
      <dgm:t>
        <a:bodyPr/>
        <a:lstStyle/>
        <a:p>
          <a:endParaRPr lang="zh-CN" altLang="en-US"/>
        </a:p>
      </dgm:t>
    </dgm:pt>
    <dgm:pt modelId="{208D189F-8D1A-4EA2-B342-5FAE6EF6BA53}" type="pres">
      <dgm:prSet presAssocID="{5588D584-4EB9-44B1-A33E-0BB7F6173FC1}" presName="rootConnector" presStyleLbl="node4" presStyleIdx="5" presStyleCnt="17"/>
      <dgm:spPr/>
      <dgm:t>
        <a:bodyPr/>
        <a:lstStyle/>
        <a:p>
          <a:endParaRPr lang="zh-CN" altLang="en-US"/>
        </a:p>
      </dgm:t>
    </dgm:pt>
    <dgm:pt modelId="{6BCFB2CE-3372-447E-9A03-53AAC8906430}" type="pres">
      <dgm:prSet presAssocID="{5588D584-4EB9-44B1-A33E-0BB7F6173FC1}" presName="hierChild4" presStyleCnt="0"/>
      <dgm:spPr/>
      <dgm:t>
        <a:bodyPr/>
        <a:lstStyle/>
        <a:p>
          <a:endParaRPr lang="zh-CN" altLang="en-US"/>
        </a:p>
      </dgm:t>
    </dgm:pt>
    <dgm:pt modelId="{6B318212-9278-461E-A795-02E21ACACD85}" type="pres">
      <dgm:prSet presAssocID="{5588D584-4EB9-44B1-A33E-0BB7F6173FC1}" presName="hierChild5" presStyleCnt="0"/>
      <dgm:spPr/>
      <dgm:t>
        <a:bodyPr/>
        <a:lstStyle/>
        <a:p>
          <a:endParaRPr lang="zh-CN" altLang="en-US"/>
        </a:p>
      </dgm:t>
    </dgm:pt>
    <dgm:pt modelId="{8B49213C-A497-4191-8B46-4E020CE9D947}" type="pres">
      <dgm:prSet presAssocID="{C8AC0DD9-BD33-4998-B998-A5AFC09A0D5B}" presName="hierChild5" presStyleCnt="0"/>
      <dgm:spPr/>
      <dgm:t>
        <a:bodyPr/>
        <a:lstStyle/>
        <a:p>
          <a:endParaRPr lang="zh-CN" altLang="en-US"/>
        </a:p>
      </dgm:t>
    </dgm:pt>
    <dgm:pt modelId="{A034C692-5105-441C-A09C-A8C5E7E6C21E}" type="pres">
      <dgm:prSet presAssocID="{91E29392-547B-49EF-87AB-DE2182A32C59}" presName="Name37" presStyleLbl="parChTrans1D3" presStyleIdx="5" presStyleCnt="9"/>
      <dgm:spPr/>
      <dgm:t>
        <a:bodyPr/>
        <a:lstStyle/>
        <a:p>
          <a:endParaRPr lang="zh-CN" altLang="en-US"/>
        </a:p>
      </dgm:t>
    </dgm:pt>
    <dgm:pt modelId="{F6711D92-53E7-4A3E-A5D7-14618B03E831}" type="pres">
      <dgm:prSet presAssocID="{D9F25649-EBEA-4E2F-BA47-F0B64C6EB449}" presName="hierRoot2" presStyleCnt="0">
        <dgm:presLayoutVars>
          <dgm:hierBranch val="init"/>
        </dgm:presLayoutVars>
      </dgm:prSet>
      <dgm:spPr/>
      <dgm:t>
        <a:bodyPr/>
        <a:lstStyle/>
        <a:p>
          <a:endParaRPr lang="zh-CN" altLang="en-US"/>
        </a:p>
      </dgm:t>
    </dgm:pt>
    <dgm:pt modelId="{030B7DCC-6BB3-415B-83D3-790969EFD95F}" type="pres">
      <dgm:prSet presAssocID="{D9F25649-EBEA-4E2F-BA47-F0B64C6EB449}" presName="rootComposite" presStyleCnt="0"/>
      <dgm:spPr/>
      <dgm:t>
        <a:bodyPr/>
        <a:lstStyle/>
        <a:p>
          <a:endParaRPr lang="zh-CN" altLang="en-US"/>
        </a:p>
      </dgm:t>
    </dgm:pt>
    <dgm:pt modelId="{18BDC34A-6AE7-44AA-AA7C-6316C8C3AA95}" type="pres">
      <dgm:prSet presAssocID="{D9F25649-EBEA-4E2F-BA47-F0B64C6EB449}" presName="rootText" presStyleLbl="node3" presStyleIdx="5" presStyleCnt="9">
        <dgm:presLayoutVars>
          <dgm:chPref val="3"/>
        </dgm:presLayoutVars>
      </dgm:prSet>
      <dgm:spPr/>
      <dgm:t>
        <a:bodyPr/>
        <a:lstStyle/>
        <a:p>
          <a:endParaRPr lang="zh-CN" altLang="en-US"/>
        </a:p>
      </dgm:t>
    </dgm:pt>
    <dgm:pt modelId="{0A738431-68A0-4CB0-AACF-7DF09D6B09E3}" type="pres">
      <dgm:prSet presAssocID="{D9F25649-EBEA-4E2F-BA47-F0B64C6EB449}" presName="rootConnector" presStyleLbl="node3" presStyleIdx="5" presStyleCnt="9"/>
      <dgm:spPr/>
      <dgm:t>
        <a:bodyPr/>
        <a:lstStyle/>
        <a:p>
          <a:endParaRPr lang="zh-CN" altLang="en-US"/>
        </a:p>
      </dgm:t>
    </dgm:pt>
    <dgm:pt modelId="{93065786-BDA9-4E11-9744-14D67EEF438D}" type="pres">
      <dgm:prSet presAssocID="{D9F25649-EBEA-4E2F-BA47-F0B64C6EB449}" presName="hierChild4" presStyleCnt="0"/>
      <dgm:spPr/>
      <dgm:t>
        <a:bodyPr/>
        <a:lstStyle/>
        <a:p>
          <a:endParaRPr lang="zh-CN" altLang="en-US"/>
        </a:p>
      </dgm:t>
    </dgm:pt>
    <dgm:pt modelId="{F8775806-144D-418C-A642-8E42BE5D5D16}" type="pres">
      <dgm:prSet presAssocID="{79714C2F-0607-4E85-8EEC-5BA9F61F23A7}" presName="Name37" presStyleLbl="parChTrans1D4" presStyleIdx="6" presStyleCnt="17"/>
      <dgm:spPr/>
      <dgm:t>
        <a:bodyPr/>
        <a:lstStyle/>
        <a:p>
          <a:endParaRPr lang="zh-CN" altLang="en-US"/>
        </a:p>
      </dgm:t>
    </dgm:pt>
    <dgm:pt modelId="{60E41C22-4B0F-4D51-93C5-9A3024AD37D8}" type="pres">
      <dgm:prSet presAssocID="{D7B8E4F4-E8C2-4A23-AA74-66D2ADA52AA0}" presName="hierRoot2" presStyleCnt="0">
        <dgm:presLayoutVars>
          <dgm:hierBranch val="init"/>
        </dgm:presLayoutVars>
      </dgm:prSet>
      <dgm:spPr/>
    </dgm:pt>
    <dgm:pt modelId="{FCCC5C29-1D78-4116-8ECA-C857161379B1}" type="pres">
      <dgm:prSet presAssocID="{D7B8E4F4-E8C2-4A23-AA74-66D2ADA52AA0}" presName="rootComposite" presStyleCnt="0"/>
      <dgm:spPr/>
    </dgm:pt>
    <dgm:pt modelId="{EB961242-BA35-425B-A56A-C9EE5CA46F8C}" type="pres">
      <dgm:prSet presAssocID="{D7B8E4F4-E8C2-4A23-AA74-66D2ADA52AA0}" presName="rootText" presStyleLbl="node4" presStyleIdx="6" presStyleCnt="17" custLinFactNeighborX="-1050" custLinFactNeighborY="-7903">
        <dgm:presLayoutVars>
          <dgm:chPref val="3"/>
        </dgm:presLayoutVars>
      </dgm:prSet>
      <dgm:spPr/>
      <dgm:t>
        <a:bodyPr/>
        <a:lstStyle/>
        <a:p>
          <a:endParaRPr lang="zh-CN" altLang="en-US"/>
        </a:p>
      </dgm:t>
    </dgm:pt>
    <dgm:pt modelId="{6053B8BA-5256-482D-9CA7-5484387B81F5}" type="pres">
      <dgm:prSet presAssocID="{D7B8E4F4-E8C2-4A23-AA74-66D2ADA52AA0}" presName="rootConnector" presStyleLbl="node4" presStyleIdx="6" presStyleCnt="17"/>
      <dgm:spPr/>
      <dgm:t>
        <a:bodyPr/>
        <a:lstStyle/>
        <a:p>
          <a:endParaRPr lang="zh-CN" altLang="en-US"/>
        </a:p>
      </dgm:t>
    </dgm:pt>
    <dgm:pt modelId="{729E7FF5-3A6A-4E7E-8D29-0489300FC574}" type="pres">
      <dgm:prSet presAssocID="{D7B8E4F4-E8C2-4A23-AA74-66D2ADA52AA0}" presName="hierChild4" presStyleCnt="0"/>
      <dgm:spPr/>
    </dgm:pt>
    <dgm:pt modelId="{4683B7CE-8338-4010-9C92-EAFB3AE7FAA4}" type="pres">
      <dgm:prSet presAssocID="{D7B8E4F4-E8C2-4A23-AA74-66D2ADA52AA0}" presName="hierChild5" presStyleCnt="0"/>
      <dgm:spPr/>
    </dgm:pt>
    <dgm:pt modelId="{6C73F9A8-8310-44D9-91C8-E3857B23F48E}" type="pres">
      <dgm:prSet presAssocID="{D889D4B9-9FB9-4BC8-BE87-AB0C58A422DE}" presName="Name37" presStyleLbl="parChTrans1D4" presStyleIdx="7" presStyleCnt="17"/>
      <dgm:spPr/>
      <dgm:t>
        <a:bodyPr/>
        <a:lstStyle/>
        <a:p>
          <a:endParaRPr lang="zh-CN" altLang="en-US"/>
        </a:p>
      </dgm:t>
    </dgm:pt>
    <dgm:pt modelId="{54AE4533-B22C-4F6F-8100-08FDF27C283C}" type="pres">
      <dgm:prSet presAssocID="{DC7EB113-4D25-40E3-A71E-6EB1FF724F3C}" presName="hierRoot2" presStyleCnt="0">
        <dgm:presLayoutVars>
          <dgm:hierBranch val="init"/>
        </dgm:presLayoutVars>
      </dgm:prSet>
      <dgm:spPr/>
      <dgm:t>
        <a:bodyPr/>
        <a:lstStyle/>
        <a:p>
          <a:endParaRPr lang="zh-CN" altLang="en-US"/>
        </a:p>
      </dgm:t>
    </dgm:pt>
    <dgm:pt modelId="{A8FF7698-67E6-42A7-8463-64B3321EFD4B}" type="pres">
      <dgm:prSet presAssocID="{DC7EB113-4D25-40E3-A71E-6EB1FF724F3C}" presName="rootComposite" presStyleCnt="0"/>
      <dgm:spPr/>
      <dgm:t>
        <a:bodyPr/>
        <a:lstStyle/>
        <a:p>
          <a:endParaRPr lang="zh-CN" altLang="en-US"/>
        </a:p>
      </dgm:t>
    </dgm:pt>
    <dgm:pt modelId="{CEAD5376-2B9B-4462-ABEA-05C21967C785}" type="pres">
      <dgm:prSet presAssocID="{DC7EB113-4D25-40E3-A71E-6EB1FF724F3C}" presName="rootText" presStyleLbl="node4" presStyleIdx="7" presStyleCnt="17">
        <dgm:presLayoutVars>
          <dgm:chPref val="3"/>
        </dgm:presLayoutVars>
      </dgm:prSet>
      <dgm:spPr/>
      <dgm:t>
        <a:bodyPr/>
        <a:lstStyle/>
        <a:p>
          <a:endParaRPr lang="zh-CN" altLang="en-US"/>
        </a:p>
      </dgm:t>
    </dgm:pt>
    <dgm:pt modelId="{705FC4D4-A683-4F24-B193-4C80DD6D043A}" type="pres">
      <dgm:prSet presAssocID="{DC7EB113-4D25-40E3-A71E-6EB1FF724F3C}" presName="rootConnector" presStyleLbl="node4" presStyleIdx="7" presStyleCnt="17"/>
      <dgm:spPr/>
      <dgm:t>
        <a:bodyPr/>
        <a:lstStyle/>
        <a:p>
          <a:endParaRPr lang="zh-CN" altLang="en-US"/>
        </a:p>
      </dgm:t>
    </dgm:pt>
    <dgm:pt modelId="{F97F4EF7-A64D-427A-8E8B-5C55559B6CFB}" type="pres">
      <dgm:prSet presAssocID="{DC7EB113-4D25-40E3-A71E-6EB1FF724F3C}" presName="hierChild4" presStyleCnt="0"/>
      <dgm:spPr/>
      <dgm:t>
        <a:bodyPr/>
        <a:lstStyle/>
        <a:p>
          <a:endParaRPr lang="zh-CN" altLang="en-US"/>
        </a:p>
      </dgm:t>
    </dgm:pt>
    <dgm:pt modelId="{469B4D41-EFEA-425A-8164-1D265A236110}" type="pres">
      <dgm:prSet presAssocID="{DC7EB113-4D25-40E3-A71E-6EB1FF724F3C}" presName="hierChild5" presStyleCnt="0"/>
      <dgm:spPr/>
      <dgm:t>
        <a:bodyPr/>
        <a:lstStyle/>
        <a:p>
          <a:endParaRPr lang="zh-CN" altLang="en-US"/>
        </a:p>
      </dgm:t>
    </dgm:pt>
    <dgm:pt modelId="{FC8FB997-74D0-4F14-8F4C-1B5A8E56D30D}" type="pres">
      <dgm:prSet presAssocID="{3EF93505-EB40-4C4C-8999-65E291EA89F5}" presName="Name37" presStyleLbl="parChTrans1D4" presStyleIdx="8" presStyleCnt="17"/>
      <dgm:spPr/>
      <dgm:t>
        <a:bodyPr/>
        <a:lstStyle/>
        <a:p>
          <a:endParaRPr lang="zh-CN" altLang="en-US"/>
        </a:p>
      </dgm:t>
    </dgm:pt>
    <dgm:pt modelId="{672AEF1E-89DD-463C-A084-6949E7AA9FE5}" type="pres">
      <dgm:prSet presAssocID="{2A5DE7DD-A089-4113-9847-84B543BC21D5}" presName="hierRoot2" presStyleCnt="0">
        <dgm:presLayoutVars>
          <dgm:hierBranch val="init"/>
        </dgm:presLayoutVars>
      </dgm:prSet>
      <dgm:spPr/>
      <dgm:t>
        <a:bodyPr/>
        <a:lstStyle/>
        <a:p>
          <a:endParaRPr lang="zh-CN" altLang="en-US"/>
        </a:p>
      </dgm:t>
    </dgm:pt>
    <dgm:pt modelId="{35220956-BF7F-486D-8092-2B4EFA203F0F}" type="pres">
      <dgm:prSet presAssocID="{2A5DE7DD-A089-4113-9847-84B543BC21D5}" presName="rootComposite" presStyleCnt="0"/>
      <dgm:spPr/>
      <dgm:t>
        <a:bodyPr/>
        <a:lstStyle/>
        <a:p>
          <a:endParaRPr lang="zh-CN" altLang="en-US"/>
        </a:p>
      </dgm:t>
    </dgm:pt>
    <dgm:pt modelId="{208B9E80-3170-4F2C-A969-7F0264B95A5A}" type="pres">
      <dgm:prSet presAssocID="{2A5DE7DD-A089-4113-9847-84B543BC21D5}" presName="rootText" presStyleLbl="node4" presStyleIdx="8" presStyleCnt="17">
        <dgm:presLayoutVars>
          <dgm:chPref val="3"/>
        </dgm:presLayoutVars>
      </dgm:prSet>
      <dgm:spPr/>
      <dgm:t>
        <a:bodyPr/>
        <a:lstStyle/>
        <a:p>
          <a:endParaRPr lang="zh-CN" altLang="en-US"/>
        </a:p>
      </dgm:t>
    </dgm:pt>
    <dgm:pt modelId="{CB852978-6739-4679-AB86-81F452475CC6}" type="pres">
      <dgm:prSet presAssocID="{2A5DE7DD-A089-4113-9847-84B543BC21D5}" presName="rootConnector" presStyleLbl="node4" presStyleIdx="8" presStyleCnt="17"/>
      <dgm:spPr/>
      <dgm:t>
        <a:bodyPr/>
        <a:lstStyle/>
        <a:p>
          <a:endParaRPr lang="zh-CN" altLang="en-US"/>
        </a:p>
      </dgm:t>
    </dgm:pt>
    <dgm:pt modelId="{9FAB1DE4-3F99-4D98-AE62-A71C6ED39268}" type="pres">
      <dgm:prSet presAssocID="{2A5DE7DD-A089-4113-9847-84B543BC21D5}" presName="hierChild4" presStyleCnt="0"/>
      <dgm:spPr/>
      <dgm:t>
        <a:bodyPr/>
        <a:lstStyle/>
        <a:p>
          <a:endParaRPr lang="zh-CN" altLang="en-US"/>
        </a:p>
      </dgm:t>
    </dgm:pt>
    <dgm:pt modelId="{8C9205FE-8C95-4587-A2B4-82E419B02D16}" type="pres">
      <dgm:prSet presAssocID="{2A5DE7DD-A089-4113-9847-84B543BC21D5}" presName="hierChild5" presStyleCnt="0"/>
      <dgm:spPr/>
      <dgm:t>
        <a:bodyPr/>
        <a:lstStyle/>
        <a:p>
          <a:endParaRPr lang="zh-CN" altLang="en-US"/>
        </a:p>
      </dgm:t>
    </dgm:pt>
    <dgm:pt modelId="{BABF6650-4661-4458-8550-05ADC9F2FA2B}" type="pres">
      <dgm:prSet presAssocID="{7A81E9EC-CF96-4FCB-B2FC-4F140B0376AF}" presName="Name37" presStyleLbl="parChTrans1D4" presStyleIdx="9" presStyleCnt="17"/>
      <dgm:spPr/>
      <dgm:t>
        <a:bodyPr/>
        <a:lstStyle/>
        <a:p>
          <a:endParaRPr lang="zh-CN" altLang="en-US"/>
        </a:p>
      </dgm:t>
    </dgm:pt>
    <dgm:pt modelId="{BA833973-7BE7-46A0-8CC9-3CAC710EB62E}" type="pres">
      <dgm:prSet presAssocID="{FFD79F23-1EAB-41AB-AF54-19D753A0E4EF}" presName="hierRoot2" presStyleCnt="0">
        <dgm:presLayoutVars>
          <dgm:hierBranch val="init"/>
        </dgm:presLayoutVars>
      </dgm:prSet>
      <dgm:spPr/>
      <dgm:t>
        <a:bodyPr/>
        <a:lstStyle/>
        <a:p>
          <a:endParaRPr lang="zh-CN" altLang="en-US"/>
        </a:p>
      </dgm:t>
    </dgm:pt>
    <dgm:pt modelId="{CA04DFE2-0F0E-4B12-B26A-C315D3A6AA54}" type="pres">
      <dgm:prSet presAssocID="{FFD79F23-1EAB-41AB-AF54-19D753A0E4EF}" presName="rootComposite" presStyleCnt="0"/>
      <dgm:spPr/>
      <dgm:t>
        <a:bodyPr/>
        <a:lstStyle/>
        <a:p>
          <a:endParaRPr lang="zh-CN" altLang="en-US"/>
        </a:p>
      </dgm:t>
    </dgm:pt>
    <dgm:pt modelId="{7262C871-3D72-4D89-955C-10E0C0FFCCDB}" type="pres">
      <dgm:prSet presAssocID="{FFD79F23-1EAB-41AB-AF54-19D753A0E4EF}" presName="rootText" presStyleLbl="node4" presStyleIdx="9" presStyleCnt="17">
        <dgm:presLayoutVars>
          <dgm:chPref val="3"/>
        </dgm:presLayoutVars>
      </dgm:prSet>
      <dgm:spPr/>
      <dgm:t>
        <a:bodyPr/>
        <a:lstStyle/>
        <a:p>
          <a:endParaRPr lang="zh-CN" altLang="en-US"/>
        </a:p>
      </dgm:t>
    </dgm:pt>
    <dgm:pt modelId="{F97DD98E-4F15-429A-BE92-36F661EAEEC0}" type="pres">
      <dgm:prSet presAssocID="{FFD79F23-1EAB-41AB-AF54-19D753A0E4EF}" presName="rootConnector" presStyleLbl="node4" presStyleIdx="9" presStyleCnt="17"/>
      <dgm:spPr/>
      <dgm:t>
        <a:bodyPr/>
        <a:lstStyle/>
        <a:p>
          <a:endParaRPr lang="zh-CN" altLang="en-US"/>
        </a:p>
      </dgm:t>
    </dgm:pt>
    <dgm:pt modelId="{0651C956-34A2-4BC4-BE4C-374D849E920A}" type="pres">
      <dgm:prSet presAssocID="{FFD79F23-1EAB-41AB-AF54-19D753A0E4EF}" presName="hierChild4" presStyleCnt="0"/>
      <dgm:spPr/>
      <dgm:t>
        <a:bodyPr/>
        <a:lstStyle/>
        <a:p>
          <a:endParaRPr lang="zh-CN" altLang="en-US"/>
        </a:p>
      </dgm:t>
    </dgm:pt>
    <dgm:pt modelId="{B16E5380-F9BC-427A-850D-AD382AA27163}" type="pres">
      <dgm:prSet presAssocID="{FFD79F23-1EAB-41AB-AF54-19D753A0E4EF}" presName="hierChild5" presStyleCnt="0"/>
      <dgm:spPr/>
      <dgm:t>
        <a:bodyPr/>
        <a:lstStyle/>
        <a:p>
          <a:endParaRPr lang="zh-CN" altLang="en-US"/>
        </a:p>
      </dgm:t>
    </dgm:pt>
    <dgm:pt modelId="{FF52E675-1D07-4F69-9618-48AD9473EF2B}" type="pres">
      <dgm:prSet presAssocID="{73B8A58C-60B0-443C-8250-85057B8B8460}" presName="Name37" presStyleLbl="parChTrans1D4" presStyleIdx="10" presStyleCnt="17"/>
      <dgm:spPr/>
      <dgm:t>
        <a:bodyPr/>
        <a:lstStyle/>
        <a:p>
          <a:endParaRPr lang="zh-CN" altLang="en-US"/>
        </a:p>
      </dgm:t>
    </dgm:pt>
    <dgm:pt modelId="{E0AEB59E-1005-47FB-A1CB-64D23754F568}" type="pres">
      <dgm:prSet presAssocID="{8C937B08-365D-4FEB-8B80-B98EEEFD613B}" presName="hierRoot2" presStyleCnt="0">
        <dgm:presLayoutVars>
          <dgm:hierBranch val="init"/>
        </dgm:presLayoutVars>
      </dgm:prSet>
      <dgm:spPr/>
      <dgm:t>
        <a:bodyPr/>
        <a:lstStyle/>
        <a:p>
          <a:endParaRPr lang="zh-CN" altLang="en-US"/>
        </a:p>
      </dgm:t>
    </dgm:pt>
    <dgm:pt modelId="{511FFD9E-254B-4438-B56F-92339E435463}" type="pres">
      <dgm:prSet presAssocID="{8C937B08-365D-4FEB-8B80-B98EEEFD613B}" presName="rootComposite" presStyleCnt="0"/>
      <dgm:spPr/>
      <dgm:t>
        <a:bodyPr/>
        <a:lstStyle/>
        <a:p>
          <a:endParaRPr lang="zh-CN" altLang="en-US"/>
        </a:p>
      </dgm:t>
    </dgm:pt>
    <dgm:pt modelId="{BF951BF5-179E-4A0C-B65A-039C2C791865}" type="pres">
      <dgm:prSet presAssocID="{8C937B08-365D-4FEB-8B80-B98EEEFD613B}" presName="rootText" presStyleLbl="node4" presStyleIdx="10" presStyleCnt="17">
        <dgm:presLayoutVars>
          <dgm:chPref val="3"/>
        </dgm:presLayoutVars>
      </dgm:prSet>
      <dgm:spPr/>
      <dgm:t>
        <a:bodyPr/>
        <a:lstStyle/>
        <a:p>
          <a:endParaRPr lang="zh-CN" altLang="en-US"/>
        </a:p>
      </dgm:t>
    </dgm:pt>
    <dgm:pt modelId="{15110DAD-D6DE-4825-8233-0481A7C8BF24}" type="pres">
      <dgm:prSet presAssocID="{8C937B08-365D-4FEB-8B80-B98EEEFD613B}" presName="rootConnector" presStyleLbl="node4" presStyleIdx="10" presStyleCnt="17"/>
      <dgm:spPr/>
      <dgm:t>
        <a:bodyPr/>
        <a:lstStyle/>
        <a:p>
          <a:endParaRPr lang="zh-CN" altLang="en-US"/>
        </a:p>
      </dgm:t>
    </dgm:pt>
    <dgm:pt modelId="{5F7B1C0F-1007-4CCF-947D-308951C1662C}" type="pres">
      <dgm:prSet presAssocID="{8C937B08-365D-4FEB-8B80-B98EEEFD613B}" presName="hierChild4" presStyleCnt="0"/>
      <dgm:spPr/>
      <dgm:t>
        <a:bodyPr/>
        <a:lstStyle/>
        <a:p>
          <a:endParaRPr lang="zh-CN" altLang="en-US"/>
        </a:p>
      </dgm:t>
    </dgm:pt>
    <dgm:pt modelId="{93FF3430-3065-43B5-AB82-57624B1665EA}" type="pres">
      <dgm:prSet presAssocID="{8C937B08-365D-4FEB-8B80-B98EEEFD613B}" presName="hierChild5" presStyleCnt="0"/>
      <dgm:spPr/>
      <dgm:t>
        <a:bodyPr/>
        <a:lstStyle/>
        <a:p>
          <a:endParaRPr lang="zh-CN" altLang="en-US"/>
        </a:p>
      </dgm:t>
    </dgm:pt>
    <dgm:pt modelId="{FD3EEB69-896A-48BE-966B-3FBD97A0509A}" type="pres">
      <dgm:prSet presAssocID="{D9F25649-EBEA-4E2F-BA47-F0B64C6EB449}" presName="hierChild5" presStyleCnt="0"/>
      <dgm:spPr/>
      <dgm:t>
        <a:bodyPr/>
        <a:lstStyle/>
        <a:p>
          <a:endParaRPr lang="zh-CN" altLang="en-US"/>
        </a:p>
      </dgm:t>
    </dgm:pt>
    <dgm:pt modelId="{E16B8CF3-6E34-4905-AFF8-6E37A3C2F946}" type="pres">
      <dgm:prSet presAssocID="{E1204464-C54C-46DE-878A-41D2FAA813F0}" presName="Name37" presStyleLbl="parChTrans1D3" presStyleIdx="6" presStyleCnt="9"/>
      <dgm:spPr/>
      <dgm:t>
        <a:bodyPr/>
        <a:lstStyle/>
        <a:p>
          <a:endParaRPr lang="zh-CN" altLang="en-US"/>
        </a:p>
      </dgm:t>
    </dgm:pt>
    <dgm:pt modelId="{42E4FBDD-82D4-45A5-B55F-6E3A5A305361}" type="pres">
      <dgm:prSet presAssocID="{7B7B3994-CD64-45E6-97BB-65E56F96E540}" presName="hierRoot2" presStyleCnt="0">
        <dgm:presLayoutVars>
          <dgm:hierBranch val="init"/>
        </dgm:presLayoutVars>
      </dgm:prSet>
      <dgm:spPr/>
      <dgm:t>
        <a:bodyPr/>
        <a:lstStyle/>
        <a:p>
          <a:endParaRPr lang="zh-CN" altLang="en-US"/>
        </a:p>
      </dgm:t>
    </dgm:pt>
    <dgm:pt modelId="{3B8025FC-E67F-4A4E-B7DF-2ECFBC2E749B}" type="pres">
      <dgm:prSet presAssocID="{7B7B3994-CD64-45E6-97BB-65E56F96E540}" presName="rootComposite" presStyleCnt="0"/>
      <dgm:spPr/>
      <dgm:t>
        <a:bodyPr/>
        <a:lstStyle/>
        <a:p>
          <a:endParaRPr lang="zh-CN" altLang="en-US"/>
        </a:p>
      </dgm:t>
    </dgm:pt>
    <dgm:pt modelId="{3AB90786-F506-4A39-A4ED-9E1D4BB7E843}" type="pres">
      <dgm:prSet presAssocID="{7B7B3994-CD64-45E6-97BB-65E56F96E540}" presName="rootText" presStyleLbl="node3" presStyleIdx="6" presStyleCnt="9">
        <dgm:presLayoutVars>
          <dgm:chPref val="3"/>
        </dgm:presLayoutVars>
      </dgm:prSet>
      <dgm:spPr/>
      <dgm:t>
        <a:bodyPr/>
        <a:lstStyle/>
        <a:p>
          <a:endParaRPr lang="zh-CN" altLang="en-US"/>
        </a:p>
      </dgm:t>
    </dgm:pt>
    <dgm:pt modelId="{1B5BE945-90DD-434A-AD96-C10FD5D2A04A}" type="pres">
      <dgm:prSet presAssocID="{7B7B3994-CD64-45E6-97BB-65E56F96E540}" presName="rootConnector" presStyleLbl="node3" presStyleIdx="6" presStyleCnt="9"/>
      <dgm:spPr/>
      <dgm:t>
        <a:bodyPr/>
        <a:lstStyle/>
        <a:p>
          <a:endParaRPr lang="zh-CN" altLang="en-US"/>
        </a:p>
      </dgm:t>
    </dgm:pt>
    <dgm:pt modelId="{F0B4496E-2E87-4882-8962-BEA0559DCC84}" type="pres">
      <dgm:prSet presAssocID="{7B7B3994-CD64-45E6-97BB-65E56F96E540}" presName="hierChild4" presStyleCnt="0"/>
      <dgm:spPr/>
      <dgm:t>
        <a:bodyPr/>
        <a:lstStyle/>
        <a:p>
          <a:endParaRPr lang="zh-CN" altLang="en-US"/>
        </a:p>
      </dgm:t>
    </dgm:pt>
    <dgm:pt modelId="{94F194C6-5D1F-49FA-92B2-2EB6E788C8FC}" type="pres">
      <dgm:prSet presAssocID="{1742FA13-F4FA-41AF-8824-92F7D20D8774}" presName="Name37" presStyleLbl="parChTrans1D4" presStyleIdx="11" presStyleCnt="17"/>
      <dgm:spPr/>
      <dgm:t>
        <a:bodyPr/>
        <a:lstStyle/>
        <a:p>
          <a:endParaRPr lang="zh-CN" altLang="en-US"/>
        </a:p>
      </dgm:t>
    </dgm:pt>
    <dgm:pt modelId="{243FF15D-68C6-42E1-A428-EEEC4729EB10}" type="pres">
      <dgm:prSet presAssocID="{8F9A2325-8DEC-4C32-8DBB-AB4C05FB5D07}" presName="hierRoot2" presStyleCnt="0">
        <dgm:presLayoutVars>
          <dgm:hierBranch val="init"/>
        </dgm:presLayoutVars>
      </dgm:prSet>
      <dgm:spPr/>
      <dgm:t>
        <a:bodyPr/>
        <a:lstStyle/>
        <a:p>
          <a:endParaRPr lang="zh-CN" altLang="en-US"/>
        </a:p>
      </dgm:t>
    </dgm:pt>
    <dgm:pt modelId="{B178A247-0117-4064-B2C1-3615F7E079B9}" type="pres">
      <dgm:prSet presAssocID="{8F9A2325-8DEC-4C32-8DBB-AB4C05FB5D07}" presName="rootComposite" presStyleCnt="0"/>
      <dgm:spPr/>
      <dgm:t>
        <a:bodyPr/>
        <a:lstStyle/>
        <a:p>
          <a:endParaRPr lang="zh-CN" altLang="en-US"/>
        </a:p>
      </dgm:t>
    </dgm:pt>
    <dgm:pt modelId="{32FB98E1-2118-4BC7-8483-3C282091CE3E}" type="pres">
      <dgm:prSet presAssocID="{8F9A2325-8DEC-4C32-8DBB-AB4C05FB5D07}" presName="rootText" presStyleLbl="node4" presStyleIdx="11" presStyleCnt="17">
        <dgm:presLayoutVars>
          <dgm:chPref val="3"/>
        </dgm:presLayoutVars>
      </dgm:prSet>
      <dgm:spPr/>
      <dgm:t>
        <a:bodyPr/>
        <a:lstStyle/>
        <a:p>
          <a:endParaRPr lang="zh-CN" altLang="en-US"/>
        </a:p>
      </dgm:t>
    </dgm:pt>
    <dgm:pt modelId="{8C454431-168B-4847-84EA-ADD571114AFA}" type="pres">
      <dgm:prSet presAssocID="{8F9A2325-8DEC-4C32-8DBB-AB4C05FB5D07}" presName="rootConnector" presStyleLbl="node4" presStyleIdx="11" presStyleCnt="17"/>
      <dgm:spPr/>
      <dgm:t>
        <a:bodyPr/>
        <a:lstStyle/>
        <a:p>
          <a:endParaRPr lang="zh-CN" altLang="en-US"/>
        </a:p>
      </dgm:t>
    </dgm:pt>
    <dgm:pt modelId="{7CCFE749-E34C-4551-89C2-DCA4724CF73C}" type="pres">
      <dgm:prSet presAssocID="{8F9A2325-8DEC-4C32-8DBB-AB4C05FB5D07}" presName="hierChild4" presStyleCnt="0"/>
      <dgm:spPr/>
      <dgm:t>
        <a:bodyPr/>
        <a:lstStyle/>
        <a:p>
          <a:endParaRPr lang="zh-CN" altLang="en-US"/>
        </a:p>
      </dgm:t>
    </dgm:pt>
    <dgm:pt modelId="{BD3DBE19-2B1F-4D12-9898-AE136D6BAEDF}" type="pres">
      <dgm:prSet presAssocID="{8F9A2325-8DEC-4C32-8DBB-AB4C05FB5D07}" presName="hierChild5" presStyleCnt="0"/>
      <dgm:spPr/>
      <dgm:t>
        <a:bodyPr/>
        <a:lstStyle/>
        <a:p>
          <a:endParaRPr lang="zh-CN" altLang="en-US"/>
        </a:p>
      </dgm:t>
    </dgm:pt>
    <dgm:pt modelId="{D29DE8F8-F1E6-4CAA-B9B7-F929EFD7561E}" type="pres">
      <dgm:prSet presAssocID="{AEDBFAFF-00D3-407B-BCCD-A5F1F93DD3E9}" presName="Name37" presStyleLbl="parChTrans1D4" presStyleIdx="12" presStyleCnt="17"/>
      <dgm:spPr/>
      <dgm:t>
        <a:bodyPr/>
        <a:lstStyle/>
        <a:p>
          <a:endParaRPr lang="zh-CN" altLang="en-US"/>
        </a:p>
      </dgm:t>
    </dgm:pt>
    <dgm:pt modelId="{4B126C7B-FF05-4314-A70A-29DBBA6557CA}" type="pres">
      <dgm:prSet presAssocID="{2D7E21CC-7899-454E-8BF3-99EEA8524606}" presName="hierRoot2" presStyleCnt="0">
        <dgm:presLayoutVars>
          <dgm:hierBranch val="init"/>
        </dgm:presLayoutVars>
      </dgm:prSet>
      <dgm:spPr/>
      <dgm:t>
        <a:bodyPr/>
        <a:lstStyle/>
        <a:p>
          <a:endParaRPr lang="zh-CN" altLang="en-US"/>
        </a:p>
      </dgm:t>
    </dgm:pt>
    <dgm:pt modelId="{78A35E64-6BCC-456E-9C17-35B0AC3D5E1B}" type="pres">
      <dgm:prSet presAssocID="{2D7E21CC-7899-454E-8BF3-99EEA8524606}" presName="rootComposite" presStyleCnt="0"/>
      <dgm:spPr/>
      <dgm:t>
        <a:bodyPr/>
        <a:lstStyle/>
        <a:p>
          <a:endParaRPr lang="zh-CN" altLang="en-US"/>
        </a:p>
      </dgm:t>
    </dgm:pt>
    <dgm:pt modelId="{17225FDA-A251-46FD-A1DE-0D175A10689C}" type="pres">
      <dgm:prSet presAssocID="{2D7E21CC-7899-454E-8BF3-99EEA8524606}" presName="rootText" presStyleLbl="node4" presStyleIdx="12" presStyleCnt="17">
        <dgm:presLayoutVars>
          <dgm:chPref val="3"/>
        </dgm:presLayoutVars>
      </dgm:prSet>
      <dgm:spPr/>
      <dgm:t>
        <a:bodyPr/>
        <a:lstStyle/>
        <a:p>
          <a:endParaRPr lang="zh-CN" altLang="en-US"/>
        </a:p>
      </dgm:t>
    </dgm:pt>
    <dgm:pt modelId="{B0A9651D-6252-4BB8-808C-5F966C0E7335}" type="pres">
      <dgm:prSet presAssocID="{2D7E21CC-7899-454E-8BF3-99EEA8524606}" presName="rootConnector" presStyleLbl="node4" presStyleIdx="12" presStyleCnt="17"/>
      <dgm:spPr/>
      <dgm:t>
        <a:bodyPr/>
        <a:lstStyle/>
        <a:p>
          <a:endParaRPr lang="zh-CN" altLang="en-US"/>
        </a:p>
      </dgm:t>
    </dgm:pt>
    <dgm:pt modelId="{3F9AE968-8A9B-4CBA-9A4A-8C2B8717199B}" type="pres">
      <dgm:prSet presAssocID="{2D7E21CC-7899-454E-8BF3-99EEA8524606}" presName="hierChild4" presStyleCnt="0"/>
      <dgm:spPr/>
      <dgm:t>
        <a:bodyPr/>
        <a:lstStyle/>
        <a:p>
          <a:endParaRPr lang="zh-CN" altLang="en-US"/>
        </a:p>
      </dgm:t>
    </dgm:pt>
    <dgm:pt modelId="{F78824D0-AB93-4604-B7A7-9A024D3FE848}" type="pres">
      <dgm:prSet presAssocID="{2D7E21CC-7899-454E-8BF3-99EEA8524606}" presName="hierChild5" presStyleCnt="0"/>
      <dgm:spPr/>
      <dgm:t>
        <a:bodyPr/>
        <a:lstStyle/>
        <a:p>
          <a:endParaRPr lang="zh-CN" altLang="en-US"/>
        </a:p>
      </dgm:t>
    </dgm:pt>
    <dgm:pt modelId="{1FFCCC92-DAD4-4D6C-BB1A-56C80E3FAB5C}" type="pres">
      <dgm:prSet presAssocID="{A612E27F-DC16-4839-B46C-F28FEB0A4CF4}" presName="Name37" presStyleLbl="parChTrans1D4" presStyleIdx="13" presStyleCnt="17"/>
      <dgm:spPr/>
      <dgm:t>
        <a:bodyPr/>
        <a:lstStyle/>
        <a:p>
          <a:endParaRPr lang="zh-CN" altLang="en-US"/>
        </a:p>
      </dgm:t>
    </dgm:pt>
    <dgm:pt modelId="{91BA5D82-6117-475D-A561-E73AB345EF29}" type="pres">
      <dgm:prSet presAssocID="{43C6019B-BC57-4D2F-A52F-2CEF359141CA}" presName="hierRoot2" presStyleCnt="0">
        <dgm:presLayoutVars>
          <dgm:hierBranch val="init"/>
        </dgm:presLayoutVars>
      </dgm:prSet>
      <dgm:spPr/>
      <dgm:t>
        <a:bodyPr/>
        <a:lstStyle/>
        <a:p>
          <a:endParaRPr lang="zh-CN" altLang="en-US"/>
        </a:p>
      </dgm:t>
    </dgm:pt>
    <dgm:pt modelId="{8E2CF0F1-4011-44DC-9DAD-06183F6FD5A3}" type="pres">
      <dgm:prSet presAssocID="{43C6019B-BC57-4D2F-A52F-2CEF359141CA}" presName="rootComposite" presStyleCnt="0"/>
      <dgm:spPr/>
      <dgm:t>
        <a:bodyPr/>
        <a:lstStyle/>
        <a:p>
          <a:endParaRPr lang="zh-CN" altLang="en-US"/>
        </a:p>
      </dgm:t>
    </dgm:pt>
    <dgm:pt modelId="{17A3594E-CD4B-407F-AD96-85858F89A1D8}" type="pres">
      <dgm:prSet presAssocID="{43C6019B-BC57-4D2F-A52F-2CEF359141CA}" presName="rootText" presStyleLbl="node4" presStyleIdx="13" presStyleCnt="17">
        <dgm:presLayoutVars>
          <dgm:chPref val="3"/>
        </dgm:presLayoutVars>
      </dgm:prSet>
      <dgm:spPr/>
      <dgm:t>
        <a:bodyPr/>
        <a:lstStyle/>
        <a:p>
          <a:endParaRPr lang="zh-CN" altLang="en-US"/>
        </a:p>
      </dgm:t>
    </dgm:pt>
    <dgm:pt modelId="{1E9B3E36-05FC-4EF1-A102-B6F536DF4FFE}" type="pres">
      <dgm:prSet presAssocID="{43C6019B-BC57-4D2F-A52F-2CEF359141CA}" presName="rootConnector" presStyleLbl="node4" presStyleIdx="13" presStyleCnt="17"/>
      <dgm:spPr/>
      <dgm:t>
        <a:bodyPr/>
        <a:lstStyle/>
        <a:p>
          <a:endParaRPr lang="zh-CN" altLang="en-US"/>
        </a:p>
      </dgm:t>
    </dgm:pt>
    <dgm:pt modelId="{2EF0BE9C-D57F-4D53-8578-852A5A0BFB39}" type="pres">
      <dgm:prSet presAssocID="{43C6019B-BC57-4D2F-A52F-2CEF359141CA}" presName="hierChild4" presStyleCnt="0"/>
      <dgm:spPr/>
      <dgm:t>
        <a:bodyPr/>
        <a:lstStyle/>
        <a:p>
          <a:endParaRPr lang="zh-CN" altLang="en-US"/>
        </a:p>
      </dgm:t>
    </dgm:pt>
    <dgm:pt modelId="{FAE9ACA1-6762-45E0-8042-2DACB8CE0DD7}" type="pres">
      <dgm:prSet presAssocID="{43C6019B-BC57-4D2F-A52F-2CEF359141CA}" presName="hierChild5" presStyleCnt="0"/>
      <dgm:spPr/>
      <dgm:t>
        <a:bodyPr/>
        <a:lstStyle/>
        <a:p>
          <a:endParaRPr lang="zh-CN" altLang="en-US"/>
        </a:p>
      </dgm:t>
    </dgm:pt>
    <dgm:pt modelId="{92FC8EEA-5386-4BC7-B9E4-54ECC95F6E2D}" type="pres">
      <dgm:prSet presAssocID="{7B7B3994-CD64-45E6-97BB-65E56F96E540}" presName="hierChild5" presStyleCnt="0"/>
      <dgm:spPr/>
      <dgm:t>
        <a:bodyPr/>
        <a:lstStyle/>
        <a:p>
          <a:endParaRPr lang="zh-CN" altLang="en-US"/>
        </a:p>
      </dgm:t>
    </dgm:pt>
    <dgm:pt modelId="{35661EBA-5A40-4056-B010-B1295CDD1984}" type="pres">
      <dgm:prSet presAssocID="{0C9F718D-18BF-4905-8A2B-D645DE2D0AB5}" presName="Name37" presStyleLbl="parChTrans1D3" presStyleIdx="7" presStyleCnt="9"/>
      <dgm:spPr/>
      <dgm:t>
        <a:bodyPr/>
        <a:lstStyle/>
        <a:p>
          <a:endParaRPr lang="zh-CN" altLang="en-US"/>
        </a:p>
      </dgm:t>
    </dgm:pt>
    <dgm:pt modelId="{5A166AA0-DAE4-4AFE-90CD-9AB8958A75A1}" type="pres">
      <dgm:prSet presAssocID="{DEFF53D2-693F-4A01-931E-5EF0C8327A02}" presName="hierRoot2" presStyleCnt="0">
        <dgm:presLayoutVars>
          <dgm:hierBranch val="init"/>
        </dgm:presLayoutVars>
      </dgm:prSet>
      <dgm:spPr/>
      <dgm:t>
        <a:bodyPr/>
        <a:lstStyle/>
        <a:p>
          <a:endParaRPr lang="zh-CN" altLang="en-US"/>
        </a:p>
      </dgm:t>
    </dgm:pt>
    <dgm:pt modelId="{E3EBD00D-47F0-4FC4-BB8D-139986D7996F}" type="pres">
      <dgm:prSet presAssocID="{DEFF53D2-693F-4A01-931E-5EF0C8327A02}" presName="rootComposite" presStyleCnt="0"/>
      <dgm:spPr/>
      <dgm:t>
        <a:bodyPr/>
        <a:lstStyle/>
        <a:p>
          <a:endParaRPr lang="zh-CN" altLang="en-US"/>
        </a:p>
      </dgm:t>
    </dgm:pt>
    <dgm:pt modelId="{80BFBB87-82BE-49E8-A50E-F6E35A167B36}" type="pres">
      <dgm:prSet presAssocID="{DEFF53D2-693F-4A01-931E-5EF0C8327A02}" presName="rootText" presStyleLbl="node3" presStyleIdx="7" presStyleCnt="9">
        <dgm:presLayoutVars>
          <dgm:chPref val="3"/>
        </dgm:presLayoutVars>
      </dgm:prSet>
      <dgm:spPr/>
      <dgm:t>
        <a:bodyPr/>
        <a:lstStyle/>
        <a:p>
          <a:endParaRPr lang="zh-CN" altLang="en-US"/>
        </a:p>
      </dgm:t>
    </dgm:pt>
    <dgm:pt modelId="{5FFDB3E3-FF7C-492B-A58E-429528DAABE3}" type="pres">
      <dgm:prSet presAssocID="{DEFF53D2-693F-4A01-931E-5EF0C8327A02}" presName="rootConnector" presStyleLbl="node3" presStyleIdx="7" presStyleCnt="9"/>
      <dgm:spPr/>
      <dgm:t>
        <a:bodyPr/>
        <a:lstStyle/>
        <a:p>
          <a:endParaRPr lang="zh-CN" altLang="en-US"/>
        </a:p>
      </dgm:t>
    </dgm:pt>
    <dgm:pt modelId="{DD82AB8E-325C-43D7-A364-DD25C05756CA}" type="pres">
      <dgm:prSet presAssocID="{DEFF53D2-693F-4A01-931E-5EF0C8327A02}" presName="hierChild4" presStyleCnt="0"/>
      <dgm:spPr/>
      <dgm:t>
        <a:bodyPr/>
        <a:lstStyle/>
        <a:p>
          <a:endParaRPr lang="zh-CN" altLang="en-US"/>
        </a:p>
      </dgm:t>
    </dgm:pt>
    <dgm:pt modelId="{CDA6817B-3910-41AA-8F70-3C53B7013795}" type="pres">
      <dgm:prSet presAssocID="{35D15BC8-221A-48C5-B2A3-2827658051DA}" presName="Name37" presStyleLbl="parChTrans1D4" presStyleIdx="14" presStyleCnt="17"/>
      <dgm:spPr/>
      <dgm:t>
        <a:bodyPr/>
        <a:lstStyle/>
        <a:p>
          <a:endParaRPr lang="zh-CN" altLang="en-US"/>
        </a:p>
      </dgm:t>
    </dgm:pt>
    <dgm:pt modelId="{978406A4-4529-4B40-BB55-2293D7581EDB}" type="pres">
      <dgm:prSet presAssocID="{39F3773C-56B4-4B52-93F6-B52647EE510A}" presName="hierRoot2" presStyleCnt="0">
        <dgm:presLayoutVars>
          <dgm:hierBranch val="init"/>
        </dgm:presLayoutVars>
      </dgm:prSet>
      <dgm:spPr/>
      <dgm:t>
        <a:bodyPr/>
        <a:lstStyle/>
        <a:p>
          <a:endParaRPr lang="zh-CN" altLang="en-US"/>
        </a:p>
      </dgm:t>
    </dgm:pt>
    <dgm:pt modelId="{6DCD684B-448D-4CB6-B94E-BD94880EB48C}" type="pres">
      <dgm:prSet presAssocID="{39F3773C-56B4-4B52-93F6-B52647EE510A}" presName="rootComposite" presStyleCnt="0"/>
      <dgm:spPr/>
      <dgm:t>
        <a:bodyPr/>
        <a:lstStyle/>
        <a:p>
          <a:endParaRPr lang="zh-CN" altLang="en-US"/>
        </a:p>
      </dgm:t>
    </dgm:pt>
    <dgm:pt modelId="{624EAD44-611A-4ADE-8674-D6FCAB07929A}" type="pres">
      <dgm:prSet presAssocID="{39F3773C-56B4-4B52-93F6-B52647EE510A}" presName="rootText" presStyleLbl="node4" presStyleIdx="14" presStyleCnt="17">
        <dgm:presLayoutVars>
          <dgm:chPref val="3"/>
        </dgm:presLayoutVars>
      </dgm:prSet>
      <dgm:spPr/>
      <dgm:t>
        <a:bodyPr/>
        <a:lstStyle/>
        <a:p>
          <a:endParaRPr lang="zh-CN" altLang="en-US"/>
        </a:p>
      </dgm:t>
    </dgm:pt>
    <dgm:pt modelId="{EC9A8E2F-AA41-4D61-94A4-D0A1B983429E}" type="pres">
      <dgm:prSet presAssocID="{39F3773C-56B4-4B52-93F6-B52647EE510A}" presName="rootConnector" presStyleLbl="node4" presStyleIdx="14" presStyleCnt="17"/>
      <dgm:spPr/>
      <dgm:t>
        <a:bodyPr/>
        <a:lstStyle/>
        <a:p>
          <a:endParaRPr lang="zh-CN" altLang="en-US"/>
        </a:p>
      </dgm:t>
    </dgm:pt>
    <dgm:pt modelId="{329A095D-3014-48F3-843A-68F9D6808097}" type="pres">
      <dgm:prSet presAssocID="{39F3773C-56B4-4B52-93F6-B52647EE510A}" presName="hierChild4" presStyleCnt="0"/>
      <dgm:spPr/>
      <dgm:t>
        <a:bodyPr/>
        <a:lstStyle/>
        <a:p>
          <a:endParaRPr lang="zh-CN" altLang="en-US"/>
        </a:p>
      </dgm:t>
    </dgm:pt>
    <dgm:pt modelId="{AFD4BDF9-8059-4246-BBC6-70685E1BF87F}" type="pres">
      <dgm:prSet presAssocID="{39F3773C-56B4-4B52-93F6-B52647EE510A}" presName="hierChild5" presStyleCnt="0"/>
      <dgm:spPr/>
      <dgm:t>
        <a:bodyPr/>
        <a:lstStyle/>
        <a:p>
          <a:endParaRPr lang="zh-CN" altLang="en-US"/>
        </a:p>
      </dgm:t>
    </dgm:pt>
    <dgm:pt modelId="{6C1EFE37-86B3-499D-9692-EA5EB069B0D8}" type="pres">
      <dgm:prSet presAssocID="{4AF3320E-CCEF-4BFC-8907-000C4E87476E}" presName="Name37" presStyleLbl="parChTrans1D4" presStyleIdx="15" presStyleCnt="17"/>
      <dgm:spPr/>
      <dgm:t>
        <a:bodyPr/>
        <a:lstStyle/>
        <a:p>
          <a:endParaRPr lang="zh-CN" altLang="en-US"/>
        </a:p>
      </dgm:t>
    </dgm:pt>
    <dgm:pt modelId="{693D02EC-CDE4-433E-B38F-467800237DF6}" type="pres">
      <dgm:prSet presAssocID="{8B4A332A-12E6-4925-92B7-6D8E1B59B69F}" presName="hierRoot2" presStyleCnt="0">
        <dgm:presLayoutVars>
          <dgm:hierBranch val="init"/>
        </dgm:presLayoutVars>
      </dgm:prSet>
      <dgm:spPr/>
      <dgm:t>
        <a:bodyPr/>
        <a:lstStyle/>
        <a:p>
          <a:endParaRPr lang="zh-CN" altLang="en-US"/>
        </a:p>
      </dgm:t>
    </dgm:pt>
    <dgm:pt modelId="{0E9B6A2C-80FB-48C4-A520-79D3CCF23E6B}" type="pres">
      <dgm:prSet presAssocID="{8B4A332A-12E6-4925-92B7-6D8E1B59B69F}" presName="rootComposite" presStyleCnt="0"/>
      <dgm:spPr/>
      <dgm:t>
        <a:bodyPr/>
        <a:lstStyle/>
        <a:p>
          <a:endParaRPr lang="zh-CN" altLang="en-US"/>
        </a:p>
      </dgm:t>
    </dgm:pt>
    <dgm:pt modelId="{A06E24D3-65E5-4C9D-B903-064B70A3257E}" type="pres">
      <dgm:prSet presAssocID="{8B4A332A-12E6-4925-92B7-6D8E1B59B69F}" presName="rootText" presStyleLbl="node4" presStyleIdx="15" presStyleCnt="17">
        <dgm:presLayoutVars>
          <dgm:chPref val="3"/>
        </dgm:presLayoutVars>
      </dgm:prSet>
      <dgm:spPr/>
      <dgm:t>
        <a:bodyPr/>
        <a:lstStyle/>
        <a:p>
          <a:endParaRPr lang="zh-CN" altLang="en-US"/>
        </a:p>
      </dgm:t>
    </dgm:pt>
    <dgm:pt modelId="{897A8188-E3FD-481E-B19F-0DE6ECFADB39}" type="pres">
      <dgm:prSet presAssocID="{8B4A332A-12E6-4925-92B7-6D8E1B59B69F}" presName="rootConnector" presStyleLbl="node4" presStyleIdx="15" presStyleCnt="17"/>
      <dgm:spPr/>
      <dgm:t>
        <a:bodyPr/>
        <a:lstStyle/>
        <a:p>
          <a:endParaRPr lang="zh-CN" altLang="en-US"/>
        </a:p>
      </dgm:t>
    </dgm:pt>
    <dgm:pt modelId="{8F76DC15-BDBB-498C-87AB-2FB344680C06}" type="pres">
      <dgm:prSet presAssocID="{8B4A332A-12E6-4925-92B7-6D8E1B59B69F}" presName="hierChild4" presStyleCnt="0"/>
      <dgm:spPr/>
      <dgm:t>
        <a:bodyPr/>
        <a:lstStyle/>
        <a:p>
          <a:endParaRPr lang="zh-CN" altLang="en-US"/>
        </a:p>
      </dgm:t>
    </dgm:pt>
    <dgm:pt modelId="{2EC653EB-D1FB-43E4-B515-6177FC1417E7}" type="pres">
      <dgm:prSet presAssocID="{8B4A332A-12E6-4925-92B7-6D8E1B59B69F}" presName="hierChild5" presStyleCnt="0"/>
      <dgm:spPr/>
      <dgm:t>
        <a:bodyPr/>
        <a:lstStyle/>
        <a:p>
          <a:endParaRPr lang="zh-CN" altLang="en-US"/>
        </a:p>
      </dgm:t>
    </dgm:pt>
    <dgm:pt modelId="{933786EE-3642-40B8-BFA8-A88E780C760F}" type="pres">
      <dgm:prSet presAssocID="{5B048B44-0ACE-41B4-968B-F473FEA67449}" presName="Name37" presStyleLbl="parChTrans1D4" presStyleIdx="16" presStyleCnt="17"/>
      <dgm:spPr/>
      <dgm:t>
        <a:bodyPr/>
        <a:lstStyle/>
        <a:p>
          <a:endParaRPr lang="zh-CN" altLang="en-US"/>
        </a:p>
      </dgm:t>
    </dgm:pt>
    <dgm:pt modelId="{9B52639A-0B15-41EB-A186-13004D155AE4}" type="pres">
      <dgm:prSet presAssocID="{2601FB9A-3312-45A3-92F7-1BCE37A5670F}" presName="hierRoot2" presStyleCnt="0">
        <dgm:presLayoutVars>
          <dgm:hierBranch val="init"/>
        </dgm:presLayoutVars>
      </dgm:prSet>
      <dgm:spPr/>
      <dgm:t>
        <a:bodyPr/>
        <a:lstStyle/>
        <a:p>
          <a:endParaRPr lang="zh-CN" altLang="en-US"/>
        </a:p>
      </dgm:t>
    </dgm:pt>
    <dgm:pt modelId="{D45ECA6D-01B8-4FEB-9BDA-13C8D1CB21A5}" type="pres">
      <dgm:prSet presAssocID="{2601FB9A-3312-45A3-92F7-1BCE37A5670F}" presName="rootComposite" presStyleCnt="0"/>
      <dgm:spPr/>
      <dgm:t>
        <a:bodyPr/>
        <a:lstStyle/>
        <a:p>
          <a:endParaRPr lang="zh-CN" altLang="en-US"/>
        </a:p>
      </dgm:t>
    </dgm:pt>
    <dgm:pt modelId="{8FD2B3DB-7CC5-4979-88C5-3427DB82677B}" type="pres">
      <dgm:prSet presAssocID="{2601FB9A-3312-45A3-92F7-1BCE37A5670F}" presName="rootText" presStyleLbl="node4" presStyleIdx="16" presStyleCnt="17">
        <dgm:presLayoutVars>
          <dgm:chPref val="3"/>
        </dgm:presLayoutVars>
      </dgm:prSet>
      <dgm:spPr/>
      <dgm:t>
        <a:bodyPr/>
        <a:lstStyle/>
        <a:p>
          <a:endParaRPr lang="zh-CN" altLang="en-US"/>
        </a:p>
      </dgm:t>
    </dgm:pt>
    <dgm:pt modelId="{255B893D-BC51-4FDE-90EC-381DD05F6CC4}" type="pres">
      <dgm:prSet presAssocID="{2601FB9A-3312-45A3-92F7-1BCE37A5670F}" presName="rootConnector" presStyleLbl="node4" presStyleIdx="16" presStyleCnt="17"/>
      <dgm:spPr/>
      <dgm:t>
        <a:bodyPr/>
        <a:lstStyle/>
        <a:p>
          <a:endParaRPr lang="zh-CN" altLang="en-US"/>
        </a:p>
      </dgm:t>
    </dgm:pt>
    <dgm:pt modelId="{DB7135DD-1693-4872-AC8D-734ECD87759B}" type="pres">
      <dgm:prSet presAssocID="{2601FB9A-3312-45A3-92F7-1BCE37A5670F}" presName="hierChild4" presStyleCnt="0"/>
      <dgm:spPr/>
      <dgm:t>
        <a:bodyPr/>
        <a:lstStyle/>
        <a:p>
          <a:endParaRPr lang="zh-CN" altLang="en-US"/>
        </a:p>
      </dgm:t>
    </dgm:pt>
    <dgm:pt modelId="{C99C48CF-D758-4A8F-AE90-0905F98F9CC3}" type="pres">
      <dgm:prSet presAssocID="{2601FB9A-3312-45A3-92F7-1BCE37A5670F}" presName="hierChild5" presStyleCnt="0"/>
      <dgm:spPr/>
      <dgm:t>
        <a:bodyPr/>
        <a:lstStyle/>
        <a:p>
          <a:endParaRPr lang="zh-CN" altLang="en-US"/>
        </a:p>
      </dgm:t>
    </dgm:pt>
    <dgm:pt modelId="{39E6C12E-C768-4A9A-A518-5636E0C8F4E8}" type="pres">
      <dgm:prSet presAssocID="{DEFF53D2-693F-4A01-931E-5EF0C8327A02}" presName="hierChild5" presStyleCnt="0"/>
      <dgm:spPr/>
      <dgm:t>
        <a:bodyPr/>
        <a:lstStyle/>
        <a:p>
          <a:endParaRPr lang="zh-CN" altLang="en-US"/>
        </a:p>
      </dgm:t>
    </dgm:pt>
    <dgm:pt modelId="{3BAFEDDD-3048-4F93-BDB5-AB6948254303}" type="pres">
      <dgm:prSet presAssocID="{B85D7B0D-D249-4E9D-9C46-CA8AB465B0E6}" presName="Name37" presStyleLbl="parChTrans1D3" presStyleIdx="8" presStyleCnt="9"/>
      <dgm:spPr/>
      <dgm:t>
        <a:bodyPr/>
        <a:lstStyle/>
        <a:p>
          <a:endParaRPr lang="zh-CN" altLang="en-US"/>
        </a:p>
      </dgm:t>
    </dgm:pt>
    <dgm:pt modelId="{5E9539D1-1DF1-4B12-B78A-8211EF585107}" type="pres">
      <dgm:prSet presAssocID="{623C93AE-7BEF-4C31-99ED-C04E9BF29BA5}" presName="hierRoot2" presStyleCnt="0">
        <dgm:presLayoutVars>
          <dgm:hierBranch val="init"/>
        </dgm:presLayoutVars>
      </dgm:prSet>
      <dgm:spPr/>
      <dgm:t>
        <a:bodyPr/>
        <a:lstStyle/>
        <a:p>
          <a:endParaRPr lang="zh-CN" altLang="en-US"/>
        </a:p>
      </dgm:t>
    </dgm:pt>
    <dgm:pt modelId="{529542F1-096D-4730-87F0-08DCBEDF4BB2}" type="pres">
      <dgm:prSet presAssocID="{623C93AE-7BEF-4C31-99ED-C04E9BF29BA5}" presName="rootComposite" presStyleCnt="0"/>
      <dgm:spPr/>
      <dgm:t>
        <a:bodyPr/>
        <a:lstStyle/>
        <a:p>
          <a:endParaRPr lang="zh-CN" altLang="en-US"/>
        </a:p>
      </dgm:t>
    </dgm:pt>
    <dgm:pt modelId="{25D6D191-BB39-4AF4-A276-D98F33998446}" type="pres">
      <dgm:prSet presAssocID="{623C93AE-7BEF-4C31-99ED-C04E9BF29BA5}" presName="rootText" presStyleLbl="node3" presStyleIdx="8" presStyleCnt="9">
        <dgm:presLayoutVars>
          <dgm:chPref val="3"/>
        </dgm:presLayoutVars>
      </dgm:prSet>
      <dgm:spPr/>
      <dgm:t>
        <a:bodyPr/>
        <a:lstStyle/>
        <a:p>
          <a:endParaRPr lang="zh-CN" altLang="en-US"/>
        </a:p>
      </dgm:t>
    </dgm:pt>
    <dgm:pt modelId="{3D2239FC-222B-4EEF-84E0-DC7C2BBAFF63}" type="pres">
      <dgm:prSet presAssocID="{623C93AE-7BEF-4C31-99ED-C04E9BF29BA5}" presName="rootConnector" presStyleLbl="node3" presStyleIdx="8" presStyleCnt="9"/>
      <dgm:spPr/>
      <dgm:t>
        <a:bodyPr/>
        <a:lstStyle/>
        <a:p>
          <a:endParaRPr lang="zh-CN" altLang="en-US"/>
        </a:p>
      </dgm:t>
    </dgm:pt>
    <dgm:pt modelId="{441A7B50-686A-4DC8-BFC5-8A1F33DC53FA}" type="pres">
      <dgm:prSet presAssocID="{623C93AE-7BEF-4C31-99ED-C04E9BF29BA5}" presName="hierChild4" presStyleCnt="0"/>
      <dgm:spPr/>
      <dgm:t>
        <a:bodyPr/>
        <a:lstStyle/>
        <a:p>
          <a:endParaRPr lang="zh-CN" altLang="en-US"/>
        </a:p>
      </dgm:t>
    </dgm:pt>
    <dgm:pt modelId="{1779CE18-AC62-4E65-B75B-20FC8E06BD07}" type="pres">
      <dgm:prSet presAssocID="{623C93AE-7BEF-4C31-99ED-C04E9BF29BA5}" presName="hierChild5" presStyleCnt="0"/>
      <dgm:spPr/>
      <dgm:t>
        <a:bodyPr/>
        <a:lstStyle/>
        <a:p>
          <a:endParaRPr lang="zh-CN" altLang="en-US"/>
        </a:p>
      </dgm:t>
    </dgm:pt>
    <dgm:pt modelId="{B660AB2E-B20A-44F6-8D3B-07D3C3191BEA}" type="pres">
      <dgm:prSet presAssocID="{889EC86B-56E6-4989-9823-79A3238EFAAE}" presName="hierChild5" presStyleCnt="0"/>
      <dgm:spPr/>
      <dgm:t>
        <a:bodyPr/>
        <a:lstStyle/>
        <a:p>
          <a:endParaRPr lang="zh-CN" altLang="en-US"/>
        </a:p>
      </dgm:t>
    </dgm:pt>
    <dgm:pt modelId="{48181EDE-9F24-404D-A021-AA63250B1E06}" type="pres">
      <dgm:prSet presAssocID="{6B9BF471-8E79-43E6-99FA-02BD4E0B5256}" presName="hierChild3" presStyleCnt="0"/>
      <dgm:spPr/>
      <dgm:t>
        <a:bodyPr/>
        <a:lstStyle/>
        <a:p>
          <a:endParaRPr lang="zh-CN" altLang="en-US"/>
        </a:p>
      </dgm:t>
    </dgm:pt>
  </dgm:ptLst>
  <dgm:cxnLst>
    <dgm:cxn modelId="{26634D60-732B-420D-B784-9723D047E376}" srcId="{889EC86B-56E6-4989-9823-79A3238EFAAE}" destId="{98F56AFD-A970-462B-9F72-125C7A76E5FE}" srcOrd="1" destOrd="0" parTransId="{6F466C16-8B71-4485-9F25-014C89223A65}" sibTransId="{1CBC4E32-1FDC-4C89-8856-E46EBACFEB2F}"/>
    <dgm:cxn modelId="{D42140E7-E818-48DA-8B6D-D30EBDD81007}" type="presOf" srcId="{FFD79F23-1EAB-41AB-AF54-19D753A0E4EF}" destId="{F97DD98E-4F15-429A-BE92-36F661EAEEC0}" srcOrd="1" destOrd="0" presId="urn:microsoft.com/office/officeart/2005/8/layout/orgChart1"/>
    <dgm:cxn modelId="{4AC24FDF-66CF-4E11-8637-DB0ECFC4BF80}" type="presOf" srcId="{E1204464-C54C-46DE-878A-41D2FAA813F0}" destId="{E16B8CF3-6E34-4905-AFF8-6E37A3C2F946}" srcOrd="0" destOrd="0" presId="urn:microsoft.com/office/officeart/2005/8/layout/orgChart1"/>
    <dgm:cxn modelId="{DB387C0E-68BF-4859-BC0B-131A5A679F1B}" type="presOf" srcId="{2A5DE7DD-A089-4113-9847-84B543BC21D5}" destId="{CB852978-6739-4679-AB86-81F452475CC6}" srcOrd="1" destOrd="0" presId="urn:microsoft.com/office/officeart/2005/8/layout/orgChart1"/>
    <dgm:cxn modelId="{437522B2-2A5A-48AA-BC68-583099A75091}" type="presOf" srcId="{623C93AE-7BEF-4C31-99ED-C04E9BF29BA5}" destId="{25D6D191-BB39-4AF4-A276-D98F33998446}" srcOrd="0" destOrd="0" presId="urn:microsoft.com/office/officeart/2005/8/layout/orgChart1"/>
    <dgm:cxn modelId="{53C46116-8B51-45AA-B9A0-D87AC37DC8A8}" type="presOf" srcId="{7B7B3994-CD64-45E6-97BB-65E56F96E540}" destId="{3AB90786-F506-4A39-A4ED-9E1D4BB7E843}" srcOrd="0" destOrd="0" presId="urn:microsoft.com/office/officeart/2005/8/layout/orgChart1"/>
    <dgm:cxn modelId="{D9937236-5679-4058-91AA-187917D3EF82}" type="presOf" srcId="{8B4A332A-12E6-4925-92B7-6D8E1B59B69F}" destId="{897A8188-E3FD-481E-B19F-0DE6ECFADB39}" srcOrd="1" destOrd="0" presId="urn:microsoft.com/office/officeart/2005/8/layout/orgChart1"/>
    <dgm:cxn modelId="{47CBF7F3-7298-442E-9C8C-575395F24215}" srcId="{889EC86B-56E6-4989-9823-79A3238EFAAE}" destId="{1EDEEBDB-2A23-4FD6-ABDA-BAB6B1758F0A}" srcOrd="0" destOrd="0" parTransId="{B9E000C2-729E-41F2-8BCF-B574ECB80B85}" sibTransId="{D30333C6-3092-4142-B146-6B9F05D9BDB2}"/>
    <dgm:cxn modelId="{4B0AEFE3-3311-47D8-B686-2DDC1E19455C}" type="presOf" srcId="{1742FA13-F4FA-41AF-8824-92F7D20D8774}" destId="{94F194C6-5D1F-49FA-92B2-2EB6E788C8FC}" srcOrd="0" destOrd="0" presId="urn:microsoft.com/office/officeart/2005/8/layout/orgChart1"/>
    <dgm:cxn modelId="{AFF6FC5F-296F-474D-842D-6A005E1A2645}" type="presOf" srcId="{1EDEEBDB-2A23-4FD6-ABDA-BAB6B1758F0A}" destId="{A37786EA-17B9-4910-88E9-613847BBCD79}" srcOrd="0" destOrd="0" presId="urn:microsoft.com/office/officeart/2005/8/layout/orgChart1"/>
    <dgm:cxn modelId="{B005B3A7-ACB9-4942-BD88-1D18BE44DFD8}" type="presOf" srcId="{3840CDA4-540D-4658-B537-CEA5C8C75157}" destId="{A0EDC5C3-B211-4646-A84E-1233C968BB51}" srcOrd="0" destOrd="0" presId="urn:microsoft.com/office/officeart/2005/8/layout/orgChart1"/>
    <dgm:cxn modelId="{90E4E5F0-E75F-4E5B-A38D-0AC309B3C99C}" srcId="{889EC86B-56E6-4989-9823-79A3238EFAAE}" destId="{623C93AE-7BEF-4C31-99ED-C04E9BF29BA5}" srcOrd="8" destOrd="0" parTransId="{B85D7B0D-D249-4E9D-9C46-CA8AB465B0E6}" sibTransId="{A6B4ABA6-E4CE-4427-AA32-4FB5BAE661E1}"/>
    <dgm:cxn modelId="{1C625284-91C3-4887-875A-65F6BEAA5D68}" srcId="{D9F25649-EBEA-4E2F-BA47-F0B64C6EB449}" destId="{FFD79F23-1EAB-41AB-AF54-19D753A0E4EF}" srcOrd="3" destOrd="0" parTransId="{7A81E9EC-CF96-4FCB-B2FC-4F140B0376AF}" sibTransId="{42801BF0-C1C2-4EDE-AA22-C1144B4ECBD8}"/>
    <dgm:cxn modelId="{743DB3E2-5AC2-4136-B476-DD14ED605DFF}" type="presOf" srcId="{889EC86B-56E6-4989-9823-79A3238EFAAE}" destId="{B55565BA-A71F-4920-847F-8B7CCAB5FBFF}" srcOrd="0" destOrd="0" presId="urn:microsoft.com/office/officeart/2005/8/layout/orgChart1"/>
    <dgm:cxn modelId="{19BE4B9E-24F1-4FED-BF6E-903764719172}" srcId="{C8AC0DD9-BD33-4998-B998-A5AFC09A0D5B}" destId="{57FD74CA-EEF6-4B1C-BD82-D011721AA34C}" srcOrd="0" destOrd="0" parTransId="{E5F384A4-CCF0-4CAD-B1F7-259F6789209B}" sibTransId="{BB56ED28-8032-4C82-BAFE-1457D4551D80}"/>
    <dgm:cxn modelId="{EF6FA172-0F44-4578-A823-64D4949C7FA0}" type="presOf" srcId="{8F9A2325-8DEC-4C32-8DBB-AB4C05FB5D07}" destId="{8C454431-168B-4847-84EA-ADD571114AFA}" srcOrd="1" destOrd="0" presId="urn:microsoft.com/office/officeart/2005/8/layout/orgChart1"/>
    <dgm:cxn modelId="{03BCF0DB-B005-4DAA-B1C0-15C0F8431D4A}" type="presOf" srcId="{98F56AFD-A970-462B-9F72-125C7A76E5FE}" destId="{698A4F08-6914-47C6-A7F6-901756F4F20F}" srcOrd="1" destOrd="0" presId="urn:microsoft.com/office/officeart/2005/8/layout/orgChart1"/>
    <dgm:cxn modelId="{AF0B1511-457F-42FC-B4E5-B35F25C2ECCC}" srcId="{889EC86B-56E6-4989-9823-79A3238EFAAE}" destId="{801AEA02-1E76-4247-BF98-8457AFDA4B23}" srcOrd="3" destOrd="0" parTransId="{48290C8E-EC2E-4D8B-BE98-2FC53CF9ABE0}" sibTransId="{054AB0C6-BCBE-41F7-B218-319FD65AC12F}"/>
    <dgm:cxn modelId="{6B60536F-54F4-4740-AB60-2EE0589130AE}" type="presOf" srcId="{3840CDA4-540D-4658-B537-CEA5C8C75157}" destId="{0AFA3762-44F1-4AD1-BF2C-E8D81FC5252F}" srcOrd="1" destOrd="0" presId="urn:microsoft.com/office/officeart/2005/8/layout/orgChart1"/>
    <dgm:cxn modelId="{EC246E31-D892-43A8-A055-ECA84A1FA242}" type="presOf" srcId="{9E72CBF7-E377-4EC4-9ED0-B533E17D2A77}" destId="{243CC747-A4F6-45D7-8A42-13831F8130B9}" srcOrd="0" destOrd="0" presId="urn:microsoft.com/office/officeart/2005/8/layout/orgChart1"/>
    <dgm:cxn modelId="{948D64C5-A10B-4F72-84A2-D0CFCE488419}" type="presOf" srcId="{75B4AE54-1B7E-4548-8249-64DE04C84B84}" destId="{AEF8FB02-6A05-43A2-A550-595315828ED1}" srcOrd="0" destOrd="0" presId="urn:microsoft.com/office/officeart/2005/8/layout/orgChart1"/>
    <dgm:cxn modelId="{14882F2A-FD79-485B-81A0-2B2A668929D3}" srcId="{7B7B3994-CD64-45E6-97BB-65E56F96E540}" destId="{2D7E21CC-7899-454E-8BF3-99EEA8524606}" srcOrd="1" destOrd="0" parTransId="{AEDBFAFF-00D3-407B-BCCD-A5F1F93DD3E9}" sibTransId="{36FB19F7-FD88-4A26-A585-8D351B25D368}"/>
    <dgm:cxn modelId="{6E941605-D2D0-44C9-A34A-9D25716AE572}" type="presOf" srcId="{D889D4B9-9FB9-4BC8-BE87-AB0C58A422DE}" destId="{6C73F9A8-8310-44D9-91C8-E3857B23F48E}" srcOrd="0" destOrd="0" presId="urn:microsoft.com/office/officeart/2005/8/layout/orgChart1"/>
    <dgm:cxn modelId="{1090962F-823F-488D-BBEC-56BF0245497C}" type="presOf" srcId="{AEDBFAFF-00D3-407B-BCCD-A5F1F93DD3E9}" destId="{D29DE8F8-F1E6-4CAA-B9B7-F929EFD7561E}" srcOrd="0" destOrd="0" presId="urn:microsoft.com/office/officeart/2005/8/layout/orgChart1"/>
    <dgm:cxn modelId="{26580EB9-04A9-4A76-AE54-B9443D17A842}" type="presOf" srcId="{DEFF53D2-693F-4A01-931E-5EF0C8327A02}" destId="{5FFDB3E3-FF7C-492B-A58E-429528DAABE3}" srcOrd="1" destOrd="0" presId="urn:microsoft.com/office/officeart/2005/8/layout/orgChart1"/>
    <dgm:cxn modelId="{5BAFB65B-2753-4A51-B492-E0BDA18CF100}" type="presOf" srcId="{5BA043D9-2865-437C-85B0-BB83B714DFF3}" destId="{194D8449-D3CC-4612-82A2-1C6E20205DEC}" srcOrd="0" destOrd="0" presId="urn:microsoft.com/office/officeart/2005/8/layout/orgChart1"/>
    <dgm:cxn modelId="{63E457DF-376F-47D1-BFEB-A84C4BC308B2}" type="presOf" srcId="{35D15BC8-221A-48C5-B2A3-2827658051DA}" destId="{CDA6817B-3910-41AA-8F70-3C53B7013795}" srcOrd="0" destOrd="0" presId="urn:microsoft.com/office/officeart/2005/8/layout/orgChart1"/>
    <dgm:cxn modelId="{3B0E2DF0-9A5D-4FB4-8366-3201D2C8BBAB}" type="presOf" srcId="{2601FB9A-3312-45A3-92F7-1BCE37A5670F}" destId="{8FD2B3DB-7CC5-4979-88C5-3427DB82677B}" srcOrd="0" destOrd="0" presId="urn:microsoft.com/office/officeart/2005/8/layout/orgChart1"/>
    <dgm:cxn modelId="{B2129B86-3B4E-4A90-AA64-0DC040884109}" type="presOf" srcId="{0C1FE970-2FE6-40D1-93CD-2A11D4F9F80B}" destId="{EDB52D37-C54C-4348-B113-869C6C9C3C6A}" srcOrd="0" destOrd="0" presId="urn:microsoft.com/office/officeart/2005/8/layout/orgChart1"/>
    <dgm:cxn modelId="{DC852A9A-1653-4281-A579-CFC9029DAAE9}" type="presOf" srcId="{801AEA02-1E76-4247-BF98-8457AFDA4B23}" destId="{F13E43CC-C457-483F-8624-0EB48BEF6521}" srcOrd="1" destOrd="0" presId="urn:microsoft.com/office/officeart/2005/8/layout/orgChart1"/>
    <dgm:cxn modelId="{32B55ED8-CCD5-4A3D-BCA4-605FD21CDE48}" srcId="{6B9BF471-8E79-43E6-99FA-02BD4E0B5256}" destId="{889EC86B-56E6-4989-9823-79A3238EFAAE}" srcOrd="1" destOrd="0" parTransId="{5F775E1C-6D61-44A3-AD2E-445E3F7F8548}" sibTransId="{F9CCC305-D8DB-4764-8AD4-2114288C9100}"/>
    <dgm:cxn modelId="{20515A2A-95F5-40E3-963D-97EE9E825F34}" type="presOf" srcId="{5B048B44-0ACE-41B4-968B-F473FEA67449}" destId="{933786EE-3642-40B8-BFA8-A88E780C760F}" srcOrd="0" destOrd="0" presId="urn:microsoft.com/office/officeart/2005/8/layout/orgChart1"/>
    <dgm:cxn modelId="{050633CB-A06F-4423-AB7D-A2F3754BCDEB}" type="presOf" srcId="{57FD74CA-EEF6-4B1C-BD82-D011721AA34C}" destId="{681517B5-BD5B-4725-8DE5-33784842117C}" srcOrd="1" destOrd="0" presId="urn:microsoft.com/office/officeart/2005/8/layout/orgChart1"/>
    <dgm:cxn modelId="{1ECDFD3F-AC43-4229-BC93-9C544F10AF4E}" type="presOf" srcId="{B543D23A-2C7E-4A05-92E2-022E1B7F58FB}" destId="{93939D79-7090-4AD7-813C-F6F497DAF73A}" srcOrd="1" destOrd="0" presId="urn:microsoft.com/office/officeart/2005/8/layout/orgChart1"/>
    <dgm:cxn modelId="{6DB8E6D9-6DE5-48EA-88DF-0E31B456F911}" type="presOf" srcId="{8C937B08-365D-4FEB-8B80-B98EEEFD613B}" destId="{15110DAD-D6DE-4825-8233-0481A7C8BF24}" srcOrd="1" destOrd="0" presId="urn:microsoft.com/office/officeart/2005/8/layout/orgChart1"/>
    <dgm:cxn modelId="{5323079B-7781-44CC-B193-0487C7AA2E22}" type="presOf" srcId="{DC7EB113-4D25-40E3-A71E-6EB1FF724F3C}" destId="{705FC4D4-A683-4F24-B193-4C80DD6D043A}" srcOrd="1" destOrd="0" presId="urn:microsoft.com/office/officeart/2005/8/layout/orgChart1"/>
    <dgm:cxn modelId="{5F88A2F6-85E7-4E58-BF8F-56CEA0E9E1E4}" srcId="{C8AC0DD9-BD33-4998-B998-A5AFC09A0D5B}" destId="{5588D584-4EB9-44B1-A33E-0BB7F6173FC1}" srcOrd="1" destOrd="0" parTransId="{654C24A9-9988-47BE-B054-059A69985DDF}" sibTransId="{43C76AC3-27A1-4A73-BEE8-282B2D27461A}"/>
    <dgm:cxn modelId="{FA6E00C0-4C69-44B1-9B48-CE52F8DEA5A0}" type="presOf" srcId="{91E29392-547B-49EF-87AB-DE2182A32C59}" destId="{A034C692-5105-441C-A09C-A8C5E7E6C21E}" srcOrd="0" destOrd="0" presId="urn:microsoft.com/office/officeart/2005/8/layout/orgChart1"/>
    <dgm:cxn modelId="{BAAA47EE-8716-495D-BB87-69BEA84AEF06}" type="presOf" srcId="{5588D584-4EB9-44B1-A33E-0BB7F6173FC1}" destId="{3217B370-3849-4922-B064-F0278DC30B1A}" srcOrd="0" destOrd="0" presId="urn:microsoft.com/office/officeart/2005/8/layout/orgChart1"/>
    <dgm:cxn modelId="{9822CC6E-BA76-4B17-8A5E-3131B7F12E5F}" type="presOf" srcId="{C8AC0DD9-BD33-4998-B998-A5AFC09A0D5B}" destId="{4A06D881-75FB-4C55-94F3-CFC8D6DE93D6}" srcOrd="0" destOrd="0" presId="urn:microsoft.com/office/officeart/2005/8/layout/orgChart1"/>
    <dgm:cxn modelId="{9FD99ED1-5AD6-4F4B-B612-550747B64935}" type="presOf" srcId="{E5F384A4-CCF0-4CAD-B1F7-259F6789209B}" destId="{FB6B775C-FC4A-4A7F-B246-E2BC50C3AF89}" srcOrd="0" destOrd="0" presId="urn:microsoft.com/office/officeart/2005/8/layout/orgChart1"/>
    <dgm:cxn modelId="{6EA05809-ABDB-431A-BCA6-D34BC286F7E5}" type="presOf" srcId="{79714C2F-0607-4E85-8EEC-5BA9F61F23A7}" destId="{F8775806-144D-418C-A642-8E42BE5D5D16}" srcOrd="0" destOrd="0" presId="urn:microsoft.com/office/officeart/2005/8/layout/orgChart1"/>
    <dgm:cxn modelId="{F90A5CCD-F79E-45FA-B3EA-0D1320CE82BB}" type="presOf" srcId="{6B9BF471-8E79-43E6-99FA-02BD4E0B5256}" destId="{9071C02E-5F89-46AF-8DCE-FAFFD573CB97}" srcOrd="1" destOrd="0" presId="urn:microsoft.com/office/officeart/2005/8/layout/orgChart1"/>
    <dgm:cxn modelId="{EB02DCCF-02DD-486D-BCF5-54976855D28E}" type="presOf" srcId="{48290C8E-EC2E-4D8B-BE98-2FC53CF9ABE0}" destId="{294AEFE3-5A90-4714-BE5F-7B290B0A01CB}" srcOrd="0" destOrd="0" presId="urn:microsoft.com/office/officeart/2005/8/layout/orgChart1"/>
    <dgm:cxn modelId="{2DCA1E56-3A96-4EBF-901A-4923E31100CA}" type="presOf" srcId="{0C9F718D-18BF-4905-8A2B-D645DE2D0AB5}" destId="{35661EBA-5A40-4056-B010-B1295CDD1984}" srcOrd="0" destOrd="0" presId="urn:microsoft.com/office/officeart/2005/8/layout/orgChart1"/>
    <dgm:cxn modelId="{9DE9E5D5-C145-4119-AFBF-8C94772D4010}" type="presOf" srcId="{43C6019B-BC57-4D2F-A52F-2CEF359141CA}" destId="{17A3594E-CD4B-407F-AD96-85858F89A1D8}" srcOrd="0" destOrd="0" presId="urn:microsoft.com/office/officeart/2005/8/layout/orgChart1"/>
    <dgm:cxn modelId="{BF203664-AC97-4CEC-9DBE-D1391C61C454}" type="presOf" srcId="{31F0081C-20B5-498F-83FD-85041B1AEFDA}" destId="{0C4D3F3A-686C-413C-A294-22AD58364B5C}" srcOrd="1" destOrd="0" presId="urn:microsoft.com/office/officeart/2005/8/layout/orgChart1"/>
    <dgm:cxn modelId="{5F3DD267-5345-483C-99AA-EBD750E91718}" type="presOf" srcId="{6B9BF471-8E79-43E6-99FA-02BD4E0B5256}" destId="{FB9804B7-5686-4CCB-8C41-206BBB47C1EC}" srcOrd="0" destOrd="0" presId="urn:microsoft.com/office/officeart/2005/8/layout/orgChart1"/>
    <dgm:cxn modelId="{39E2E690-F7BC-446A-828D-77ECF5B627FF}" type="presOf" srcId="{57FD74CA-EEF6-4B1C-BD82-D011721AA34C}" destId="{555EE725-946D-43C7-A581-AF095F13EF40}" srcOrd="0" destOrd="0" presId="urn:microsoft.com/office/officeart/2005/8/layout/orgChart1"/>
    <dgm:cxn modelId="{81AFC145-C86B-47E8-8289-E1D70307D528}" type="presOf" srcId="{D7B8E4F4-E8C2-4A23-AA74-66D2ADA52AA0}" destId="{EB961242-BA35-425B-A56A-C9EE5CA46F8C}" srcOrd="0" destOrd="0" presId="urn:microsoft.com/office/officeart/2005/8/layout/orgChart1"/>
    <dgm:cxn modelId="{3A123E6D-18A2-4F8C-9584-DA85E9252161}" type="presOf" srcId="{FFD79F23-1EAB-41AB-AF54-19D753A0E4EF}" destId="{7262C871-3D72-4D89-955C-10E0C0FFCCDB}" srcOrd="0" destOrd="0" presId="urn:microsoft.com/office/officeart/2005/8/layout/orgChart1"/>
    <dgm:cxn modelId="{C11392F9-ED97-441B-97C6-4037B6A8C439}" type="presOf" srcId="{39F3773C-56B4-4B52-93F6-B52647EE510A}" destId="{624EAD44-611A-4ADE-8674-D6FCAB07929A}" srcOrd="0" destOrd="0" presId="urn:microsoft.com/office/officeart/2005/8/layout/orgChart1"/>
    <dgm:cxn modelId="{3ED8B507-00FE-4926-A763-96BA22D2EA63}" type="presOf" srcId="{5F775E1C-6D61-44A3-AD2E-445E3F7F8548}" destId="{EB409C22-0EDA-42DF-9247-1B84095B1BC8}" srcOrd="0" destOrd="0" presId="urn:microsoft.com/office/officeart/2005/8/layout/orgChart1"/>
    <dgm:cxn modelId="{68E69388-DD86-4378-A001-FD9AC5E081A7}" type="presOf" srcId="{C8AC0DD9-BD33-4998-B998-A5AFC09A0D5B}" destId="{C9A0E0C6-EB8C-413D-954F-AE1533136BA1}" srcOrd="1" destOrd="0" presId="urn:microsoft.com/office/officeart/2005/8/layout/orgChart1"/>
    <dgm:cxn modelId="{0F64E25F-9885-486F-AC96-B7134798A120}" srcId="{7B7B3994-CD64-45E6-97BB-65E56F96E540}" destId="{8F9A2325-8DEC-4C32-8DBB-AB4C05FB5D07}" srcOrd="0" destOrd="0" parTransId="{1742FA13-F4FA-41AF-8824-92F7D20D8774}" sibTransId="{2DCB647E-F271-48C0-85AB-5B2167D812B3}"/>
    <dgm:cxn modelId="{D7CF14BC-62FF-470F-AF1B-4F2B22255A29}" type="presOf" srcId="{2601FB9A-3312-45A3-92F7-1BCE37A5670F}" destId="{255B893D-BC51-4FDE-90EC-381DD05F6CC4}" srcOrd="1" destOrd="0" presId="urn:microsoft.com/office/officeart/2005/8/layout/orgChart1"/>
    <dgm:cxn modelId="{FD1651A5-4ED1-4396-A742-DD63901973E7}" type="presOf" srcId="{8B4A332A-12E6-4925-92B7-6D8E1B59B69F}" destId="{A06E24D3-65E5-4C9D-B903-064B70A3257E}" srcOrd="0" destOrd="0" presId="urn:microsoft.com/office/officeart/2005/8/layout/orgChart1"/>
    <dgm:cxn modelId="{69CE7E2A-B369-421A-8EC9-E1B3BFB887E7}" srcId="{889EC86B-56E6-4989-9823-79A3238EFAAE}" destId="{DEFF53D2-693F-4A01-931E-5EF0C8327A02}" srcOrd="7" destOrd="0" parTransId="{0C9F718D-18BF-4905-8A2B-D645DE2D0AB5}" sibTransId="{E124C64B-6D9F-4084-8813-D99B53CDB3A7}"/>
    <dgm:cxn modelId="{3BDD4251-5B6A-4809-BC1F-7E4DBF546E8D}" type="presOf" srcId="{B85D7B0D-D249-4E9D-9C46-CA8AB465B0E6}" destId="{3BAFEDDD-3048-4F93-BDB5-AB6948254303}" srcOrd="0" destOrd="0" presId="urn:microsoft.com/office/officeart/2005/8/layout/orgChart1"/>
    <dgm:cxn modelId="{8F5D468E-62D7-409B-B1B6-6A847D2E4DCF}" type="presOf" srcId="{73B8A58C-60B0-443C-8250-85057B8B8460}" destId="{FF52E675-1D07-4F69-9618-48AD9473EF2B}" srcOrd="0" destOrd="0" presId="urn:microsoft.com/office/officeart/2005/8/layout/orgChart1"/>
    <dgm:cxn modelId="{87E2CBF4-3C56-43D4-929A-26C88FB4877C}" type="presOf" srcId="{E4487CAC-91CC-4099-8427-603B71A8195B}" destId="{F3FC29EE-18AB-4706-9BFA-4AD39C5661E4}" srcOrd="0" destOrd="0" presId="urn:microsoft.com/office/officeart/2005/8/layout/orgChart1"/>
    <dgm:cxn modelId="{5ECEC474-CB7E-4D81-8C9B-4D741BA3F40D}" type="presOf" srcId="{4AF3320E-CCEF-4BFC-8907-000C4E87476E}" destId="{6C1EFE37-86B3-499D-9692-EA5EB069B0D8}" srcOrd="0" destOrd="0" presId="urn:microsoft.com/office/officeart/2005/8/layout/orgChart1"/>
    <dgm:cxn modelId="{8E67D926-8F3E-4B4A-ADA9-C7079FB05A96}" srcId="{3780732D-1D0E-488F-BDFC-13938124D753}" destId="{6B9BF471-8E79-43E6-99FA-02BD4E0B5256}" srcOrd="0" destOrd="0" parTransId="{82DC678C-A1A9-4045-A44E-9347DD0A28A5}" sibTransId="{8BF74151-B9C2-42D5-A78A-D186F7BC80B5}"/>
    <dgm:cxn modelId="{E21FA870-21D4-46A0-A5DA-7B7064130B01}" type="presOf" srcId="{D9F25649-EBEA-4E2F-BA47-F0B64C6EB449}" destId="{18BDC34A-6AE7-44AA-AA7C-6316C8C3AA95}" srcOrd="0" destOrd="0" presId="urn:microsoft.com/office/officeart/2005/8/layout/orgChart1"/>
    <dgm:cxn modelId="{999EF2ED-9161-473A-BA83-9DFCAC791D91}" type="presOf" srcId="{D7B8E4F4-E8C2-4A23-AA74-66D2ADA52AA0}" destId="{6053B8BA-5256-482D-9CA7-5484387B81F5}" srcOrd="1" destOrd="0" presId="urn:microsoft.com/office/officeart/2005/8/layout/orgChart1"/>
    <dgm:cxn modelId="{64EA3155-B10C-489C-A840-660AF209C534}" srcId="{D9F25649-EBEA-4E2F-BA47-F0B64C6EB449}" destId="{DC7EB113-4D25-40E3-A71E-6EB1FF724F3C}" srcOrd="1" destOrd="0" parTransId="{D889D4B9-9FB9-4BC8-BE87-AB0C58A422DE}" sibTransId="{4D2FF3AD-FE0C-40C0-A35A-CAC4FA2EACAA}"/>
    <dgm:cxn modelId="{9A029F22-F397-40C7-A7C7-93B9903A1212}" type="presOf" srcId="{A612E27F-DC16-4839-B46C-F28FEB0A4CF4}" destId="{1FFCCC92-DAD4-4D6C-BB1A-56C80E3FAB5C}" srcOrd="0" destOrd="0" presId="urn:microsoft.com/office/officeart/2005/8/layout/orgChart1"/>
    <dgm:cxn modelId="{C366BEF9-6055-46B7-83B1-E033815DB684}" srcId="{1EDEEBDB-2A23-4FD6-ABDA-BAB6B1758F0A}" destId="{B543D23A-2C7E-4A05-92E2-022E1B7F58FB}" srcOrd="1" destOrd="0" parTransId="{0C1FE970-2FE6-40D1-93CD-2A11D4F9F80B}" sibTransId="{07F383B0-371C-44EB-A890-451ABF29796A}"/>
    <dgm:cxn modelId="{518AD983-7634-49C0-8F42-ABF4B828591C}" type="presOf" srcId="{B9E000C2-729E-41F2-8BCF-B574ECB80B85}" destId="{39AC9CB6-82B0-48DB-938F-DDDCDA143AE8}" srcOrd="0" destOrd="0" presId="urn:microsoft.com/office/officeart/2005/8/layout/orgChart1"/>
    <dgm:cxn modelId="{0F8E1E63-2B64-4CDD-BF3E-15565BCFAFFB}" type="presOf" srcId="{3EF93505-EB40-4C4C-8999-65E291EA89F5}" destId="{FC8FB997-74D0-4F14-8F4C-1B5A8E56D30D}" srcOrd="0" destOrd="0" presId="urn:microsoft.com/office/officeart/2005/8/layout/orgChart1"/>
    <dgm:cxn modelId="{B7CD489E-60FF-49D3-918C-93BEB74AED53}" type="presOf" srcId="{FC8C89AE-3492-4097-B8DB-1370AF5503CC}" destId="{C60DF7E4-BE25-4854-801D-0C8ACD8640C7}" srcOrd="0" destOrd="0" presId="urn:microsoft.com/office/officeart/2005/8/layout/orgChart1"/>
    <dgm:cxn modelId="{C8C9BAC4-45CC-489C-875F-9A13B5962B8C}" srcId="{1EDEEBDB-2A23-4FD6-ABDA-BAB6B1758F0A}" destId="{3840CDA4-540D-4658-B537-CEA5C8C75157}" srcOrd="0" destOrd="0" parTransId="{E4487CAC-91CC-4099-8427-603B71A8195B}" sibTransId="{73115D26-D414-4F44-91A5-048A23E4BF06}"/>
    <dgm:cxn modelId="{35E62B30-00E5-427C-88E3-BE4EBA079019}" srcId="{6B9BF471-8E79-43E6-99FA-02BD4E0B5256}" destId="{31F0081C-20B5-498F-83FD-85041B1AEFDA}" srcOrd="0" destOrd="0" parTransId="{FC8C89AE-3492-4097-B8DB-1370AF5503CC}" sibTransId="{A3654B4D-82FE-4485-B46C-F8CF15DD5AA4}"/>
    <dgm:cxn modelId="{26EE5F09-D7CC-4D79-BD21-C0E4C9A17A59}" type="presOf" srcId="{7A81E9EC-CF96-4FCB-B2FC-4F140B0376AF}" destId="{BABF6650-4661-4458-8550-05ADC9F2FA2B}" srcOrd="0" destOrd="0" presId="urn:microsoft.com/office/officeart/2005/8/layout/orgChart1"/>
    <dgm:cxn modelId="{1AD440F7-8950-481C-81C4-B5276D2BFCF6}" srcId="{D9F25649-EBEA-4E2F-BA47-F0B64C6EB449}" destId="{D7B8E4F4-E8C2-4A23-AA74-66D2ADA52AA0}" srcOrd="0" destOrd="0" parTransId="{79714C2F-0607-4E85-8EEC-5BA9F61F23A7}" sibTransId="{D9DBB8E1-FC55-4B14-8E49-7A630B38C464}"/>
    <dgm:cxn modelId="{A29CF5CE-1A36-4AD3-B41A-B250F84319D0}" srcId="{DEFF53D2-693F-4A01-931E-5EF0C8327A02}" destId="{39F3773C-56B4-4B52-93F6-B52647EE510A}" srcOrd="0" destOrd="0" parTransId="{35D15BC8-221A-48C5-B2A3-2827658051DA}" sibTransId="{88056A52-D818-4A4F-B897-81CFD75BB59B}"/>
    <dgm:cxn modelId="{AC5FC82C-BE60-4A10-A8EB-7D538EA26413}" srcId="{DEFF53D2-693F-4A01-931E-5EF0C8327A02}" destId="{8B4A332A-12E6-4925-92B7-6D8E1B59B69F}" srcOrd="1" destOrd="0" parTransId="{4AF3320E-CCEF-4BFC-8907-000C4E87476E}" sibTransId="{09B360EC-E096-4E07-92A9-183957E3D3CA}"/>
    <dgm:cxn modelId="{95E22A73-EB77-44DC-8951-F056D303C2E6}" type="presOf" srcId="{4B81E575-43DC-4005-957E-4EE1290E1B12}" destId="{4D43859F-873F-47E7-B3E3-C50A43E9B165}" srcOrd="0" destOrd="0" presId="urn:microsoft.com/office/officeart/2005/8/layout/orgChart1"/>
    <dgm:cxn modelId="{82E4FC14-256C-4A28-97B7-77AE5BEDA0FF}" srcId="{D9F25649-EBEA-4E2F-BA47-F0B64C6EB449}" destId="{2A5DE7DD-A089-4113-9847-84B543BC21D5}" srcOrd="2" destOrd="0" parTransId="{3EF93505-EB40-4C4C-8999-65E291EA89F5}" sibTransId="{84A01CF7-48F2-440A-9DAE-489E53D0D2E2}"/>
    <dgm:cxn modelId="{C76CC5EC-056B-4FE9-955F-72F0ABE4191F}" type="presOf" srcId="{2A5DE7DD-A089-4113-9847-84B543BC21D5}" destId="{208B9E80-3170-4F2C-A969-7F0264B95A5A}" srcOrd="0" destOrd="0" presId="urn:microsoft.com/office/officeart/2005/8/layout/orgChart1"/>
    <dgm:cxn modelId="{0AA006E5-A5BB-4612-8C92-29A5EFA67F1E}" type="presOf" srcId="{654C24A9-9988-47BE-B054-059A69985DDF}" destId="{CEC21279-40DE-48A3-86F3-9FD1F45DE0C1}" srcOrd="0" destOrd="0" presId="urn:microsoft.com/office/officeart/2005/8/layout/orgChart1"/>
    <dgm:cxn modelId="{2071B535-CD93-43DD-96AD-6529F664980F}" type="presOf" srcId="{1EDEEBDB-2A23-4FD6-ABDA-BAB6B1758F0A}" destId="{F2DF87E7-EC07-4CD1-8AC9-83300F468A12}" srcOrd="1" destOrd="0" presId="urn:microsoft.com/office/officeart/2005/8/layout/orgChart1"/>
    <dgm:cxn modelId="{379454F7-3B0A-4A75-A11B-C212EA7261C2}" srcId="{7B7B3994-CD64-45E6-97BB-65E56F96E540}" destId="{43C6019B-BC57-4D2F-A52F-2CEF359141CA}" srcOrd="2" destOrd="0" parTransId="{A612E27F-DC16-4839-B46C-F28FEB0A4CF4}" sibTransId="{7C764791-48EB-4E9C-97A6-4CF702A7312E}"/>
    <dgm:cxn modelId="{FF2A43E3-C703-4F5B-A4F2-FB6466CA800E}" type="presOf" srcId="{6F466C16-8B71-4485-9F25-014C89223A65}" destId="{B4A4B850-BDC6-4E59-827C-1EE2240B7367}" srcOrd="0" destOrd="0" presId="urn:microsoft.com/office/officeart/2005/8/layout/orgChart1"/>
    <dgm:cxn modelId="{9675C321-D707-4D4D-B811-33BEC7BF2AF1}" type="presOf" srcId="{98F56AFD-A970-462B-9F72-125C7A76E5FE}" destId="{DFC6C550-7514-4674-B9FB-1B8941B84641}" srcOrd="0" destOrd="0" presId="urn:microsoft.com/office/officeart/2005/8/layout/orgChart1"/>
    <dgm:cxn modelId="{AE8576A8-23FD-46BA-A001-7B12C719530B}" type="presOf" srcId="{2D7E21CC-7899-454E-8BF3-99EEA8524606}" destId="{B0A9651D-6252-4BB8-808C-5F966C0E7335}" srcOrd="1" destOrd="0" presId="urn:microsoft.com/office/officeart/2005/8/layout/orgChart1"/>
    <dgm:cxn modelId="{48B406BD-1D94-4F72-A93C-15A146F51A2E}" srcId="{889EC86B-56E6-4989-9823-79A3238EFAAE}" destId="{C8AC0DD9-BD33-4998-B998-A5AFC09A0D5B}" srcOrd="4" destOrd="0" parTransId="{85DA6800-E5B2-4273-90A2-B6E9BA9C583C}" sibTransId="{B61D9E6D-9C1F-4EA2-BC3F-4BE763E0E393}"/>
    <dgm:cxn modelId="{6770509F-5A1A-4C88-9B79-1FA4F9E532B8}" type="presOf" srcId="{5588D584-4EB9-44B1-A33E-0BB7F6173FC1}" destId="{208D189F-8D1A-4EA2-B342-5FAE6EF6BA53}" srcOrd="1" destOrd="0" presId="urn:microsoft.com/office/officeart/2005/8/layout/orgChart1"/>
    <dgm:cxn modelId="{4B947D63-DA08-4EDF-A77B-8936C0A92B9D}" type="presOf" srcId="{2D7E21CC-7899-454E-8BF3-99EEA8524606}" destId="{17225FDA-A251-46FD-A1DE-0D175A10689C}" srcOrd="0" destOrd="0" presId="urn:microsoft.com/office/officeart/2005/8/layout/orgChart1"/>
    <dgm:cxn modelId="{71B460E0-FB14-4C10-932F-5E0FA0CAD701}" type="presOf" srcId="{DEFF53D2-693F-4A01-931E-5EF0C8327A02}" destId="{80BFBB87-82BE-49E8-A50E-F6E35A167B36}" srcOrd="0" destOrd="0" presId="urn:microsoft.com/office/officeart/2005/8/layout/orgChart1"/>
    <dgm:cxn modelId="{AF6CCCA1-C553-4B40-A539-82AEE4CA3CF0}" type="presOf" srcId="{43C6019B-BC57-4D2F-A52F-2CEF359141CA}" destId="{1E9B3E36-05FC-4EF1-A102-B6F536DF4FFE}" srcOrd="1" destOrd="0" presId="urn:microsoft.com/office/officeart/2005/8/layout/orgChart1"/>
    <dgm:cxn modelId="{034D1BF7-D92F-4810-8C7F-1E88D3A0661C}" srcId="{889EC86B-56E6-4989-9823-79A3238EFAAE}" destId="{9E72CBF7-E377-4EC4-9ED0-B533E17D2A77}" srcOrd="2" destOrd="0" parTransId="{5BA043D9-2865-437C-85B0-BB83B714DFF3}" sibTransId="{010F4D4F-34EE-4756-B028-54D831C2DF3A}"/>
    <dgm:cxn modelId="{EA012191-E1E5-473C-A5E3-B3D78BFD2549}" type="presOf" srcId="{41ED9ED2-5499-4ABF-A909-E7743B2775AD}" destId="{CC503959-25F2-4CED-A79B-F10E69054E8A}" srcOrd="0" destOrd="0" presId="urn:microsoft.com/office/officeart/2005/8/layout/orgChart1"/>
    <dgm:cxn modelId="{5469C765-B1AE-4A28-9C5C-FCA67B07ACC6}" srcId="{889EC86B-56E6-4989-9823-79A3238EFAAE}" destId="{D9F25649-EBEA-4E2F-BA47-F0B64C6EB449}" srcOrd="5" destOrd="0" parTransId="{91E29392-547B-49EF-87AB-DE2182A32C59}" sibTransId="{F446F64B-78A7-4A01-A0CD-3162EE31A00B}"/>
    <dgm:cxn modelId="{541314C4-2E22-4C40-98CA-796EC8582F70}" srcId="{9E72CBF7-E377-4EC4-9ED0-B533E17D2A77}" destId="{4B81E575-43DC-4005-957E-4EE1290E1B12}" srcOrd="0" destOrd="0" parTransId="{75B4AE54-1B7E-4548-8249-64DE04C84B84}" sibTransId="{371B7CEC-52CF-4775-AEB8-29F2E91C8C8B}"/>
    <dgm:cxn modelId="{06A86615-9E3B-4671-8DB8-81746DC970BC}" srcId="{DEFF53D2-693F-4A01-931E-5EF0C8327A02}" destId="{2601FB9A-3312-45A3-92F7-1BCE37A5670F}" srcOrd="2" destOrd="0" parTransId="{5B048B44-0ACE-41B4-968B-F473FEA67449}" sibTransId="{C22AECC1-F9C1-4A99-BB63-55C2B3814132}"/>
    <dgm:cxn modelId="{7318B4B6-6E48-4961-B7EA-DBC82D173687}" type="presOf" srcId="{85DA6800-E5B2-4273-90A2-B6E9BA9C583C}" destId="{3DA3D275-15FC-4C87-8732-4DF93E8A3D40}" srcOrd="0" destOrd="0" presId="urn:microsoft.com/office/officeart/2005/8/layout/orgChart1"/>
    <dgm:cxn modelId="{E621B125-7662-433E-BC5B-997B7A5483EF}" srcId="{9E72CBF7-E377-4EC4-9ED0-B533E17D2A77}" destId="{D1A687A7-FE14-4EE1-BB9B-A6B6A9C2F235}" srcOrd="1" destOrd="0" parTransId="{41ED9ED2-5499-4ABF-A909-E7743B2775AD}" sibTransId="{1CD8AC2E-782C-4FD0-809A-A1DB3628B3AE}"/>
    <dgm:cxn modelId="{2F7EF319-B8F3-44D4-99A0-36A5BC965CF6}" type="presOf" srcId="{B543D23A-2C7E-4A05-92E2-022E1B7F58FB}" destId="{9E3EDEA5-2FFB-45C8-B4E3-D062B66628AD}" srcOrd="0" destOrd="0" presId="urn:microsoft.com/office/officeart/2005/8/layout/orgChart1"/>
    <dgm:cxn modelId="{24E3F058-DC04-4340-9313-9BA6505EB885}" type="presOf" srcId="{623C93AE-7BEF-4C31-99ED-C04E9BF29BA5}" destId="{3D2239FC-222B-4EEF-84E0-DC7C2BBAFF63}" srcOrd="1" destOrd="0" presId="urn:microsoft.com/office/officeart/2005/8/layout/orgChart1"/>
    <dgm:cxn modelId="{7C69E033-A522-4B22-BCFB-5C9E47C810B9}" type="presOf" srcId="{9E72CBF7-E377-4EC4-9ED0-B533E17D2A77}" destId="{48C6D053-3A42-438C-B118-D3375043EBDF}" srcOrd="1" destOrd="0" presId="urn:microsoft.com/office/officeart/2005/8/layout/orgChart1"/>
    <dgm:cxn modelId="{11C4B061-D02E-4B57-83CD-7ABEABA4EE4D}" type="presOf" srcId="{D9F25649-EBEA-4E2F-BA47-F0B64C6EB449}" destId="{0A738431-68A0-4CB0-AACF-7DF09D6B09E3}" srcOrd="1" destOrd="0" presId="urn:microsoft.com/office/officeart/2005/8/layout/orgChart1"/>
    <dgm:cxn modelId="{E3EED630-AE62-4154-830B-AB2F4F814FD9}" type="presOf" srcId="{801AEA02-1E76-4247-BF98-8457AFDA4B23}" destId="{EEC2DE58-9FFC-422D-BA19-02286C326B7A}" srcOrd="0" destOrd="0" presId="urn:microsoft.com/office/officeart/2005/8/layout/orgChart1"/>
    <dgm:cxn modelId="{484008E2-9CAB-413C-9D32-B9C7E3D63EE3}" type="presOf" srcId="{8F9A2325-8DEC-4C32-8DBB-AB4C05FB5D07}" destId="{32FB98E1-2118-4BC7-8483-3C282091CE3E}" srcOrd="0" destOrd="0" presId="urn:microsoft.com/office/officeart/2005/8/layout/orgChart1"/>
    <dgm:cxn modelId="{0C5B10C8-8187-460C-B12B-639A4AFD1CFE}" srcId="{D9F25649-EBEA-4E2F-BA47-F0B64C6EB449}" destId="{8C937B08-365D-4FEB-8B80-B98EEEFD613B}" srcOrd="4" destOrd="0" parTransId="{73B8A58C-60B0-443C-8250-85057B8B8460}" sibTransId="{26D4FE79-F296-4586-955F-60FD36A953D7}"/>
    <dgm:cxn modelId="{23163DCB-A630-467F-AD4D-5556C5742EF8}" type="presOf" srcId="{889EC86B-56E6-4989-9823-79A3238EFAAE}" destId="{81EDC513-E520-4835-9DF4-01EDC2240342}" srcOrd="1" destOrd="0" presId="urn:microsoft.com/office/officeart/2005/8/layout/orgChart1"/>
    <dgm:cxn modelId="{DAE6743B-BF2B-4B77-A95E-351B90C2F693}" type="presOf" srcId="{8C937B08-365D-4FEB-8B80-B98EEEFD613B}" destId="{BF951BF5-179E-4A0C-B65A-039C2C791865}" srcOrd="0" destOrd="0" presId="urn:microsoft.com/office/officeart/2005/8/layout/orgChart1"/>
    <dgm:cxn modelId="{026D8816-1AF6-4497-9F77-3CFA47817D83}" type="presOf" srcId="{7B7B3994-CD64-45E6-97BB-65E56F96E540}" destId="{1B5BE945-90DD-434A-AD96-C10FD5D2A04A}" srcOrd="1" destOrd="0" presId="urn:microsoft.com/office/officeart/2005/8/layout/orgChart1"/>
    <dgm:cxn modelId="{B486BA5E-373A-48F6-A5C0-092BA78C73A9}" srcId="{889EC86B-56E6-4989-9823-79A3238EFAAE}" destId="{7B7B3994-CD64-45E6-97BB-65E56F96E540}" srcOrd="6" destOrd="0" parTransId="{E1204464-C54C-46DE-878A-41D2FAA813F0}" sibTransId="{87991E47-3FAB-45C7-B8E6-B5683165926E}"/>
    <dgm:cxn modelId="{32841414-208E-4F3F-AED6-EB7B5F715632}" type="presOf" srcId="{39F3773C-56B4-4B52-93F6-B52647EE510A}" destId="{EC9A8E2F-AA41-4D61-94A4-D0A1B983429E}" srcOrd="1" destOrd="0" presId="urn:microsoft.com/office/officeart/2005/8/layout/orgChart1"/>
    <dgm:cxn modelId="{B1FB23E3-E655-42BB-A79E-8E9AF7D0327A}" type="presOf" srcId="{D1A687A7-FE14-4EE1-BB9B-A6B6A9C2F235}" destId="{F32361BF-4C8D-4B6B-AD1C-96399A0D8A3D}" srcOrd="1" destOrd="0" presId="urn:microsoft.com/office/officeart/2005/8/layout/orgChart1"/>
    <dgm:cxn modelId="{47ED0356-D12D-4BF1-8942-B0B0EB8E38CA}" type="presOf" srcId="{31F0081C-20B5-498F-83FD-85041B1AEFDA}" destId="{C9B763AC-DE73-4CD0-92D6-D99C238771E9}" srcOrd="0" destOrd="0" presId="urn:microsoft.com/office/officeart/2005/8/layout/orgChart1"/>
    <dgm:cxn modelId="{35738385-7D48-412A-895E-3904AF6D8457}" type="presOf" srcId="{3780732D-1D0E-488F-BDFC-13938124D753}" destId="{C2FC8286-576A-479B-8A3B-9B930ED34904}" srcOrd="0" destOrd="0" presId="urn:microsoft.com/office/officeart/2005/8/layout/orgChart1"/>
    <dgm:cxn modelId="{FDF99B66-FE05-44A7-9B40-5EC3CD5617BF}" type="presOf" srcId="{4B81E575-43DC-4005-957E-4EE1290E1B12}" destId="{20A7DB95-B85A-44E4-9823-3F1F69934AFD}" srcOrd="1" destOrd="0" presId="urn:microsoft.com/office/officeart/2005/8/layout/orgChart1"/>
    <dgm:cxn modelId="{FA62895C-4372-43AC-8527-D425F3485DEB}" type="presOf" srcId="{DC7EB113-4D25-40E3-A71E-6EB1FF724F3C}" destId="{CEAD5376-2B9B-4462-ABEA-05C21967C785}" srcOrd="0" destOrd="0" presId="urn:microsoft.com/office/officeart/2005/8/layout/orgChart1"/>
    <dgm:cxn modelId="{88AE01E3-B441-4A7C-9A4A-D1A1A1B106F2}" type="presOf" srcId="{D1A687A7-FE14-4EE1-BB9B-A6B6A9C2F235}" destId="{D424D077-4413-48E3-A25C-80227791C697}" srcOrd="0" destOrd="0" presId="urn:microsoft.com/office/officeart/2005/8/layout/orgChart1"/>
    <dgm:cxn modelId="{9A44E35C-F06C-4E75-BE29-11BBD8787CA4}" type="presParOf" srcId="{C2FC8286-576A-479B-8A3B-9B930ED34904}" destId="{954FEEFE-6138-4885-A0E8-F92304B87EE7}" srcOrd="0" destOrd="0" presId="urn:microsoft.com/office/officeart/2005/8/layout/orgChart1"/>
    <dgm:cxn modelId="{B1A00AE4-05CE-4916-BF1D-979697BC6E86}" type="presParOf" srcId="{954FEEFE-6138-4885-A0E8-F92304B87EE7}" destId="{D5874C0F-A762-4062-ADF3-8458CD5BCDE7}" srcOrd="0" destOrd="0" presId="urn:microsoft.com/office/officeart/2005/8/layout/orgChart1"/>
    <dgm:cxn modelId="{BDCB7BEE-FBD5-425C-ACB7-AC291E4B96C5}" type="presParOf" srcId="{D5874C0F-A762-4062-ADF3-8458CD5BCDE7}" destId="{FB9804B7-5686-4CCB-8C41-206BBB47C1EC}" srcOrd="0" destOrd="0" presId="urn:microsoft.com/office/officeart/2005/8/layout/orgChart1"/>
    <dgm:cxn modelId="{1D828C82-4AC7-4C30-A895-3647F70386B1}" type="presParOf" srcId="{D5874C0F-A762-4062-ADF3-8458CD5BCDE7}" destId="{9071C02E-5F89-46AF-8DCE-FAFFD573CB97}" srcOrd="1" destOrd="0" presId="urn:microsoft.com/office/officeart/2005/8/layout/orgChart1"/>
    <dgm:cxn modelId="{685BA62B-9B3C-4694-8FAD-D74E3BDFEF83}" type="presParOf" srcId="{954FEEFE-6138-4885-A0E8-F92304B87EE7}" destId="{9BCF79F4-C2F6-4EDF-B376-62C977A6E842}" srcOrd="1" destOrd="0" presId="urn:microsoft.com/office/officeart/2005/8/layout/orgChart1"/>
    <dgm:cxn modelId="{A8CB3B7A-737C-46D2-B033-C8BBF02FDC56}" type="presParOf" srcId="{9BCF79F4-C2F6-4EDF-B376-62C977A6E842}" destId="{C60DF7E4-BE25-4854-801D-0C8ACD8640C7}" srcOrd="0" destOrd="0" presId="urn:microsoft.com/office/officeart/2005/8/layout/orgChart1"/>
    <dgm:cxn modelId="{46419721-2F66-485F-B3CF-9C1CD5A70046}" type="presParOf" srcId="{9BCF79F4-C2F6-4EDF-B376-62C977A6E842}" destId="{6936EB58-5B33-4E97-AD47-BB78B7F5E61D}" srcOrd="1" destOrd="0" presId="urn:microsoft.com/office/officeart/2005/8/layout/orgChart1"/>
    <dgm:cxn modelId="{AFBF6164-EDA5-4A58-BFA8-2DF3F3DEA7C0}" type="presParOf" srcId="{6936EB58-5B33-4E97-AD47-BB78B7F5E61D}" destId="{EDFD2528-46B5-4A73-9443-4EBDBD7EF07F}" srcOrd="0" destOrd="0" presId="urn:microsoft.com/office/officeart/2005/8/layout/orgChart1"/>
    <dgm:cxn modelId="{DD4DD03F-3635-46A1-970B-4ABC225215E3}" type="presParOf" srcId="{EDFD2528-46B5-4A73-9443-4EBDBD7EF07F}" destId="{C9B763AC-DE73-4CD0-92D6-D99C238771E9}" srcOrd="0" destOrd="0" presId="urn:microsoft.com/office/officeart/2005/8/layout/orgChart1"/>
    <dgm:cxn modelId="{023DC993-4AFC-4D36-A986-506043A8BA2B}" type="presParOf" srcId="{EDFD2528-46B5-4A73-9443-4EBDBD7EF07F}" destId="{0C4D3F3A-686C-413C-A294-22AD58364B5C}" srcOrd="1" destOrd="0" presId="urn:microsoft.com/office/officeart/2005/8/layout/orgChart1"/>
    <dgm:cxn modelId="{8F544943-9666-4353-992A-A1CA29D0FC6F}" type="presParOf" srcId="{6936EB58-5B33-4E97-AD47-BB78B7F5E61D}" destId="{71310C26-9082-4700-8FBA-7F2A65830419}" srcOrd="1" destOrd="0" presId="urn:microsoft.com/office/officeart/2005/8/layout/orgChart1"/>
    <dgm:cxn modelId="{26CAA563-5EE6-4A10-918F-DB8CCF7F645E}" type="presParOf" srcId="{6936EB58-5B33-4E97-AD47-BB78B7F5E61D}" destId="{B806D04D-EACD-4183-BF0E-D0A9D36BBE32}" srcOrd="2" destOrd="0" presId="urn:microsoft.com/office/officeart/2005/8/layout/orgChart1"/>
    <dgm:cxn modelId="{605D72D1-72F9-4AF2-AF2D-633E40602951}" type="presParOf" srcId="{9BCF79F4-C2F6-4EDF-B376-62C977A6E842}" destId="{EB409C22-0EDA-42DF-9247-1B84095B1BC8}" srcOrd="2" destOrd="0" presId="urn:microsoft.com/office/officeart/2005/8/layout/orgChart1"/>
    <dgm:cxn modelId="{56EBE56F-9783-4FEC-B9F5-F76928C6A588}" type="presParOf" srcId="{9BCF79F4-C2F6-4EDF-B376-62C977A6E842}" destId="{D12B1C22-959D-49EC-A34D-682992A1AE9B}" srcOrd="3" destOrd="0" presId="urn:microsoft.com/office/officeart/2005/8/layout/orgChart1"/>
    <dgm:cxn modelId="{8F5F6C21-566E-4851-81BE-A610C2D78FAE}" type="presParOf" srcId="{D12B1C22-959D-49EC-A34D-682992A1AE9B}" destId="{C21D0C83-97F7-48E0-A00F-96B83AD0643C}" srcOrd="0" destOrd="0" presId="urn:microsoft.com/office/officeart/2005/8/layout/orgChart1"/>
    <dgm:cxn modelId="{C06F5A51-21DC-40E3-9F00-FDCCA76AB27D}" type="presParOf" srcId="{C21D0C83-97F7-48E0-A00F-96B83AD0643C}" destId="{B55565BA-A71F-4920-847F-8B7CCAB5FBFF}" srcOrd="0" destOrd="0" presId="urn:microsoft.com/office/officeart/2005/8/layout/orgChart1"/>
    <dgm:cxn modelId="{A35D592D-01F0-4E14-B524-AA0FDD74CFEE}" type="presParOf" srcId="{C21D0C83-97F7-48E0-A00F-96B83AD0643C}" destId="{81EDC513-E520-4835-9DF4-01EDC2240342}" srcOrd="1" destOrd="0" presId="urn:microsoft.com/office/officeart/2005/8/layout/orgChart1"/>
    <dgm:cxn modelId="{1BAC57A4-184A-4F52-A8CD-9D93CF36EC60}" type="presParOf" srcId="{D12B1C22-959D-49EC-A34D-682992A1AE9B}" destId="{7F44A51F-EBEC-4A68-AA13-02B2E3DD6D9C}" srcOrd="1" destOrd="0" presId="urn:microsoft.com/office/officeart/2005/8/layout/orgChart1"/>
    <dgm:cxn modelId="{ACA85FFB-5F99-485C-8B44-5C1D38FF2C4F}" type="presParOf" srcId="{7F44A51F-EBEC-4A68-AA13-02B2E3DD6D9C}" destId="{39AC9CB6-82B0-48DB-938F-DDDCDA143AE8}" srcOrd="0" destOrd="0" presId="urn:microsoft.com/office/officeart/2005/8/layout/orgChart1"/>
    <dgm:cxn modelId="{DCC1F6CC-C2F4-443E-A5F2-25F466ECB984}" type="presParOf" srcId="{7F44A51F-EBEC-4A68-AA13-02B2E3DD6D9C}" destId="{806A1F2B-41D1-49CD-A756-313A12F88BCD}" srcOrd="1" destOrd="0" presId="urn:microsoft.com/office/officeart/2005/8/layout/orgChart1"/>
    <dgm:cxn modelId="{24A28DD7-0B2D-40BE-9FED-D690D08DDB86}" type="presParOf" srcId="{806A1F2B-41D1-49CD-A756-313A12F88BCD}" destId="{A8662CDA-6825-4F5E-BA2F-70C7D92206D5}" srcOrd="0" destOrd="0" presId="urn:microsoft.com/office/officeart/2005/8/layout/orgChart1"/>
    <dgm:cxn modelId="{45A47410-1F01-4836-B24C-FACABB9770EC}" type="presParOf" srcId="{A8662CDA-6825-4F5E-BA2F-70C7D92206D5}" destId="{A37786EA-17B9-4910-88E9-613847BBCD79}" srcOrd="0" destOrd="0" presId="urn:microsoft.com/office/officeart/2005/8/layout/orgChart1"/>
    <dgm:cxn modelId="{61044101-AAF0-465D-8B97-64F72E7D34D4}" type="presParOf" srcId="{A8662CDA-6825-4F5E-BA2F-70C7D92206D5}" destId="{F2DF87E7-EC07-4CD1-8AC9-83300F468A12}" srcOrd="1" destOrd="0" presId="urn:microsoft.com/office/officeart/2005/8/layout/orgChart1"/>
    <dgm:cxn modelId="{528B9861-458E-49E0-9523-3387EDF94493}" type="presParOf" srcId="{806A1F2B-41D1-49CD-A756-313A12F88BCD}" destId="{D0B8730B-8A27-4DA1-BE9E-E7096EFADEC4}" srcOrd="1" destOrd="0" presId="urn:microsoft.com/office/officeart/2005/8/layout/orgChart1"/>
    <dgm:cxn modelId="{63BA1FBE-DAAE-4494-AACA-E148496067B2}" type="presParOf" srcId="{D0B8730B-8A27-4DA1-BE9E-E7096EFADEC4}" destId="{F3FC29EE-18AB-4706-9BFA-4AD39C5661E4}" srcOrd="0" destOrd="0" presId="urn:microsoft.com/office/officeart/2005/8/layout/orgChart1"/>
    <dgm:cxn modelId="{ACE6DB88-83AC-4686-ADE5-9658E924459E}" type="presParOf" srcId="{D0B8730B-8A27-4DA1-BE9E-E7096EFADEC4}" destId="{B1A4F319-C19F-43F0-951A-97813A9B57FD}" srcOrd="1" destOrd="0" presId="urn:microsoft.com/office/officeart/2005/8/layout/orgChart1"/>
    <dgm:cxn modelId="{1E2B5848-F672-4EB7-A484-A2736AAB7DCC}" type="presParOf" srcId="{B1A4F319-C19F-43F0-951A-97813A9B57FD}" destId="{2DA2A3F2-90E1-4EE9-A701-E1674D933095}" srcOrd="0" destOrd="0" presId="urn:microsoft.com/office/officeart/2005/8/layout/orgChart1"/>
    <dgm:cxn modelId="{483097D5-0643-4051-87E5-0AEBEE7C0D7E}" type="presParOf" srcId="{2DA2A3F2-90E1-4EE9-A701-E1674D933095}" destId="{A0EDC5C3-B211-4646-A84E-1233C968BB51}" srcOrd="0" destOrd="0" presId="urn:microsoft.com/office/officeart/2005/8/layout/orgChart1"/>
    <dgm:cxn modelId="{3329B3D1-7690-4D1C-8F10-6AC3DE591572}" type="presParOf" srcId="{2DA2A3F2-90E1-4EE9-A701-E1674D933095}" destId="{0AFA3762-44F1-4AD1-BF2C-E8D81FC5252F}" srcOrd="1" destOrd="0" presId="urn:microsoft.com/office/officeart/2005/8/layout/orgChart1"/>
    <dgm:cxn modelId="{0F0B6B33-BBC3-45C1-B19B-319F0B956984}" type="presParOf" srcId="{B1A4F319-C19F-43F0-951A-97813A9B57FD}" destId="{4E15DD2B-3EFF-41E5-9598-02D34341CCB7}" srcOrd="1" destOrd="0" presId="urn:microsoft.com/office/officeart/2005/8/layout/orgChart1"/>
    <dgm:cxn modelId="{E515329F-4EE4-49D9-B4DE-049662356844}" type="presParOf" srcId="{B1A4F319-C19F-43F0-951A-97813A9B57FD}" destId="{780D18D9-AD7B-42AB-9551-9807B891F6D5}" srcOrd="2" destOrd="0" presId="urn:microsoft.com/office/officeart/2005/8/layout/orgChart1"/>
    <dgm:cxn modelId="{199B9DB6-FDDF-4682-9C0C-E3851BEDE95D}" type="presParOf" srcId="{D0B8730B-8A27-4DA1-BE9E-E7096EFADEC4}" destId="{EDB52D37-C54C-4348-B113-869C6C9C3C6A}" srcOrd="2" destOrd="0" presId="urn:microsoft.com/office/officeart/2005/8/layout/orgChart1"/>
    <dgm:cxn modelId="{CE1B7D6C-165C-480D-818C-AA7ACC3F7A32}" type="presParOf" srcId="{D0B8730B-8A27-4DA1-BE9E-E7096EFADEC4}" destId="{25B9AC54-39A9-41DA-AFA7-86FE9690BF77}" srcOrd="3" destOrd="0" presId="urn:microsoft.com/office/officeart/2005/8/layout/orgChart1"/>
    <dgm:cxn modelId="{EE47D0F2-2B80-41E9-8E73-F798A2269A87}" type="presParOf" srcId="{25B9AC54-39A9-41DA-AFA7-86FE9690BF77}" destId="{5C0D2E70-9568-418A-903D-98E72CFD9815}" srcOrd="0" destOrd="0" presId="urn:microsoft.com/office/officeart/2005/8/layout/orgChart1"/>
    <dgm:cxn modelId="{4401CF52-3161-4E80-95DB-390194A658F1}" type="presParOf" srcId="{5C0D2E70-9568-418A-903D-98E72CFD9815}" destId="{9E3EDEA5-2FFB-45C8-B4E3-D062B66628AD}" srcOrd="0" destOrd="0" presId="urn:microsoft.com/office/officeart/2005/8/layout/orgChart1"/>
    <dgm:cxn modelId="{73EFC785-3050-43D1-9534-E6B552124C6C}" type="presParOf" srcId="{5C0D2E70-9568-418A-903D-98E72CFD9815}" destId="{93939D79-7090-4AD7-813C-F6F497DAF73A}" srcOrd="1" destOrd="0" presId="urn:microsoft.com/office/officeart/2005/8/layout/orgChart1"/>
    <dgm:cxn modelId="{BECE9FB3-DF7B-4E82-B535-ED3FF1BB8AE9}" type="presParOf" srcId="{25B9AC54-39A9-41DA-AFA7-86FE9690BF77}" destId="{D89658E2-EF6B-4847-A8F4-B3B691FDA147}" srcOrd="1" destOrd="0" presId="urn:microsoft.com/office/officeart/2005/8/layout/orgChart1"/>
    <dgm:cxn modelId="{82E9F4A6-B041-4054-93EB-3B0ACDA32560}" type="presParOf" srcId="{25B9AC54-39A9-41DA-AFA7-86FE9690BF77}" destId="{26BA5624-F96D-4F35-A0D7-2A2C59A0414A}" srcOrd="2" destOrd="0" presId="urn:microsoft.com/office/officeart/2005/8/layout/orgChart1"/>
    <dgm:cxn modelId="{AC32687B-9BF6-4041-A00D-16E2F28C544C}" type="presParOf" srcId="{806A1F2B-41D1-49CD-A756-313A12F88BCD}" destId="{9FE624BC-1096-4044-80EE-5C1A66D01E1D}" srcOrd="2" destOrd="0" presId="urn:microsoft.com/office/officeart/2005/8/layout/orgChart1"/>
    <dgm:cxn modelId="{C21F0DB1-886B-4E78-90E4-C3CAB11B1AFB}" type="presParOf" srcId="{7F44A51F-EBEC-4A68-AA13-02B2E3DD6D9C}" destId="{B4A4B850-BDC6-4E59-827C-1EE2240B7367}" srcOrd="2" destOrd="0" presId="urn:microsoft.com/office/officeart/2005/8/layout/orgChart1"/>
    <dgm:cxn modelId="{03B3FA2E-FAD7-4559-AAB4-68BF13A0A7B2}" type="presParOf" srcId="{7F44A51F-EBEC-4A68-AA13-02B2E3DD6D9C}" destId="{DD98C140-3BC0-4B46-A38E-9287C140C19C}" srcOrd="3" destOrd="0" presId="urn:microsoft.com/office/officeart/2005/8/layout/orgChart1"/>
    <dgm:cxn modelId="{BFA9BFBE-73E1-4FA3-95D8-99F649C893E5}" type="presParOf" srcId="{DD98C140-3BC0-4B46-A38E-9287C140C19C}" destId="{7291BE6A-7B9E-4F2B-A8DE-76EA497FADBE}" srcOrd="0" destOrd="0" presId="urn:microsoft.com/office/officeart/2005/8/layout/orgChart1"/>
    <dgm:cxn modelId="{FBDC3234-EEC8-421B-9416-0E2E1D61A7EC}" type="presParOf" srcId="{7291BE6A-7B9E-4F2B-A8DE-76EA497FADBE}" destId="{DFC6C550-7514-4674-B9FB-1B8941B84641}" srcOrd="0" destOrd="0" presId="urn:microsoft.com/office/officeart/2005/8/layout/orgChart1"/>
    <dgm:cxn modelId="{16634449-EF1E-48C4-B1DB-B60123B5583A}" type="presParOf" srcId="{7291BE6A-7B9E-4F2B-A8DE-76EA497FADBE}" destId="{698A4F08-6914-47C6-A7F6-901756F4F20F}" srcOrd="1" destOrd="0" presId="urn:microsoft.com/office/officeart/2005/8/layout/orgChart1"/>
    <dgm:cxn modelId="{10C288B1-10C1-4AFA-B09A-BF23F8FAB7AA}" type="presParOf" srcId="{DD98C140-3BC0-4B46-A38E-9287C140C19C}" destId="{742C318F-66DC-4BEA-AF13-1D8986A2685B}" srcOrd="1" destOrd="0" presId="urn:microsoft.com/office/officeart/2005/8/layout/orgChart1"/>
    <dgm:cxn modelId="{D4430579-E6BF-4A19-AECF-F003B6AEAC16}" type="presParOf" srcId="{DD98C140-3BC0-4B46-A38E-9287C140C19C}" destId="{10C30AF4-BC96-48E8-B490-AC92EC528499}" srcOrd="2" destOrd="0" presId="urn:microsoft.com/office/officeart/2005/8/layout/orgChart1"/>
    <dgm:cxn modelId="{3E21C21E-71CC-4273-BAED-D6FA8D84C425}" type="presParOf" srcId="{7F44A51F-EBEC-4A68-AA13-02B2E3DD6D9C}" destId="{194D8449-D3CC-4612-82A2-1C6E20205DEC}" srcOrd="4" destOrd="0" presId="urn:microsoft.com/office/officeart/2005/8/layout/orgChart1"/>
    <dgm:cxn modelId="{EB0EFFD9-DAC2-4CD5-9772-88626505288D}" type="presParOf" srcId="{7F44A51F-EBEC-4A68-AA13-02B2E3DD6D9C}" destId="{646C2397-981B-4BDC-8ED8-E9AD757F4C19}" srcOrd="5" destOrd="0" presId="urn:microsoft.com/office/officeart/2005/8/layout/orgChart1"/>
    <dgm:cxn modelId="{2519FED9-3B14-4374-898E-B5E72B2E2FA9}" type="presParOf" srcId="{646C2397-981B-4BDC-8ED8-E9AD757F4C19}" destId="{BB7AD01F-B266-41FD-B58E-3D5A94561246}" srcOrd="0" destOrd="0" presId="urn:microsoft.com/office/officeart/2005/8/layout/orgChart1"/>
    <dgm:cxn modelId="{79521EC6-F227-4B57-A389-E25F347E6428}" type="presParOf" srcId="{BB7AD01F-B266-41FD-B58E-3D5A94561246}" destId="{243CC747-A4F6-45D7-8A42-13831F8130B9}" srcOrd="0" destOrd="0" presId="urn:microsoft.com/office/officeart/2005/8/layout/orgChart1"/>
    <dgm:cxn modelId="{6C72FAFC-2459-497D-BF56-548C4C09474E}" type="presParOf" srcId="{BB7AD01F-B266-41FD-B58E-3D5A94561246}" destId="{48C6D053-3A42-438C-B118-D3375043EBDF}" srcOrd="1" destOrd="0" presId="urn:microsoft.com/office/officeart/2005/8/layout/orgChart1"/>
    <dgm:cxn modelId="{79E0D163-0704-45A8-A632-D4EC72E037F4}" type="presParOf" srcId="{646C2397-981B-4BDC-8ED8-E9AD757F4C19}" destId="{B594F650-4716-41AD-B790-D7CD22191D90}" srcOrd="1" destOrd="0" presId="urn:microsoft.com/office/officeart/2005/8/layout/orgChart1"/>
    <dgm:cxn modelId="{25A4B4C0-B050-42C1-A605-4786A5CB7914}" type="presParOf" srcId="{B594F650-4716-41AD-B790-D7CD22191D90}" destId="{AEF8FB02-6A05-43A2-A550-595315828ED1}" srcOrd="0" destOrd="0" presId="urn:microsoft.com/office/officeart/2005/8/layout/orgChart1"/>
    <dgm:cxn modelId="{A0252E64-C6AD-4E54-B6B0-6933903174F9}" type="presParOf" srcId="{B594F650-4716-41AD-B790-D7CD22191D90}" destId="{55B15B60-E23D-43A8-86C0-FFEA85B04E48}" srcOrd="1" destOrd="0" presId="urn:microsoft.com/office/officeart/2005/8/layout/orgChart1"/>
    <dgm:cxn modelId="{6B6B3337-01C6-457A-9FDD-4115ECC9C417}" type="presParOf" srcId="{55B15B60-E23D-43A8-86C0-FFEA85B04E48}" destId="{265B2F95-07CA-46F0-8E0A-BC77AD119273}" srcOrd="0" destOrd="0" presId="urn:microsoft.com/office/officeart/2005/8/layout/orgChart1"/>
    <dgm:cxn modelId="{16E60E13-AA73-4CFA-8F7D-1F79D6D156AE}" type="presParOf" srcId="{265B2F95-07CA-46F0-8E0A-BC77AD119273}" destId="{4D43859F-873F-47E7-B3E3-C50A43E9B165}" srcOrd="0" destOrd="0" presId="urn:microsoft.com/office/officeart/2005/8/layout/orgChart1"/>
    <dgm:cxn modelId="{C69A378D-142F-4B14-BB8A-9A83977AB644}" type="presParOf" srcId="{265B2F95-07CA-46F0-8E0A-BC77AD119273}" destId="{20A7DB95-B85A-44E4-9823-3F1F69934AFD}" srcOrd="1" destOrd="0" presId="urn:microsoft.com/office/officeart/2005/8/layout/orgChart1"/>
    <dgm:cxn modelId="{F4F86FE4-7724-4CF2-88DE-49505E209A9F}" type="presParOf" srcId="{55B15B60-E23D-43A8-86C0-FFEA85B04E48}" destId="{4F23F996-2E34-4EFA-A142-BBE89D4FFA7F}" srcOrd="1" destOrd="0" presId="urn:microsoft.com/office/officeart/2005/8/layout/orgChart1"/>
    <dgm:cxn modelId="{C223CB7C-1A0D-4637-B5AD-F0DA8E69C12D}" type="presParOf" srcId="{55B15B60-E23D-43A8-86C0-FFEA85B04E48}" destId="{3E6C2964-D3F8-4F6E-975E-E2EB587E1462}" srcOrd="2" destOrd="0" presId="urn:microsoft.com/office/officeart/2005/8/layout/orgChart1"/>
    <dgm:cxn modelId="{37282B7B-980B-47C7-AA6B-6BC94F1F669A}" type="presParOf" srcId="{B594F650-4716-41AD-B790-D7CD22191D90}" destId="{CC503959-25F2-4CED-A79B-F10E69054E8A}" srcOrd="2" destOrd="0" presId="urn:microsoft.com/office/officeart/2005/8/layout/orgChart1"/>
    <dgm:cxn modelId="{98420D6A-2A8B-4883-8D46-E9B08C3A52B8}" type="presParOf" srcId="{B594F650-4716-41AD-B790-D7CD22191D90}" destId="{5C26AC84-711A-4C08-ACC6-3EC80187E957}" srcOrd="3" destOrd="0" presId="urn:microsoft.com/office/officeart/2005/8/layout/orgChart1"/>
    <dgm:cxn modelId="{7D485485-5D6B-4F74-BA9E-5CBBA5D1EB0D}" type="presParOf" srcId="{5C26AC84-711A-4C08-ACC6-3EC80187E957}" destId="{77DFAF0C-55BA-4264-AC7A-15811E655E69}" srcOrd="0" destOrd="0" presId="urn:microsoft.com/office/officeart/2005/8/layout/orgChart1"/>
    <dgm:cxn modelId="{4704C837-EFD6-4A66-9F8B-D5D03AC15FB7}" type="presParOf" srcId="{77DFAF0C-55BA-4264-AC7A-15811E655E69}" destId="{D424D077-4413-48E3-A25C-80227791C697}" srcOrd="0" destOrd="0" presId="urn:microsoft.com/office/officeart/2005/8/layout/orgChart1"/>
    <dgm:cxn modelId="{E2859F8D-8DCD-4821-9BB5-E7A263B2001B}" type="presParOf" srcId="{77DFAF0C-55BA-4264-AC7A-15811E655E69}" destId="{F32361BF-4C8D-4B6B-AD1C-96399A0D8A3D}" srcOrd="1" destOrd="0" presId="urn:microsoft.com/office/officeart/2005/8/layout/orgChart1"/>
    <dgm:cxn modelId="{0B5CB001-D03F-444B-94D5-55C4FDB43F11}" type="presParOf" srcId="{5C26AC84-711A-4C08-ACC6-3EC80187E957}" destId="{F55BE1F5-B303-4B9F-8F68-238B17962DBF}" srcOrd="1" destOrd="0" presId="urn:microsoft.com/office/officeart/2005/8/layout/orgChart1"/>
    <dgm:cxn modelId="{A4D222EC-BE3D-49D8-ABDC-446B08418BB2}" type="presParOf" srcId="{5C26AC84-711A-4C08-ACC6-3EC80187E957}" destId="{96B8E878-1055-465D-A18A-7B46EA264927}" srcOrd="2" destOrd="0" presId="urn:microsoft.com/office/officeart/2005/8/layout/orgChart1"/>
    <dgm:cxn modelId="{6858F04F-2F78-45FA-BF65-09462DC39CD0}" type="presParOf" srcId="{646C2397-981B-4BDC-8ED8-E9AD757F4C19}" destId="{0B44E450-22D6-4C39-8E51-A0CC5A9C5ABD}" srcOrd="2" destOrd="0" presId="urn:microsoft.com/office/officeart/2005/8/layout/orgChart1"/>
    <dgm:cxn modelId="{EB1712A9-B8AF-4002-A0F9-82105B4D451B}" type="presParOf" srcId="{7F44A51F-EBEC-4A68-AA13-02B2E3DD6D9C}" destId="{294AEFE3-5A90-4714-BE5F-7B290B0A01CB}" srcOrd="6" destOrd="0" presId="urn:microsoft.com/office/officeart/2005/8/layout/orgChart1"/>
    <dgm:cxn modelId="{FD890B33-19D3-4E6F-BBB7-5FC363B6D879}" type="presParOf" srcId="{7F44A51F-EBEC-4A68-AA13-02B2E3DD6D9C}" destId="{16A16DD0-CD0E-45D4-A248-38E81BF612C6}" srcOrd="7" destOrd="0" presId="urn:microsoft.com/office/officeart/2005/8/layout/orgChart1"/>
    <dgm:cxn modelId="{B7F2ECD3-A799-41D4-BBC7-3343490F67DA}" type="presParOf" srcId="{16A16DD0-CD0E-45D4-A248-38E81BF612C6}" destId="{7013EAB4-0587-48E2-8419-B1AAB9A51556}" srcOrd="0" destOrd="0" presId="urn:microsoft.com/office/officeart/2005/8/layout/orgChart1"/>
    <dgm:cxn modelId="{DC086194-EF74-475B-8B0B-7AC5557ABB4D}" type="presParOf" srcId="{7013EAB4-0587-48E2-8419-B1AAB9A51556}" destId="{EEC2DE58-9FFC-422D-BA19-02286C326B7A}" srcOrd="0" destOrd="0" presId="urn:microsoft.com/office/officeart/2005/8/layout/orgChart1"/>
    <dgm:cxn modelId="{DDFF76EF-09FF-48D8-BD07-31E22DD24A7E}" type="presParOf" srcId="{7013EAB4-0587-48E2-8419-B1AAB9A51556}" destId="{F13E43CC-C457-483F-8624-0EB48BEF6521}" srcOrd="1" destOrd="0" presId="urn:microsoft.com/office/officeart/2005/8/layout/orgChart1"/>
    <dgm:cxn modelId="{4D5E766D-D190-48F9-99B3-58915DFE06CC}" type="presParOf" srcId="{16A16DD0-CD0E-45D4-A248-38E81BF612C6}" destId="{E4F868E4-FE41-4E95-98FD-FC840FA23113}" srcOrd="1" destOrd="0" presId="urn:microsoft.com/office/officeart/2005/8/layout/orgChart1"/>
    <dgm:cxn modelId="{FB2C5DF6-643E-4978-BB76-8C9115B5205D}" type="presParOf" srcId="{16A16DD0-CD0E-45D4-A248-38E81BF612C6}" destId="{62BF4218-4DA6-46B4-AD5F-4F0705006D1D}" srcOrd="2" destOrd="0" presId="urn:microsoft.com/office/officeart/2005/8/layout/orgChart1"/>
    <dgm:cxn modelId="{73E14C62-9C81-43C1-BBFD-0E2D6218ECE2}" type="presParOf" srcId="{7F44A51F-EBEC-4A68-AA13-02B2E3DD6D9C}" destId="{3DA3D275-15FC-4C87-8732-4DF93E8A3D40}" srcOrd="8" destOrd="0" presId="urn:microsoft.com/office/officeart/2005/8/layout/orgChart1"/>
    <dgm:cxn modelId="{5FFAFD69-C2F4-4F78-A51C-628B285F6D19}" type="presParOf" srcId="{7F44A51F-EBEC-4A68-AA13-02B2E3DD6D9C}" destId="{A33B9DD9-D119-452D-B146-6F2568CA6F09}" srcOrd="9" destOrd="0" presId="urn:microsoft.com/office/officeart/2005/8/layout/orgChart1"/>
    <dgm:cxn modelId="{B6205057-1D81-4CFC-8621-9C8D4064A9BA}" type="presParOf" srcId="{A33B9DD9-D119-452D-B146-6F2568CA6F09}" destId="{9B519311-917C-435C-B220-C48B72FE1DD4}" srcOrd="0" destOrd="0" presId="urn:microsoft.com/office/officeart/2005/8/layout/orgChart1"/>
    <dgm:cxn modelId="{04FEAC71-3B95-4104-A344-484165DF7EE0}" type="presParOf" srcId="{9B519311-917C-435C-B220-C48B72FE1DD4}" destId="{4A06D881-75FB-4C55-94F3-CFC8D6DE93D6}" srcOrd="0" destOrd="0" presId="urn:microsoft.com/office/officeart/2005/8/layout/orgChart1"/>
    <dgm:cxn modelId="{3C2D436F-01BA-4BCD-ACF8-4AE99DB19944}" type="presParOf" srcId="{9B519311-917C-435C-B220-C48B72FE1DD4}" destId="{C9A0E0C6-EB8C-413D-954F-AE1533136BA1}" srcOrd="1" destOrd="0" presId="urn:microsoft.com/office/officeart/2005/8/layout/orgChart1"/>
    <dgm:cxn modelId="{5DC14B3D-005E-456E-97CA-D9327EB7976F}" type="presParOf" srcId="{A33B9DD9-D119-452D-B146-6F2568CA6F09}" destId="{737728BA-8700-4849-86D2-F2643DC5C97C}" srcOrd="1" destOrd="0" presId="urn:microsoft.com/office/officeart/2005/8/layout/orgChart1"/>
    <dgm:cxn modelId="{248E3634-D9F8-4064-81EC-9714292DAB98}" type="presParOf" srcId="{737728BA-8700-4849-86D2-F2643DC5C97C}" destId="{FB6B775C-FC4A-4A7F-B246-E2BC50C3AF89}" srcOrd="0" destOrd="0" presId="urn:microsoft.com/office/officeart/2005/8/layout/orgChart1"/>
    <dgm:cxn modelId="{5FA1ECA5-5F38-4251-ABD0-19094CC799C7}" type="presParOf" srcId="{737728BA-8700-4849-86D2-F2643DC5C97C}" destId="{B346C12E-D380-454E-85B4-99CF9FEBF119}" srcOrd="1" destOrd="0" presId="urn:microsoft.com/office/officeart/2005/8/layout/orgChart1"/>
    <dgm:cxn modelId="{70AADBEA-B6DD-45FD-A95D-EF022A15A2E9}" type="presParOf" srcId="{B346C12E-D380-454E-85B4-99CF9FEBF119}" destId="{F66A2174-157C-4274-A92E-5392B9A4C898}" srcOrd="0" destOrd="0" presId="urn:microsoft.com/office/officeart/2005/8/layout/orgChart1"/>
    <dgm:cxn modelId="{265610BE-3EC7-4160-8924-23A50FA845BF}" type="presParOf" srcId="{F66A2174-157C-4274-A92E-5392B9A4C898}" destId="{555EE725-946D-43C7-A581-AF095F13EF40}" srcOrd="0" destOrd="0" presId="urn:microsoft.com/office/officeart/2005/8/layout/orgChart1"/>
    <dgm:cxn modelId="{12F978AF-65C5-48DA-984B-AF7AC59F8383}" type="presParOf" srcId="{F66A2174-157C-4274-A92E-5392B9A4C898}" destId="{681517B5-BD5B-4725-8DE5-33784842117C}" srcOrd="1" destOrd="0" presId="urn:microsoft.com/office/officeart/2005/8/layout/orgChart1"/>
    <dgm:cxn modelId="{02C94281-A578-4E8F-9E67-1E903F253E76}" type="presParOf" srcId="{B346C12E-D380-454E-85B4-99CF9FEBF119}" destId="{12732EE3-5846-4F34-B447-50A9E9E9058E}" srcOrd="1" destOrd="0" presId="urn:microsoft.com/office/officeart/2005/8/layout/orgChart1"/>
    <dgm:cxn modelId="{A5145EB3-3524-457B-AA15-27182246D69F}" type="presParOf" srcId="{B346C12E-D380-454E-85B4-99CF9FEBF119}" destId="{A7E2602C-7734-4EDE-8AEA-7A58DD9057FD}" srcOrd="2" destOrd="0" presId="urn:microsoft.com/office/officeart/2005/8/layout/orgChart1"/>
    <dgm:cxn modelId="{ABFE8DD7-B56E-4AB6-ABE4-0C581E6B56C0}" type="presParOf" srcId="{737728BA-8700-4849-86D2-F2643DC5C97C}" destId="{CEC21279-40DE-48A3-86F3-9FD1F45DE0C1}" srcOrd="2" destOrd="0" presId="urn:microsoft.com/office/officeart/2005/8/layout/orgChart1"/>
    <dgm:cxn modelId="{B1C807B3-CF74-4929-9680-FACD0AC9834C}" type="presParOf" srcId="{737728BA-8700-4849-86D2-F2643DC5C97C}" destId="{C5807FB1-87DF-4949-873B-9E514444FAF4}" srcOrd="3" destOrd="0" presId="urn:microsoft.com/office/officeart/2005/8/layout/orgChart1"/>
    <dgm:cxn modelId="{A2A0004B-3F22-4764-AD15-59D8A8513234}" type="presParOf" srcId="{C5807FB1-87DF-4949-873B-9E514444FAF4}" destId="{B9C31B06-D7FF-4215-BD81-4B6971A812A0}" srcOrd="0" destOrd="0" presId="urn:microsoft.com/office/officeart/2005/8/layout/orgChart1"/>
    <dgm:cxn modelId="{41BE9436-DF4F-472C-B2CD-753C979F3712}" type="presParOf" srcId="{B9C31B06-D7FF-4215-BD81-4B6971A812A0}" destId="{3217B370-3849-4922-B064-F0278DC30B1A}" srcOrd="0" destOrd="0" presId="urn:microsoft.com/office/officeart/2005/8/layout/orgChart1"/>
    <dgm:cxn modelId="{BFD4346F-5587-4834-B661-5216D63F02F4}" type="presParOf" srcId="{B9C31B06-D7FF-4215-BD81-4B6971A812A0}" destId="{208D189F-8D1A-4EA2-B342-5FAE6EF6BA53}" srcOrd="1" destOrd="0" presId="urn:microsoft.com/office/officeart/2005/8/layout/orgChart1"/>
    <dgm:cxn modelId="{A797F171-D50C-4D2E-9A46-3511FF7A6B09}" type="presParOf" srcId="{C5807FB1-87DF-4949-873B-9E514444FAF4}" destId="{6BCFB2CE-3372-447E-9A03-53AAC8906430}" srcOrd="1" destOrd="0" presId="urn:microsoft.com/office/officeart/2005/8/layout/orgChart1"/>
    <dgm:cxn modelId="{7B78FD2F-2151-4BA9-9382-DBFAEBD73B55}" type="presParOf" srcId="{C5807FB1-87DF-4949-873B-9E514444FAF4}" destId="{6B318212-9278-461E-A795-02E21ACACD85}" srcOrd="2" destOrd="0" presId="urn:microsoft.com/office/officeart/2005/8/layout/orgChart1"/>
    <dgm:cxn modelId="{DDF3C54E-9C72-4CE9-BD33-832A70809E8E}" type="presParOf" srcId="{A33B9DD9-D119-452D-B146-6F2568CA6F09}" destId="{8B49213C-A497-4191-8B46-4E020CE9D947}" srcOrd="2" destOrd="0" presId="urn:microsoft.com/office/officeart/2005/8/layout/orgChart1"/>
    <dgm:cxn modelId="{3E9FF3A0-6EFD-44A7-A6C6-F0363C79F6E1}" type="presParOf" srcId="{7F44A51F-EBEC-4A68-AA13-02B2E3DD6D9C}" destId="{A034C692-5105-441C-A09C-A8C5E7E6C21E}" srcOrd="10" destOrd="0" presId="urn:microsoft.com/office/officeart/2005/8/layout/orgChart1"/>
    <dgm:cxn modelId="{EE40A664-4ECC-4A79-888E-80BDF2BF0C61}" type="presParOf" srcId="{7F44A51F-EBEC-4A68-AA13-02B2E3DD6D9C}" destId="{F6711D92-53E7-4A3E-A5D7-14618B03E831}" srcOrd="11" destOrd="0" presId="urn:microsoft.com/office/officeart/2005/8/layout/orgChart1"/>
    <dgm:cxn modelId="{C4CEEA5D-EFD0-4E78-975C-890A8BB939A8}" type="presParOf" srcId="{F6711D92-53E7-4A3E-A5D7-14618B03E831}" destId="{030B7DCC-6BB3-415B-83D3-790969EFD95F}" srcOrd="0" destOrd="0" presId="urn:microsoft.com/office/officeart/2005/8/layout/orgChart1"/>
    <dgm:cxn modelId="{8F29637C-96C6-44CA-B864-BF3952BB7D3F}" type="presParOf" srcId="{030B7DCC-6BB3-415B-83D3-790969EFD95F}" destId="{18BDC34A-6AE7-44AA-AA7C-6316C8C3AA95}" srcOrd="0" destOrd="0" presId="urn:microsoft.com/office/officeart/2005/8/layout/orgChart1"/>
    <dgm:cxn modelId="{FCAEA0A8-7420-484D-A077-69A984899687}" type="presParOf" srcId="{030B7DCC-6BB3-415B-83D3-790969EFD95F}" destId="{0A738431-68A0-4CB0-AACF-7DF09D6B09E3}" srcOrd="1" destOrd="0" presId="urn:microsoft.com/office/officeart/2005/8/layout/orgChart1"/>
    <dgm:cxn modelId="{A6395185-85C3-4D6D-AB8B-D58EDD4E5B87}" type="presParOf" srcId="{F6711D92-53E7-4A3E-A5D7-14618B03E831}" destId="{93065786-BDA9-4E11-9744-14D67EEF438D}" srcOrd="1" destOrd="0" presId="urn:microsoft.com/office/officeart/2005/8/layout/orgChart1"/>
    <dgm:cxn modelId="{B9E180F0-4D44-482F-9492-DC384E1BC63C}" type="presParOf" srcId="{93065786-BDA9-4E11-9744-14D67EEF438D}" destId="{F8775806-144D-418C-A642-8E42BE5D5D16}" srcOrd="0" destOrd="0" presId="urn:microsoft.com/office/officeart/2005/8/layout/orgChart1"/>
    <dgm:cxn modelId="{318303F2-E76E-4FB2-98F7-2A4952E4DB4D}" type="presParOf" srcId="{93065786-BDA9-4E11-9744-14D67EEF438D}" destId="{60E41C22-4B0F-4D51-93C5-9A3024AD37D8}" srcOrd="1" destOrd="0" presId="urn:microsoft.com/office/officeart/2005/8/layout/orgChart1"/>
    <dgm:cxn modelId="{9ABCE5D4-42D2-4BFB-85E0-4DF93E277F08}" type="presParOf" srcId="{60E41C22-4B0F-4D51-93C5-9A3024AD37D8}" destId="{FCCC5C29-1D78-4116-8ECA-C857161379B1}" srcOrd="0" destOrd="0" presId="urn:microsoft.com/office/officeart/2005/8/layout/orgChart1"/>
    <dgm:cxn modelId="{68CC743A-B28B-440A-AAEE-0B7D93D4AFF7}" type="presParOf" srcId="{FCCC5C29-1D78-4116-8ECA-C857161379B1}" destId="{EB961242-BA35-425B-A56A-C9EE5CA46F8C}" srcOrd="0" destOrd="0" presId="urn:microsoft.com/office/officeart/2005/8/layout/orgChart1"/>
    <dgm:cxn modelId="{71F6DEA5-47F7-48EF-9E43-48D2EF9DF01E}" type="presParOf" srcId="{FCCC5C29-1D78-4116-8ECA-C857161379B1}" destId="{6053B8BA-5256-482D-9CA7-5484387B81F5}" srcOrd="1" destOrd="0" presId="urn:microsoft.com/office/officeart/2005/8/layout/orgChart1"/>
    <dgm:cxn modelId="{712254C7-BD4D-4C0F-9934-5C300CFE7BC5}" type="presParOf" srcId="{60E41C22-4B0F-4D51-93C5-9A3024AD37D8}" destId="{729E7FF5-3A6A-4E7E-8D29-0489300FC574}" srcOrd="1" destOrd="0" presId="urn:microsoft.com/office/officeart/2005/8/layout/orgChart1"/>
    <dgm:cxn modelId="{0DF9F19C-95B6-4B0F-9C0E-9C783E2C23AE}" type="presParOf" srcId="{60E41C22-4B0F-4D51-93C5-9A3024AD37D8}" destId="{4683B7CE-8338-4010-9C92-EAFB3AE7FAA4}" srcOrd="2" destOrd="0" presId="urn:microsoft.com/office/officeart/2005/8/layout/orgChart1"/>
    <dgm:cxn modelId="{E4C5F7B3-B74C-47C9-A965-E069C71B8D39}" type="presParOf" srcId="{93065786-BDA9-4E11-9744-14D67EEF438D}" destId="{6C73F9A8-8310-44D9-91C8-E3857B23F48E}" srcOrd="2" destOrd="0" presId="urn:microsoft.com/office/officeart/2005/8/layout/orgChart1"/>
    <dgm:cxn modelId="{775F8E80-1249-4594-85E0-F15E75310928}" type="presParOf" srcId="{93065786-BDA9-4E11-9744-14D67EEF438D}" destId="{54AE4533-B22C-4F6F-8100-08FDF27C283C}" srcOrd="3" destOrd="0" presId="urn:microsoft.com/office/officeart/2005/8/layout/orgChart1"/>
    <dgm:cxn modelId="{1BEE01B1-E704-4EE8-9A1B-90F956B3F1B3}" type="presParOf" srcId="{54AE4533-B22C-4F6F-8100-08FDF27C283C}" destId="{A8FF7698-67E6-42A7-8463-64B3321EFD4B}" srcOrd="0" destOrd="0" presId="urn:microsoft.com/office/officeart/2005/8/layout/orgChart1"/>
    <dgm:cxn modelId="{C64256A8-40A4-4CBA-9AC0-AB9DA7DF5046}" type="presParOf" srcId="{A8FF7698-67E6-42A7-8463-64B3321EFD4B}" destId="{CEAD5376-2B9B-4462-ABEA-05C21967C785}" srcOrd="0" destOrd="0" presId="urn:microsoft.com/office/officeart/2005/8/layout/orgChart1"/>
    <dgm:cxn modelId="{05128A42-7C42-4292-AA6D-836554705454}" type="presParOf" srcId="{A8FF7698-67E6-42A7-8463-64B3321EFD4B}" destId="{705FC4D4-A683-4F24-B193-4C80DD6D043A}" srcOrd="1" destOrd="0" presId="urn:microsoft.com/office/officeart/2005/8/layout/orgChart1"/>
    <dgm:cxn modelId="{6272DADF-CF88-4E4D-B091-6C7AC82C9AA7}" type="presParOf" srcId="{54AE4533-B22C-4F6F-8100-08FDF27C283C}" destId="{F97F4EF7-A64D-427A-8E8B-5C55559B6CFB}" srcOrd="1" destOrd="0" presId="urn:microsoft.com/office/officeart/2005/8/layout/orgChart1"/>
    <dgm:cxn modelId="{1EB56372-A300-4C7A-9F2C-ED0D0D5465A9}" type="presParOf" srcId="{54AE4533-B22C-4F6F-8100-08FDF27C283C}" destId="{469B4D41-EFEA-425A-8164-1D265A236110}" srcOrd="2" destOrd="0" presId="urn:microsoft.com/office/officeart/2005/8/layout/orgChart1"/>
    <dgm:cxn modelId="{9F50B4B0-F38C-4080-BB5D-7B264A7F66AB}" type="presParOf" srcId="{93065786-BDA9-4E11-9744-14D67EEF438D}" destId="{FC8FB997-74D0-4F14-8F4C-1B5A8E56D30D}" srcOrd="4" destOrd="0" presId="urn:microsoft.com/office/officeart/2005/8/layout/orgChart1"/>
    <dgm:cxn modelId="{0A952F65-DE17-4079-95B4-1B91341512FC}" type="presParOf" srcId="{93065786-BDA9-4E11-9744-14D67EEF438D}" destId="{672AEF1E-89DD-463C-A084-6949E7AA9FE5}" srcOrd="5" destOrd="0" presId="urn:microsoft.com/office/officeart/2005/8/layout/orgChart1"/>
    <dgm:cxn modelId="{38AE1263-CE2B-4257-8CFC-16611BAAB3F8}" type="presParOf" srcId="{672AEF1E-89DD-463C-A084-6949E7AA9FE5}" destId="{35220956-BF7F-486D-8092-2B4EFA203F0F}" srcOrd="0" destOrd="0" presId="urn:microsoft.com/office/officeart/2005/8/layout/orgChart1"/>
    <dgm:cxn modelId="{67A27350-3793-4F4D-8F4F-07870B5C6184}" type="presParOf" srcId="{35220956-BF7F-486D-8092-2B4EFA203F0F}" destId="{208B9E80-3170-4F2C-A969-7F0264B95A5A}" srcOrd="0" destOrd="0" presId="urn:microsoft.com/office/officeart/2005/8/layout/orgChart1"/>
    <dgm:cxn modelId="{D11C26B6-FD98-4FD9-8FAF-BCA43C5E9B58}" type="presParOf" srcId="{35220956-BF7F-486D-8092-2B4EFA203F0F}" destId="{CB852978-6739-4679-AB86-81F452475CC6}" srcOrd="1" destOrd="0" presId="urn:microsoft.com/office/officeart/2005/8/layout/orgChart1"/>
    <dgm:cxn modelId="{CD8FEE53-57DB-4485-A56C-4B3C1939F05B}" type="presParOf" srcId="{672AEF1E-89DD-463C-A084-6949E7AA9FE5}" destId="{9FAB1DE4-3F99-4D98-AE62-A71C6ED39268}" srcOrd="1" destOrd="0" presId="urn:microsoft.com/office/officeart/2005/8/layout/orgChart1"/>
    <dgm:cxn modelId="{7822F788-7258-4283-85E2-2D2FB137D2FA}" type="presParOf" srcId="{672AEF1E-89DD-463C-A084-6949E7AA9FE5}" destId="{8C9205FE-8C95-4587-A2B4-82E419B02D16}" srcOrd="2" destOrd="0" presId="urn:microsoft.com/office/officeart/2005/8/layout/orgChart1"/>
    <dgm:cxn modelId="{7EF5272F-B064-446A-8BA3-DF4D64B83E08}" type="presParOf" srcId="{93065786-BDA9-4E11-9744-14D67EEF438D}" destId="{BABF6650-4661-4458-8550-05ADC9F2FA2B}" srcOrd="6" destOrd="0" presId="urn:microsoft.com/office/officeart/2005/8/layout/orgChart1"/>
    <dgm:cxn modelId="{600A5F5D-D71F-4A9E-99E8-FDBED0499433}" type="presParOf" srcId="{93065786-BDA9-4E11-9744-14D67EEF438D}" destId="{BA833973-7BE7-46A0-8CC9-3CAC710EB62E}" srcOrd="7" destOrd="0" presId="urn:microsoft.com/office/officeart/2005/8/layout/orgChart1"/>
    <dgm:cxn modelId="{B5326D7E-D877-410C-BF67-7A3C7081C26D}" type="presParOf" srcId="{BA833973-7BE7-46A0-8CC9-3CAC710EB62E}" destId="{CA04DFE2-0F0E-4B12-B26A-C315D3A6AA54}" srcOrd="0" destOrd="0" presId="urn:microsoft.com/office/officeart/2005/8/layout/orgChart1"/>
    <dgm:cxn modelId="{E2BFCE9F-2E31-4DC8-B789-96D67DE361DF}" type="presParOf" srcId="{CA04DFE2-0F0E-4B12-B26A-C315D3A6AA54}" destId="{7262C871-3D72-4D89-955C-10E0C0FFCCDB}" srcOrd="0" destOrd="0" presId="urn:microsoft.com/office/officeart/2005/8/layout/orgChart1"/>
    <dgm:cxn modelId="{7AB42EA1-EE44-491D-975C-FB4322A88F9E}" type="presParOf" srcId="{CA04DFE2-0F0E-4B12-B26A-C315D3A6AA54}" destId="{F97DD98E-4F15-429A-BE92-36F661EAEEC0}" srcOrd="1" destOrd="0" presId="urn:microsoft.com/office/officeart/2005/8/layout/orgChart1"/>
    <dgm:cxn modelId="{CE95D65E-A1E3-4E95-8CEE-39A3238AFB2C}" type="presParOf" srcId="{BA833973-7BE7-46A0-8CC9-3CAC710EB62E}" destId="{0651C956-34A2-4BC4-BE4C-374D849E920A}" srcOrd="1" destOrd="0" presId="urn:microsoft.com/office/officeart/2005/8/layout/orgChart1"/>
    <dgm:cxn modelId="{F07196B2-F328-46CB-AE5F-71D9B4A99AB1}" type="presParOf" srcId="{BA833973-7BE7-46A0-8CC9-3CAC710EB62E}" destId="{B16E5380-F9BC-427A-850D-AD382AA27163}" srcOrd="2" destOrd="0" presId="urn:microsoft.com/office/officeart/2005/8/layout/orgChart1"/>
    <dgm:cxn modelId="{B2D93E69-5926-45E9-AD06-493B0B978850}" type="presParOf" srcId="{93065786-BDA9-4E11-9744-14D67EEF438D}" destId="{FF52E675-1D07-4F69-9618-48AD9473EF2B}" srcOrd="8" destOrd="0" presId="urn:microsoft.com/office/officeart/2005/8/layout/orgChart1"/>
    <dgm:cxn modelId="{0832D97B-AFD8-4130-899A-C1984761CC1E}" type="presParOf" srcId="{93065786-BDA9-4E11-9744-14D67EEF438D}" destId="{E0AEB59E-1005-47FB-A1CB-64D23754F568}" srcOrd="9" destOrd="0" presId="urn:microsoft.com/office/officeart/2005/8/layout/orgChart1"/>
    <dgm:cxn modelId="{F89D4BF0-6B22-4630-BBED-5863CF12DCAA}" type="presParOf" srcId="{E0AEB59E-1005-47FB-A1CB-64D23754F568}" destId="{511FFD9E-254B-4438-B56F-92339E435463}" srcOrd="0" destOrd="0" presId="urn:microsoft.com/office/officeart/2005/8/layout/orgChart1"/>
    <dgm:cxn modelId="{9FFE2346-E5C7-4C5A-800B-6DCE3454E187}" type="presParOf" srcId="{511FFD9E-254B-4438-B56F-92339E435463}" destId="{BF951BF5-179E-4A0C-B65A-039C2C791865}" srcOrd="0" destOrd="0" presId="urn:microsoft.com/office/officeart/2005/8/layout/orgChart1"/>
    <dgm:cxn modelId="{A6A87B03-06F4-484B-B41A-FAE8B617DFAC}" type="presParOf" srcId="{511FFD9E-254B-4438-B56F-92339E435463}" destId="{15110DAD-D6DE-4825-8233-0481A7C8BF24}" srcOrd="1" destOrd="0" presId="urn:microsoft.com/office/officeart/2005/8/layout/orgChart1"/>
    <dgm:cxn modelId="{76463A85-CAE6-49AF-9D4F-A7431542FBCB}" type="presParOf" srcId="{E0AEB59E-1005-47FB-A1CB-64D23754F568}" destId="{5F7B1C0F-1007-4CCF-947D-308951C1662C}" srcOrd="1" destOrd="0" presId="urn:microsoft.com/office/officeart/2005/8/layout/orgChart1"/>
    <dgm:cxn modelId="{77FBED47-6CC0-4FEF-8C61-EE8876D0CD89}" type="presParOf" srcId="{E0AEB59E-1005-47FB-A1CB-64D23754F568}" destId="{93FF3430-3065-43B5-AB82-57624B1665EA}" srcOrd="2" destOrd="0" presId="urn:microsoft.com/office/officeart/2005/8/layout/orgChart1"/>
    <dgm:cxn modelId="{07228D29-9ED3-47E7-869C-FF2B9A6FDE21}" type="presParOf" srcId="{F6711D92-53E7-4A3E-A5D7-14618B03E831}" destId="{FD3EEB69-896A-48BE-966B-3FBD97A0509A}" srcOrd="2" destOrd="0" presId="urn:microsoft.com/office/officeart/2005/8/layout/orgChart1"/>
    <dgm:cxn modelId="{779DBC16-9B2A-4188-A1DE-D422A44018F4}" type="presParOf" srcId="{7F44A51F-EBEC-4A68-AA13-02B2E3DD6D9C}" destId="{E16B8CF3-6E34-4905-AFF8-6E37A3C2F946}" srcOrd="12" destOrd="0" presId="urn:microsoft.com/office/officeart/2005/8/layout/orgChart1"/>
    <dgm:cxn modelId="{C1A3DD1D-4ECB-4747-B4A0-50B74905E0B7}" type="presParOf" srcId="{7F44A51F-EBEC-4A68-AA13-02B2E3DD6D9C}" destId="{42E4FBDD-82D4-45A5-B55F-6E3A5A305361}" srcOrd="13" destOrd="0" presId="urn:microsoft.com/office/officeart/2005/8/layout/orgChart1"/>
    <dgm:cxn modelId="{2E29B941-A29A-48CB-98DD-4D9D71869FEF}" type="presParOf" srcId="{42E4FBDD-82D4-45A5-B55F-6E3A5A305361}" destId="{3B8025FC-E67F-4A4E-B7DF-2ECFBC2E749B}" srcOrd="0" destOrd="0" presId="urn:microsoft.com/office/officeart/2005/8/layout/orgChart1"/>
    <dgm:cxn modelId="{1507DD95-B3C9-40F4-8603-5167E9BEC54F}" type="presParOf" srcId="{3B8025FC-E67F-4A4E-B7DF-2ECFBC2E749B}" destId="{3AB90786-F506-4A39-A4ED-9E1D4BB7E843}" srcOrd="0" destOrd="0" presId="urn:microsoft.com/office/officeart/2005/8/layout/orgChart1"/>
    <dgm:cxn modelId="{0CC4C46B-3AB7-4E3D-84B4-D80CCE9F867D}" type="presParOf" srcId="{3B8025FC-E67F-4A4E-B7DF-2ECFBC2E749B}" destId="{1B5BE945-90DD-434A-AD96-C10FD5D2A04A}" srcOrd="1" destOrd="0" presId="urn:microsoft.com/office/officeart/2005/8/layout/orgChart1"/>
    <dgm:cxn modelId="{255417ED-DF98-4951-AF14-702F8EF10AB4}" type="presParOf" srcId="{42E4FBDD-82D4-45A5-B55F-6E3A5A305361}" destId="{F0B4496E-2E87-4882-8962-BEA0559DCC84}" srcOrd="1" destOrd="0" presId="urn:microsoft.com/office/officeart/2005/8/layout/orgChart1"/>
    <dgm:cxn modelId="{978625FE-2E32-42FD-8A84-3AEF4A134EB9}" type="presParOf" srcId="{F0B4496E-2E87-4882-8962-BEA0559DCC84}" destId="{94F194C6-5D1F-49FA-92B2-2EB6E788C8FC}" srcOrd="0" destOrd="0" presId="urn:microsoft.com/office/officeart/2005/8/layout/orgChart1"/>
    <dgm:cxn modelId="{9B463168-B88A-4029-BEED-6CE038168ACA}" type="presParOf" srcId="{F0B4496E-2E87-4882-8962-BEA0559DCC84}" destId="{243FF15D-68C6-42E1-A428-EEEC4729EB10}" srcOrd="1" destOrd="0" presId="urn:microsoft.com/office/officeart/2005/8/layout/orgChart1"/>
    <dgm:cxn modelId="{D4C4268E-9E5B-466A-A8AB-7DA7BF48F58E}" type="presParOf" srcId="{243FF15D-68C6-42E1-A428-EEEC4729EB10}" destId="{B178A247-0117-4064-B2C1-3615F7E079B9}" srcOrd="0" destOrd="0" presId="urn:microsoft.com/office/officeart/2005/8/layout/orgChart1"/>
    <dgm:cxn modelId="{BDAB6A9E-DB9A-457A-A114-8E86FA08C8C9}" type="presParOf" srcId="{B178A247-0117-4064-B2C1-3615F7E079B9}" destId="{32FB98E1-2118-4BC7-8483-3C282091CE3E}" srcOrd="0" destOrd="0" presId="urn:microsoft.com/office/officeart/2005/8/layout/orgChart1"/>
    <dgm:cxn modelId="{6624FE13-65D5-4A26-850E-00DB5F0EB619}" type="presParOf" srcId="{B178A247-0117-4064-B2C1-3615F7E079B9}" destId="{8C454431-168B-4847-84EA-ADD571114AFA}" srcOrd="1" destOrd="0" presId="urn:microsoft.com/office/officeart/2005/8/layout/orgChart1"/>
    <dgm:cxn modelId="{844793F8-8C16-42EB-A7EA-180F83F663E6}" type="presParOf" srcId="{243FF15D-68C6-42E1-A428-EEEC4729EB10}" destId="{7CCFE749-E34C-4551-89C2-DCA4724CF73C}" srcOrd="1" destOrd="0" presId="urn:microsoft.com/office/officeart/2005/8/layout/orgChart1"/>
    <dgm:cxn modelId="{14008463-2CC2-4869-A408-78291E364D72}" type="presParOf" srcId="{243FF15D-68C6-42E1-A428-EEEC4729EB10}" destId="{BD3DBE19-2B1F-4D12-9898-AE136D6BAEDF}" srcOrd="2" destOrd="0" presId="urn:microsoft.com/office/officeart/2005/8/layout/orgChart1"/>
    <dgm:cxn modelId="{41BF901F-325F-4C34-BCAA-147C01BFDBE0}" type="presParOf" srcId="{F0B4496E-2E87-4882-8962-BEA0559DCC84}" destId="{D29DE8F8-F1E6-4CAA-B9B7-F929EFD7561E}" srcOrd="2" destOrd="0" presId="urn:microsoft.com/office/officeart/2005/8/layout/orgChart1"/>
    <dgm:cxn modelId="{E7D4EDFD-ECCA-45E9-98BB-C99EA54F5D01}" type="presParOf" srcId="{F0B4496E-2E87-4882-8962-BEA0559DCC84}" destId="{4B126C7B-FF05-4314-A70A-29DBBA6557CA}" srcOrd="3" destOrd="0" presId="urn:microsoft.com/office/officeart/2005/8/layout/orgChart1"/>
    <dgm:cxn modelId="{286D1358-D6D9-4CCB-9297-4AE1095BD685}" type="presParOf" srcId="{4B126C7B-FF05-4314-A70A-29DBBA6557CA}" destId="{78A35E64-6BCC-456E-9C17-35B0AC3D5E1B}" srcOrd="0" destOrd="0" presId="urn:microsoft.com/office/officeart/2005/8/layout/orgChart1"/>
    <dgm:cxn modelId="{15487A52-5078-4759-975A-F62ADF6A6BCF}" type="presParOf" srcId="{78A35E64-6BCC-456E-9C17-35B0AC3D5E1B}" destId="{17225FDA-A251-46FD-A1DE-0D175A10689C}" srcOrd="0" destOrd="0" presId="urn:microsoft.com/office/officeart/2005/8/layout/orgChart1"/>
    <dgm:cxn modelId="{3E01C8E1-35F2-43B0-B5D4-B336E239B481}" type="presParOf" srcId="{78A35E64-6BCC-456E-9C17-35B0AC3D5E1B}" destId="{B0A9651D-6252-4BB8-808C-5F966C0E7335}" srcOrd="1" destOrd="0" presId="urn:microsoft.com/office/officeart/2005/8/layout/orgChart1"/>
    <dgm:cxn modelId="{C0E443DC-69CF-4E65-A7F5-DFDF0C76BD82}" type="presParOf" srcId="{4B126C7B-FF05-4314-A70A-29DBBA6557CA}" destId="{3F9AE968-8A9B-4CBA-9A4A-8C2B8717199B}" srcOrd="1" destOrd="0" presId="urn:microsoft.com/office/officeart/2005/8/layout/orgChart1"/>
    <dgm:cxn modelId="{582F8146-D829-44A2-83A0-B44343F0D36D}" type="presParOf" srcId="{4B126C7B-FF05-4314-A70A-29DBBA6557CA}" destId="{F78824D0-AB93-4604-B7A7-9A024D3FE848}" srcOrd="2" destOrd="0" presId="urn:microsoft.com/office/officeart/2005/8/layout/orgChart1"/>
    <dgm:cxn modelId="{D0F0BA95-E398-4707-89A3-F3DB7D304C61}" type="presParOf" srcId="{F0B4496E-2E87-4882-8962-BEA0559DCC84}" destId="{1FFCCC92-DAD4-4D6C-BB1A-56C80E3FAB5C}" srcOrd="4" destOrd="0" presId="urn:microsoft.com/office/officeart/2005/8/layout/orgChart1"/>
    <dgm:cxn modelId="{2B7109D0-447F-4383-AFF5-9C9E9C16EA6E}" type="presParOf" srcId="{F0B4496E-2E87-4882-8962-BEA0559DCC84}" destId="{91BA5D82-6117-475D-A561-E73AB345EF29}" srcOrd="5" destOrd="0" presId="urn:microsoft.com/office/officeart/2005/8/layout/orgChart1"/>
    <dgm:cxn modelId="{1014533A-AB95-44C0-84CD-0B21C49C702E}" type="presParOf" srcId="{91BA5D82-6117-475D-A561-E73AB345EF29}" destId="{8E2CF0F1-4011-44DC-9DAD-06183F6FD5A3}" srcOrd="0" destOrd="0" presId="urn:microsoft.com/office/officeart/2005/8/layout/orgChart1"/>
    <dgm:cxn modelId="{AE14BCF7-D677-4FD2-BBFE-5428398B2F77}" type="presParOf" srcId="{8E2CF0F1-4011-44DC-9DAD-06183F6FD5A3}" destId="{17A3594E-CD4B-407F-AD96-85858F89A1D8}" srcOrd="0" destOrd="0" presId="urn:microsoft.com/office/officeart/2005/8/layout/orgChart1"/>
    <dgm:cxn modelId="{D8C2A9E5-3BD6-4BDF-B82A-582845EDB88B}" type="presParOf" srcId="{8E2CF0F1-4011-44DC-9DAD-06183F6FD5A3}" destId="{1E9B3E36-05FC-4EF1-A102-B6F536DF4FFE}" srcOrd="1" destOrd="0" presId="urn:microsoft.com/office/officeart/2005/8/layout/orgChart1"/>
    <dgm:cxn modelId="{D699A447-9838-47D2-9AF5-F696CDE7E741}" type="presParOf" srcId="{91BA5D82-6117-475D-A561-E73AB345EF29}" destId="{2EF0BE9C-D57F-4D53-8578-852A5A0BFB39}" srcOrd="1" destOrd="0" presId="urn:microsoft.com/office/officeart/2005/8/layout/orgChart1"/>
    <dgm:cxn modelId="{C0B5B529-F1DD-45EA-81D9-46A5F1FB7209}" type="presParOf" srcId="{91BA5D82-6117-475D-A561-E73AB345EF29}" destId="{FAE9ACA1-6762-45E0-8042-2DACB8CE0DD7}" srcOrd="2" destOrd="0" presId="urn:microsoft.com/office/officeart/2005/8/layout/orgChart1"/>
    <dgm:cxn modelId="{2D73095A-BF16-4AF1-A18F-49C84A6E2DB7}" type="presParOf" srcId="{42E4FBDD-82D4-45A5-B55F-6E3A5A305361}" destId="{92FC8EEA-5386-4BC7-B9E4-54ECC95F6E2D}" srcOrd="2" destOrd="0" presId="urn:microsoft.com/office/officeart/2005/8/layout/orgChart1"/>
    <dgm:cxn modelId="{97C896DE-63BE-4EE1-8A35-334ADE64DF3D}" type="presParOf" srcId="{7F44A51F-EBEC-4A68-AA13-02B2E3DD6D9C}" destId="{35661EBA-5A40-4056-B010-B1295CDD1984}" srcOrd="14" destOrd="0" presId="urn:microsoft.com/office/officeart/2005/8/layout/orgChart1"/>
    <dgm:cxn modelId="{76865B68-BB78-4EB4-B158-EBD7BC1CE361}" type="presParOf" srcId="{7F44A51F-EBEC-4A68-AA13-02B2E3DD6D9C}" destId="{5A166AA0-DAE4-4AFE-90CD-9AB8958A75A1}" srcOrd="15" destOrd="0" presId="urn:microsoft.com/office/officeart/2005/8/layout/orgChart1"/>
    <dgm:cxn modelId="{C1F8BCB3-4806-4272-87E4-EC4FD07F65E8}" type="presParOf" srcId="{5A166AA0-DAE4-4AFE-90CD-9AB8958A75A1}" destId="{E3EBD00D-47F0-4FC4-BB8D-139986D7996F}" srcOrd="0" destOrd="0" presId="urn:microsoft.com/office/officeart/2005/8/layout/orgChart1"/>
    <dgm:cxn modelId="{6A23E683-CE7F-47DA-86DF-86A562FD3100}" type="presParOf" srcId="{E3EBD00D-47F0-4FC4-BB8D-139986D7996F}" destId="{80BFBB87-82BE-49E8-A50E-F6E35A167B36}" srcOrd="0" destOrd="0" presId="urn:microsoft.com/office/officeart/2005/8/layout/orgChart1"/>
    <dgm:cxn modelId="{7B83E8DB-6A0F-4E7D-B009-0B659212C2F7}" type="presParOf" srcId="{E3EBD00D-47F0-4FC4-BB8D-139986D7996F}" destId="{5FFDB3E3-FF7C-492B-A58E-429528DAABE3}" srcOrd="1" destOrd="0" presId="urn:microsoft.com/office/officeart/2005/8/layout/orgChart1"/>
    <dgm:cxn modelId="{F82A865C-4634-40DC-9E63-151BDDF2EC27}" type="presParOf" srcId="{5A166AA0-DAE4-4AFE-90CD-9AB8958A75A1}" destId="{DD82AB8E-325C-43D7-A364-DD25C05756CA}" srcOrd="1" destOrd="0" presId="urn:microsoft.com/office/officeart/2005/8/layout/orgChart1"/>
    <dgm:cxn modelId="{23A3E116-D325-4556-9348-9492650F680C}" type="presParOf" srcId="{DD82AB8E-325C-43D7-A364-DD25C05756CA}" destId="{CDA6817B-3910-41AA-8F70-3C53B7013795}" srcOrd="0" destOrd="0" presId="urn:microsoft.com/office/officeart/2005/8/layout/orgChart1"/>
    <dgm:cxn modelId="{F643D154-DF27-4697-B8D3-0A76E7B14426}" type="presParOf" srcId="{DD82AB8E-325C-43D7-A364-DD25C05756CA}" destId="{978406A4-4529-4B40-BB55-2293D7581EDB}" srcOrd="1" destOrd="0" presId="urn:microsoft.com/office/officeart/2005/8/layout/orgChart1"/>
    <dgm:cxn modelId="{37A4360E-BC82-4C14-9BC6-89F7323FF969}" type="presParOf" srcId="{978406A4-4529-4B40-BB55-2293D7581EDB}" destId="{6DCD684B-448D-4CB6-B94E-BD94880EB48C}" srcOrd="0" destOrd="0" presId="urn:microsoft.com/office/officeart/2005/8/layout/orgChart1"/>
    <dgm:cxn modelId="{095ACF71-4EC3-4956-BF68-966EA63B2ADF}" type="presParOf" srcId="{6DCD684B-448D-4CB6-B94E-BD94880EB48C}" destId="{624EAD44-611A-4ADE-8674-D6FCAB07929A}" srcOrd="0" destOrd="0" presId="urn:microsoft.com/office/officeart/2005/8/layout/orgChart1"/>
    <dgm:cxn modelId="{DE42A3F3-6B69-4741-9443-5C49CC1CF7F7}" type="presParOf" srcId="{6DCD684B-448D-4CB6-B94E-BD94880EB48C}" destId="{EC9A8E2F-AA41-4D61-94A4-D0A1B983429E}" srcOrd="1" destOrd="0" presId="urn:microsoft.com/office/officeart/2005/8/layout/orgChart1"/>
    <dgm:cxn modelId="{BB6EC447-3842-414B-839C-B4418C0C830F}" type="presParOf" srcId="{978406A4-4529-4B40-BB55-2293D7581EDB}" destId="{329A095D-3014-48F3-843A-68F9D6808097}" srcOrd="1" destOrd="0" presId="urn:microsoft.com/office/officeart/2005/8/layout/orgChart1"/>
    <dgm:cxn modelId="{18449792-05BC-49C9-8C59-72BDF4C2BA47}" type="presParOf" srcId="{978406A4-4529-4B40-BB55-2293D7581EDB}" destId="{AFD4BDF9-8059-4246-BBC6-70685E1BF87F}" srcOrd="2" destOrd="0" presId="urn:microsoft.com/office/officeart/2005/8/layout/orgChart1"/>
    <dgm:cxn modelId="{60FD422A-958C-4127-A453-A56AF60A04C6}" type="presParOf" srcId="{DD82AB8E-325C-43D7-A364-DD25C05756CA}" destId="{6C1EFE37-86B3-499D-9692-EA5EB069B0D8}" srcOrd="2" destOrd="0" presId="urn:microsoft.com/office/officeart/2005/8/layout/orgChart1"/>
    <dgm:cxn modelId="{E2447CF7-27C9-411D-87C9-070BE0602978}" type="presParOf" srcId="{DD82AB8E-325C-43D7-A364-DD25C05756CA}" destId="{693D02EC-CDE4-433E-B38F-467800237DF6}" srcOrd="3" destOrd="0" presId="urn:microsoft.com/office/officeart/2005/8/layout/orgChart1"/>
    <dgm:cxn modelId="{344D5C84-844F-44DA-9F00-B044B630951F}" type="presParOf" srcId="{693D02EC-CDE4-433E-B38F-467800237DF6}" destId="{0E9B6A2C-80FB-48C4-A520-79D3CCF23E6B}" srcOrd="0" destOrd="0" presId="urn:microsoft.com/office/officeart/2005/8/layout/orgChart1"/>
    <dgm:cxn modelId="{4BD7D6BF-AE3B-4B54-8BB3-FFA4FD3E4668}" type="presParOf" srcId="{0E9B6A2C-80FB-48C4-A520-79D3CCF23E6B}" destId="{A06E24D3-65E5-4C9D-B903-064B70A3257E}" srcOrd="0" destOrd="0" presId="urn:microsoft.com/office/officeart/2005/8/layout/orgChart1"/>
    <dgm:cxn modelId="{D7929074-4DB7-43A0-965B-FF98703A79CD}" type="presParOf" srcId="{0E9B6A2C-80FB-48C4-A520-79D3CCF23E6B}" destId="{897A8188-E3FD-481E-B19F-0DE6ECFADB39}" srcOrd="1" destOrd="0" presId="urn:microsoft.com/office/officeart/2005/8/layout/orgChart1"/>
    <dgm:cxn modelId="{50D5B8F3-6167-48DD-8DF8-91619DECDE2C}" type="presParOf" srcId="{693D02EC-CDE4-433E-B38F-467800237DF6}" destId="{8F76DC15-BDBB-498C-87AB-2FB344680C06}" srcOrd="1" destOrd="0" presId="urn:microsoft.com/office/officeart/2005/8/layout/orgChart1"/>
    <dgm:cxn modelId="{3CC8BA85-9BB9-4B6B-B360-D146137FB879}" type="presParOf" srcId="{693D02EC-CDE4-433E-B38F-467800237DF6}" destId="{2EC653EB-D1FB-43E4-B515-6177FC1417E7}" srcOrd="2" destOrd="0" presId="urn:microsoft.com/office/officeart/2005/8/layout/orgChart1"/>
    <dgm:cxn modelId="{15C6C605-A4A9-4C54-A734-BB45CCB738EC}" type="presParOf" srcId="{DD82AB8E-325C-43D7-A364-DD25C05756CA}" destId="{933786EE-3642-40B8-BFA8-A88E780C760F}" srcOrd="4" destOrd="0" presId="urn:microsoft.com/office/officeart/2005/8/layout/orgChart1"/>
    <dgm:cxn modelId="{A8DC0A1A-3567-406F-825C-D70D48F30ABE}" type="presParOf" srcId="{DD82AB8E-325C-43D7-A364-DD25C05756CA}" destId="{9B52639A-0B15-41EB-A186-13004D155AE4}" srcOrd="5" destOrd="0" presId="urn:microsoft.com/office/officeart/2005/8/layout/orgChart1"/>
    <dgm:cxn modelId="{5138E4C7-4157-46F3-9F82-23F419856917}" type="presParOf" srcId="{9B52639A-0B15-41EB-A186-13004D155AE4}" destId="{D45ECA6D-01B8-4FEB-9BDA-13C8D1CB21A5}" srcOrd="0" destOrd="0" presId="urn:microsoft.com/office/officeart/2005/8/layout/orgChart1"/>
    <dgm:cxn modelId="{621D728A-7E1A-4BBB-9EF4-53C325294D4E}" type="presParOf" srcId="{D45ECA6D-01B8-4FEB-9BDA-13C8D1CB21A5}" destId="{8FD2B3DB-7CC5-4979-88C5-3427DB82677B}" srcOrd="0" destOrd="0" presId="urn:microsoft.com/office/officeart/2005/8/layout/orgChart1"/>
    <dgm:cxn modelId="{AC90F3AB-3621-44F3-9EA0-A34D7B3514ED}" type="presParOf" srcId="{D45ECA6D-01B8-4FEB-9BDA-13C8D1CB21A5}" destId="{255B893D-BC51-4FDE-90EC-381DD05F6CC4}" srcOrd="1" destOrd="0" presId="urn:microsoft.com/office/officeart/2005/8/layout/orgChart1"/>
    <dgm:cxn modelId="{2F6BD64D-B130-431E-B5C0-8FBB04EE488C}" type="presParOf" srcId="{9B52639A-0B15-41EB-A186-13004D155AE4}" destId="{DB7135DD-1693-4872-AC8D-734ECD87759B}" srcOrd="1" destOrd="0" presId="urn:microsoft.com/office/officeart/2005/8/layout/orgChart1"/>
    <dgm:cxn modelId="{B80D1174-7E55-4B51-B939-99CE267A3122}" type="presParOf" srcId="{9B52639A-0B15-41EB-A186-13004D155AE4}" destId="{C99C48CF-D758-4A8F-AE90-0905F98F9CC3}" srcOrd="2" destOrd="0" presId="urn:microsoft.com/office/officeart/2005/8/layout/orgChart1"/>
    <dgm:cxn modelId="{21353FB4-2139-4987-8F0C-F9101475C3CD}" type="presParOf" srcId="{5A166AA0-DAE4-4AFE-90CD-9AB8958A75A1}" destId="{39E6C12E-C768-4A9A-A518-5636E0C8F4E8}" srcOrd="2" destOrd="0" presId="urn:microsoft.com/office/officeart/2005/8/layout/orgChart1"/>
    <dgm:cxn modelId="{BFCA81FD-0845-49EA-8DA3-5323A7A79346}" type="presParOf" srcId="{7F44A51F-EBEC-4A68-AA13-02B2E3DD6D9C}" destId="{3BAFEDDD-3048-4F93-BDB5-AB6948254303}" srcOrd="16" destOrd="0" presId="urn:microsoft.com/office/officeart/2005/8/layout/orgChart1"/>
    <dgm:cxn modelId="{93FBC7C6-5F03-421C-99C1-4729F97D2407}" type="presParOf" srcId="{7F44A51F-EBEC-4A68-AA13-02B2E3DD6D9C}" destId="{5E9539D1-1DF1-4B12-B78A-8211EF585107}" srcOrd="17" destOrd="0" presId="urn:microsoft.com/office/officeart/2005/8/layout/orgChart1"/>
    <dgm:cxn modelId="{4529914C-FA2B-4768-8595-ED717D097B15}" type="presParOf" srcId="{5E9539D1-1DF1-4B12-B78A-8211EF585107}" destId="{529542F1-096D-4730-87F0-08DCBEDF4BB2}" srcOrd="0" destOrd="0" presId="urn:microsoft.com/office/officeart/2005/8/layout/orgChart1"/>
    <dgm:cxn modelId="{453B1014-B252-4087-9B37-27319445C3ED}" type="presParOf" srcId="{529542F1-096D-4730-87F0-08DCBEDF4BB2}" destId="{25D6D191-BB39-4AF4-A276-D98F33998446}" srcOrd="0" destOrd="0" presId="urn:microsoft.com/office/officeart/2005/8/layout/orgChart1"/>
    <dgm:cxn modelId="{E31F3A38-CE94-495C-91ED-57428C3AB68E}" type="presParOf" srcId="{529542F1-096D-4730-87F0-08DCBEDF4BB2}" destId="{3D2239FC-222B-4EEF-84E0-DC7C2BBAFF63}" srcOrd="1" destOrd="0" presId="urn:microsoft.com/office/officeart/2005/8/layout/orgChart1"/>
    <dgm:cxn modelId="{94A60E55-BC29-483C-9CB8-11CBC7F72ECD}" type="presParOf" srcId="{5E9539D1-1DF1-4B12-B78A-8211EF585107}" destId="{441A7B50-686A-4DC8-BFC5-8A1F33DC53FA}" srcOrd="1" destOrd="0" presId="urn:microsoft.com/office/officeart/2005/8/layout/orgChart1"/>
    <dgm:cxn modelId="{64AE798F-2275-44CF-9F34-445F4C3CB93D}" type="presParOf" srcId="{5E9539D1-1DF1-4B12-B78A-8211EF585107}" destId="{1779CE18-AC62-4E65-B75B-20FC8E06BD07}" srcOrd="2" destOrd="0" presId="urn:microsoft.com/office/officeart/2005/8/layout/orgChart1"/>
    <dgm:cxn modelId="{51BA1C9A-A946-4264-BBD8-8306083502D0}" type="presParOf" srcId="{D12B1C22-959D-49EC-A34D-682992A1AE9B}" destId="{B660AB2E-B20A-44F6-8D3B-07D3C3191BEA}" srcOrd="2" destOrd="0" presId="urn:microsoft.com/office/officeart/2005/8/layout/orgChart1"/>
    <dgm:cxn modelId="{F99257AA-3424-48C1-B060-0DAAE65C6E11}" type="presParOf" srcId="{954FEEFE-6138-4885-A0E8-F92304B87EE7}" destId="{48181EDE-9F24-404D-A021-AA63250B1E0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0.24737</cdr:x>
      <cdr:y>0.21642</cdr:y>
    </cdr:from>
    <cdr:to>
      <cdr:x>0.69687</cdr:x>
      <cdr:y>0.4604</cdr:y>
    </cdr:to>
    <cdr:sp macro="" textlink="">
      <cdr:nvSpPr>
        <cdr:cNvPr id="2" name="任意多边形 1"/>
        <cdr:cNvSpPr/>
      </cdr:nvSpPr>
      <cdr:spPr>
        <a:xfrm xmlns:a="http://schemas.openxmlformats.org/drawingml/2006/main" rot="9097867" flipH="1">
          <a:off x="2128649" y="1018088"/>
          <a:ext cx="3867927" cy="1147742"/>
        </a:xfrm>
        <a:custGeom xmlns:a="http://schemas.openxmlformats.org/drawingml/2006/main">
          <a:avLst/>
          <a:gdLst>
            <a:gd name="T0" fmla="*/ 295999801 w 2706"/>
            <a:gd name="T1" fmla="*/ 974801522 h 1093"/>
            <a:gd name="T2" fmla="*/ 540469592 w 2706"/>
            <a:gd name="T3" fmla="*/ 780723514 h 1093"/>
            <a:gd name="T4" fmla="*/ 784940477 w 2706"/>
            <a:gd name="T5" fmla="*/ 619726914 h 1093"/>
            <a:gd name="T6" fmla="*/ 1025814157 w 2706"/>
            <a:gd name="T7" fmla="*/ 484092410 h 1093"/>
            <a:gd name="T8" fmla="*/ 1261896309 w 2706"/>
            <a:gd name="T9" fmla="*/ 377128879 h 1093"/>
            <a:gd name="T10" fmla="*/ 1488389929 w 2706"/>
            <a:gd name="T11" fmla="*/ 291117011 h 1093"/>
            <a:gd name="T12" fmla="*/ 1700503488 w 2706"/>
            <a:gd name="T13" fmla="*/ 224954197 h 1093"/>
            <a:gd name="T14" fmla="*/ 1900633298 w 2706"/>
            <a:gd name="T15" fmla="*/ 176435220 h 1093"/>
            <a:gd name="T16" fmla="*/ 2081589329 w 2706"/>
            <a:gd name="T17" fmla="*/ 144456422 h 1093"/>
            <a:gd name="T18" fmla="*/ 2147483647 w 2706"/>
            <a:gd name="T19" fmla="*/ 123504759 h 1093"/>
            <a:gd name="T20" fmla="*/ 2147483647 w 2706"/>
            <a:gd name="T21" fmla="*/ 113580232 h 1093"/>
            <a:gd name="T22" fmla="*/ 2147483647 w 2706"/>
            <a:gd name="T23" fmla="*/ 109168748 h 1093"/>
            <a:gd name="T24" fmla="*/ 2147483647 w 2706"/>
            <a:gd name="T25" fmla="*/ 109168748 h 1093"/>
            <a:gd name="T26" fmla="*/ 2147483647 w 2706"/>
            <a:gd name="T27" fmla="*/ 112477624 h 1093"/>
            <a:gd name="T28" fmla="*/ 2147483647 w 2706"/>
            <a:gd name="T29" fmla="*/ 112477624 h 1093"/>
            <a:gd name="T30" fmla="*/ 2147483647 w 2706"/>
            <a:gd name="T31" fmla="*/ 363896526 h 1093"/>
            <a:gd name="T32" fmla="*/ 2147483647 w 2706"/>
            <a:gd name="T33" fmla="*/ 394772716 h 1093"/>
            <a:gd name="T34" fmla="*/ 2147483647 w 2706"/>
            <a:gd name="T35" fmla="*/ 390362282 h 1093"/>
            <a:gd name="T36" fmla="*/ 2147483647 w 2706"/>
            <a:gd name="T37" fmla="*/ 380437755 h 1093"/>
            <a:gd name="T38" fmla="*/ 2147483647 w 2706"/>
            <a:gd name="T39" fmla="*/ 363896526 h 1093"/>
            <a:gd name="T40" fmla="*/ 2147483647 w 2706"/>
            <a:gd name="T41" fmla="*/ 349561565 h 1093"/>
            <a:gd name="T42" fmla="*/ 2147483647 w 2706"/>
            <a:gd name="T43" fmla="*/ 337431821 h 1093"/>
            <a:gd name="T44" fmla="*/ 2147483647 w 2706"/>
            <a:gd name="T45" fmla="*/ 328609902 h 1093"/>
            <a:gd name="T46" fmla="*/ 2147483647 w 2706"/>
            <a:gd name="T47" fmla="*/ 328609902 h 1093"/>
            <a:gd name="T48" fmla="*/ 2027661912 w 2706"/>
            <a:gd name="T49" fmla="*/ 340739647 h 1093"/>
            <a:gd name="T50" fmla="*/ 1837119538 w 2706"/>
            <a:gd name="T51" fmla="*/ 363896526 h 1093"/>
            <a:gd name="T52" fmla="*/ 1622608573 w 2706"/>
            <a:gd name="T53" fmla="*/ 409107678 h 1093"/>
            <a:gd name="T54" fmla="*/ 1394916250 w 2706"/>
            <a:gd name="T55" fmla="*/ 471962666 h 1093"/>
            <a:gd name="T56" fmla="*/ 1150446459 w 2706"/>
            <a:gd name="T57" fmla="*/ 556871925 h 1093"/>
            <a:gd name="T58" fmla="*/ 889199201 w 2706"/>
            <a:gd name="T59" fmla="*/ 670452158 h 1093"/>
            <a:gd name="T60" fmla="*/ 613571883 w 2706"/>
            <a:gd name="T61" fmla="*/ 811599704 h 1093"/>
            <a:gd name="T62" fmla="*/ 324761017 w 2706"/>
            <a:gd name="T63" fmla="*/ 983623440 h 10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6"/>
            <a:gd name="T97" fmla="*/ 0 h 1093"/>
            <a:gd name="T98" fmla="*/ 2706 w 2706"/>
            <a:gd name="T99" fmla="*/ 1093 h 10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6" h="1093">
              <a:moveTo>
                <a:pt x="0" y="1093"/>
              </a:moveTo>
              <a:lnTo>
                <a:pt x="247" y="884"/>
              </a:lnTo>
              <a:lnTo>
                <a:pt x="350" y="793"/>
              </a:lnTo>
              <a:lnTo>
                <a:pt x="451" y="708"/>
              </a:lnTo>
              <a:lnTo>
                <a:pt x="553" y="631"/>
              </a:lnTo>
              <a:lnTo>
                <a:pt x="655" y="562"/>
              </a:lnTo>
              <a:lnTo>
                <a:pt x="756" y="497"/>
              </a:lnTo>
              <a:lnTo>
                <a:pt x="856" y="439"/>
              </a:lnTo>
              <a:lnTo>
                <a:pt x="955" y="388"/>
              </a:lnTo>
              <a:lnTo>
                <a:pt x="1053" y="342"/>
              </a:lnTo>
              <a:lnTo>
                <a:pt x="1148" y="300"/>
              </a:lnTo>
              <a:lnTo>
                <a:pt x="1242" y="264"/>
              </a:lnTo>
              <a:lnTo>
                <a:pt x="1331" y="232"/>
              </a:lnTo>
              <a:lnTo>
                <a:pt x="1419" y="204"/>
              </a:lnTo>
              <a:lnTo>
                <a:pt x="1504" y="182"/>
              </a:lnTo>
              <a:lnTo>
                <a:pt x="1586" y="160"/>
              </a:lnTo>
              <a:lnTo>
                <a:pt x="1664" y="144"/>
              </a:lnTo>
              <a:lnTo>
                <a:pt x="1737" y="131"/>
              </a:lnTo>
              <a:lnTo>
                <a:pt x="1807" y="121"/>
              </a:lnTo>
              <a:lnTo>
                <a:pt x="1871" y="112"/>
              </a:lnTo>
              <a:lnTo>
                <a:pt x="1932" y="107"/>
              </a:lnTo>
              <a:lnTo>
                <a:pt x="1988" y="103"/>
              </a:lnTo>
              <a:lnTo>
                <a:pt x="2038" y="100"/>
              </a:lnTo>
              <a:lnTo>
                <a:pt x="2082" y="99"/>
              </a:lnTo>
              <a:lnTo>
                <a:pt x="2121" y="100"/>
              </a:lnTo>
              <a:lnTo>
                <a:pt x="2152" y="99"/>
              </a:lnTo>
              <a:lnTo>
                <a:pt x="2178" y="101"/>
              </a:lnTo>
              <a:lnTo>
                <a:pt x="2195" y="102"/>
              </a:lnTo>
              <a:lnTo>
                <a:pt x="2206" y="102"/>
              </a:lnTo>
              <a:lnTo>
                <a:pt x="2210" y="102"/>
              </a:lnTo>
              <a:lnTo>
                <a:pt x="2146" y="0"/>
              </a:lnTo>
              <a:lnTo>
                <a:pt x="2706" y="330"/>
              </a:lnTo>
              <a:lnTo>
                <a:pt x="2270" y="473"/>
              </a:lnTo>
              <a:lnTo>
                <a:pt x="2336" y="358"/>
              </a:lnTo>
              <a:lnTo>
                <a:pt x="2335" y="357"/>
              </a:lnTo>
              <a:lnTo>
                <a:pt x="2326" y="354"/>
              </a:lnTo>
              <a:lnTo>
                <a:pt x="2313" y="350"/>
              </a:lnTo>
              <a:lnTo>
                <a:pt x="2293" y="345"/>
              </a:lnTo>
              <a:lnTo>
                <a:pt x="2270" y="337"/>
              </a:lnTo>
              <a:lnTo>
                <a:pt x="2241" y="330"/>
              </a:lnTo>
              <a:lnTo>
                <a:pt x="2207" y="323"/>
              </a:lnTo>
              <a:lnTo>
                <a:pt x="2168" y="317"/>
              </a:lnTo>
              <a:lnTo>
                <a:pt x="2124" y="311"/>
              </a:lnTo>
              <a:lnTo>
                <a:pt x="2075" y="306"/>
              </a:lnTo>
              <a:lnTo>
                <a:pt x="2024" y="301"/>
              </a:lnTo>
              <a:lnTo>
                <a:pt x="1966" y="298"/>
              </a:lnTo>
              <a:lnTo>
                <a:pt x="1905" y="295"/>
              </a:lnTo>
              <a:lnTo>
                <a:pt x="1838" y="298"/>
              </a:lnTo>
              <a:lnTo>
                <a:pt x="1767" y="301"/>
              </a:lnTo>
              <a:lnTo>
                <a:pt x="1692" y="309"/>
              </a:lnTo>
              <a:lnTo>
                <a:pt x="1613" y="317"/>
              </a:lnTo>
              <a:lnTo>
                <a:pt x="1533" y="330"/>
              </a:lnTo>
              <a:lnTo>
                <a:pt x="1445" y="349"/>
              </a:lnTo>
              <a:lnTo>
                <a:pt x="1354" y="371"/>
              </a:lnTo>
              <a:lnTo>
                <a:pt x="1262" y="397"/>
              </a:lnTo>
              <a:lnTo>
                <a:pt x="1164" y="428"/>
              </a:lnTo>
              <a:lnTo>
                <a:pt x="1065" y="464"/>
              </a:lnTo>
              <a:lnTo>
                <a:pt x="960" y="505"/>
              </a:lnTo>
              <a:lnTo>
                <a:pt x="853" y="553"/>
              </a:lnTo>
              <a:lnTo>
                <a:pt x="742" y="608"/>
              </a:lnTo>
              <a:lnTo>
                <a:pt x="629" y="669"/>
              </a:lnTo>
              <a:lnTo>
                <a:pt x="512" y="736"/>
              </a:lnTo>
              <a:lnTo>
                <a:pt x="393" y="809"/>
              </a:lnTo>
              <a:lnTo>
                <a:pt x="271" y="892"/>
              </a:lnTo>
              <a:lnTo>
                <a:pt x="0" y="1093"/>
              </a:lnTo>
              <a:close/>
            </a:path>
          </a:pathLst>
        </a:custGeom>
        <a:solidFill xmlns:a="http://schemas.openxmlformats.org/drawingml/2006/main">
          <a:srgbClr val="FF0000"/>
        </a:solidFill>
        <a:ln xmlns:a="http://schemas.openxmlformats.org/drawingml/2006/main" w="15875">
          <a:solidFill>
            <a:srgbClr val="FFFFFF"/>
          </a:solidFill>
          <a:miter lim="800000"/>
        </a:ln>
      </cdr:spPr>
      <cdr:txBody>
        <a:bodyPr xmlns:a="http://schemas.openxmlformats.org/drawingml/2006/main" vert="horz" wrap="none" lIns="45720" tIns="45720" rIns="45720" bIns="45720" anchor="t" anchorCtr="0">
          <a:normAutofit/>
        </a:bodyPr>
        <a:lstStyle xmlns:a="http://schemas.openxmlformats.org/drawingml/2006/main">
          <a:defPPr>
            <a:defRPr lang="zh-CN"/>
          </a:defPPr>
          <a:lvl1pPr algn="l" rtl="0" fontAlgn="base">
            <a:spcBef>
              <a:spcPct val="0"/>
            </a:spcBef>
            <a:spcAft>
              <a:spcPct val="0"/>
            </a:spcAft>
            <a:buFont typeface="Arial" panose="020B0604020202020204" pitchFamily="34" charset="0"/>
            <a:defRPr sz="1400" kern="1200" baseline="-25000">
              <a:solidFill>
                <a:srgbClr val="000066"/>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400" kern="1200" baseline="-25000">
              <a:solidFill>
                <a:srgbClr val="000066"/>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400" kern="1200" baseline="-25000">
              <a:solidFill>
                <a:srgbClr val="000066"/>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400" kern="1200" baseline="-25000">
              <a:solidFill>
                <a:srgbClr val="000066"/>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400" kern="1200" baseline="-25000">
              <a:solidFill>
                <a:srgbClr val="000066"/>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baseline="-25000">
              <a:solidFill>
                <a:srgbClr val="000066"/>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baseline="-25000">
              <a:solidFill>
                <a:srgbClr val="000066"/>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baseline="-25000">
              <a:solidFill>
                <a:srgbClr val="000066"/>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baseline="-25000">
              <a:solidFill>
                <a:srgbClr val="000066"/>
              </a:solidFill>
              <a:latin typeface="Arial" panose="020B0604020202020204" pitchFamily="34" charset="0"/>
              <a:ea typeface="宋体" panose="02010600030101010101" pitchFamily="2" charset="-122"/>
              <a:cs typeface="+mn-cs"/>
            </a:defRPr>
          </a:lvl9pPr>
        </a:lstStyle>
        <a:p xmlns:a="http://schemas.openxmlformats.org/drawingml/2006/main">
          <a:endParaRPr lang="zh-CN" alt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FAED0-7D10-4239-9B56-C55805060B86}" type="datetimeFigureOut">
              <a:rPr lang="zh-CN" altLang="en-US" smtClean="0"/>
              <a:pPr/>
              <a:t>2023-10-03</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147A23-5BA8-44CE-9215-79B767159C41}" type="slidenum">
              <a:rPr lang="zh-CN" altLang="en-US" smtClean="0"/>
              <a:pPr/>
              <a:t>‹#›</a:t>
            </a:fld>
            <a:endParaRPr lang="zh-CN" altLang="en-US"/>
          </a:p>
        </p:txBody>
      </p:sp>
    </p:spTree>
    <p:extLst>
      <p:ext uri="{BB962C8B-B14F-4D97-AF65-F5344CB8AC3E}">
        <p14:creationId xmlns:p14="http://schemas.microsoft.com/office/powerpoint/2010/main" val="81818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a:t>
            </a:fld>
            <a:endParaRPr lang="zh-CN" altLang="en-US"/>
          </a:p>
        </p:txBody>
      </p:sp>
    </p:spTree>
    <p:extLst>
      <p:ext uri="{BB962C8B-B14F-4D97-AF65-F5344CB8AC3E}">
        <p14:creationId xmlns:p14="http://schemas.microsoft.com/office/powerpoint/2010/main" val="1513274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12</a:t>
            </a:fld>
            <a:endParaRPr lang="zh-CN" altLang="en-US"/>
          </a:p>
        </p:txBody>
      </p:sp>
    </p:spTree>
    <p:extLst>
      <p:ext uri="{BB962C8B-B14F-4D97-AF65-F5344CB8AC3E}">
        <p14:creationId xmlns:p14="http://schemas.microsoft.com/office/powerpoint/2010/main" val="954375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13</a:t>
            </a:fld>
            <a:endParaRPr lang="zh-CN" altLang="en-US"/>
          </a:p>
        </p:txBody>
      </p:sp>
    </p:spTree>
    <p:extLst>
      <p:ext uri="{BB962C8B-B14F-4D97-AF65-F5344CB8AC3E}">
        <p14:creationId xmlns:p14="http://schemas.microsoft.com/office/powerpoint/2010/main" val="458000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14</a:t>
            </a:fld>
            <a:endParaRPr lang="zh-CN" altLang="en-US"/>
          </a:p>
        </p:txBody>
      </p:sp>
    </p:spTree>
    <p:extLst>
      <p:ext uri="{BB962C8B-B14F-4D97-AF65-F5344CB8AC3E}">
        <p14:creationId xmlns:p14="http://schemas.microsoft.com/office/powerpoint/2010/main" val="3850410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15</a:t>
            </a:fld>
            <a:endParaRPr lang="zh-CN" altLang="en-US"/>
          </a:p>
        </p:txBody>
      </p:sp>
    </p:spTree>
    <p:extLst>
      <p:ext uri="{BB962C8B-B14F-4D97-AF65-F5344CB8AC3E}">
        <p14:creationId xmlns:p14="http://schemas.microsoft.com/office/powerpoint/2010/main" val="172411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16</a:t>
            </a:fld>
            <a:endParaRPr lang="zh-CN" altLang="en-US"/>
          </a:p>
        </p:txBody>
      </p:sp>
    </p:spTree>
    <p:extLst>
      <p:ext uri="{BB962C8B-B14F-4D97-AF65-F5344CB8AC3E}">
        <p14:creationId xmlns:p14="http://schemas.microsoft.com/office/powerpoint/2010/main" val="1323725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17</a:t>
            </a:fld>
            <a:endParaRPr lang="zh-CN" altLang="en-US"/>
          </a:p>
        </p:txBody>
      </p:sp>
    </p:spTree>
    <p:extLst>
      <p:ext uri="{BB962C8B-B14F-4D97-AF65-F5344CB8AC3E}">
        <p14:creationId xmlns:p14="http://schemas.microsoft.com/office/powerpoint/2010/main" val="1572079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18</a:t>
            </a:fld>
            <a:endParaRPr lang="zh-CN" altLang="en-US"/>
          </a:p>
        </p:txBody>
      </p:sp>
    </p:spTree>
    <p:extLst>
      <p:ext uri="{BB962C8B-B14F-4D97-AF65-F5344CB8AC3E}">
        <p14:creationId xmlns:p14="http://schemas.microsoft.com/office/powerpoint/2010/main" val="3618816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19</a:t>
            </a:fld>
            <a:endParaRPr lang="zh-CN" altLang="en-US"/>
          </a:p>
        </p:txBody>
      </p:sp>
    </p:spTree>
    <p:extLst>
      <p:ext uri="{BB962C8B-B14F-4D97-AF65-F5344CB8AC3E}">
        <p14:creationId xmlns:p14="http://schemas.microsoft.com/office/powerpoint/2010/main" val="4000254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20</a:t>
            </a:fld>
            <a:endParaRPr lang="zh-CN" altLang="en-US"/>
          </a:p>
        </p:txBody>
      </p:sp>
    </p:spTree>
    <p:extLst>
      <p:ext uri="{BB962C8B-B14F-4D97-AF65-F5344CB8AC3E}">
        <p14:creationId xmlns:p14="http://schemas.microsoft.com/office/powerpoint/2010/main" val="2339520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21</a:t>
            </a:fld>
            <a:endParaRPr lang="zh-CN" altLang="en-US"/>
          </a:p>
        </p:txBody>
      </p:sp>
    </p:spTree>
    <p:extLst>
      <p:ext uri="{BB962C8B-B14F-4D97-AF65-F5344CB8AC3E}">
        <p14:creationId xmlns:p14="http://schemas.microsoft.com/office/powerpoint/2010/main" val="371725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2</a:t>
            </a:fld>
            <a:endParaRPr lang="zh-CN" altLang="en-US"/>
          </a:p>
        </p:txBody>
      </p:sp>
    </p:spTree>
    <p:extLst>
      <p:ext uri="{BB962C8B-B14F-4D97-AF65-F5344CB8AC3E}">
        <p14:creationId xmlns:p14="http://schemas.microsoft.com/office/powerpoint/2010/main" val="650350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22</a:t>
            </a:fld>
            <a:endParaRPr lang="zh-CN" altLang="en-US"/>
          </a:p>
        </p:txBody>
      </p:sp>
    </p:spTree>
    <p:extLst>
      <p:ext uri="{BB962C8B-B14F-4D97-AF65-F5344CB8AC3E}">
        <p14:creationId xmlns:p14="http://schemas.microsoft.com/office/powerpoint/2010/main" val="399317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23</a:t>
            </a:fld>
            <a:endParaRPr lang="zh-CN" altLang="en-US"/>
          </a:p>
        </p:txBody>
      </p:sp>
    </p:spTree>
    <p:extLst>
      <p:ext uri="{BB962C8B-B14F-4D97-AF65-F5344CB8AC3E}">
        <p14:creationId xmlns:p14="http://schemas.microsoft.com/office/powerpoint/2010/main" val="2158144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24</a:t>
            </a:fld>
            <a:endParaRPr lang="zh-CN" altLang="en-US"/>
          </a:p>
        </p:txBody>
      </p:sp>
    </p:spTree>
    <p:extLst>
      <p:ext uri="{BB962C8B-B14F-4D97-AF65-F5344CB8AC3E}">
        <p14:creationId xmlns:p14="http://schemas.microsoft.com/office/powerpoint/2010/main" val="1247715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25</a:t>
            </a:fld>
            <a:endParaRPr lang="zh-CN" altLang="en-US"/>
          </a:p>
        </p:txBody>
      </p:sp>
    </p:spTree>
    <p:extLst>
      <p:ext uri="{BB962C8B-B14F-4D97-AF65-F5344CB8AC3E}">
        <p14:creationId xmlns:p14="http://schemas.microsoft.com/office/powerpoint/2010/main" val="384969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26</a:t>
            </a:fld>
            <a:endParaRPr lang="zh-CN" altLang="en-US"/>
          </a:p>
        </p:txBody>
      </p:sp>
    </p:spTree>
    <p:extLst>
      <p:ext uri="{BB962C8B-B14F-4D97-AF65-F5344CB8AC3E}">
        <p14:creationId xmlns:p14="http://schemas.microsoft.com/office/powerpoint/2010/main" val="1317266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147A23-5BA8-44CE-9215-79B767159C41}" type="slidenum">
              <a:rPr lang="zh-CN" altLang="en-US" smtClean="0"/>
              <a:pPr/>
              <a:t>27</a:t>
            </a:fld>
            <a:endParaRPr lang="zh-CN" altLang="en-US"/>
          </a:p>
        </p:txBody>
      </p:sp>
    </p:spTree>
    <p:extLst>
      <p:ext uri="{BB962C8B-B14F-4D97-AF65-F5344CB8AC3E}">
        <p14:creationId xmlns:p14="http://schemas.microsoft.com/office/powerpoint/2010/main" val="1620428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28</a:t>
            </a:fld>
            <a:endParaRPr lang="zh-CN" altLang="en-US"/>
          </a:p>
        </p:txBody>
      </p:sp>
    </p:spTree>
    <p:extLst>
      <p:ext uri="{BB962C8B-B14F-4D97-AF65-F5344CB8AC3E}">
        <p14:creationId xmlns:p14="http://schemas.microsoft.com/office/powerpoint/2010/main" val="4287202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1357121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1642497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2659885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3</a:t>
            </a:fld>
            <a:endParaRPr lang="zh-CN" altLang="en-US"/>
          </a:p>
        </p:txBody>
      </p:sp>
    </p:spTree>
    <p:extLst>
      <p:ext uri="{BB962C8B-B14F-4D97-AF65-F5344CB8AC3E}">
        <p14:creationId xmlns:p14="http://schemas.microsoft.com/office/powerpoint/2010/main" val="1372752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3173945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36</a:t>
            </a:fld>
            <a:endParaRPr lang="zh-CN" altLang="en-US"/>
          </a:p>
        </p:txBody>
      </p:sp>
    </p:spTree>
    <p:extLst>
      <p:ext uri="{BB962C8B-B14F-4D97-AF65-F5344CB8AC3E}">
        <p14:creationId xmlns:p14="http://schemas.microsoft.com/office/powerpoint/2010/main" val="1077389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39</a:t>
            </a:fld>
            <a:endParaRPr lang="zh-CN" altLang="en-US"/>
          </a:p>
        </p:txBody>
      </p:sp>
    </p:spTree>
    <p:extLst>
      <p:ext uri="{BB962C8B-B14F-4D97-AF65-F5344CB8AC3E}">
        <p14:creationId xmlns:p14="http://schemas.microsoft.com/office/powerpoint/2010/main" val="418375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147A23-5BA8-44CE-9215-79B767159C41}" type="slidenum">
              <a:rPr lang="zh-CN" altLang="en-US" smtClean="0"/>
              <a:pPr/>
              <a:t>40</a:t>
            </a:fld>
            <a:endParaRPr lang="zh-CN" altLang="en-US"/>
          </a:p>
        </p:txBody>
      </p:sp>
    </p:spTree>
    <p:extLst>
      <p:ext uri="{BB962C8B-B14F-4D97-AF65-F5344CB8AC3E}">
        <p14:creationId xmlns:p14="http://schemas.microsoft.com/office/powerpoint/2010/main" val="3519344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41</a:t>
            </a:fld>
            <a:endParaRPr lang="zh-CN" altLang="en-US"/>
          </a:p>
        </p:txBody>
      </p:sp>
    </p:spTree>
    <p:extLst>
      <p:ext uri="{BB962C8B-B14F-4D97-AF65-F5344CB8AC3E}">
        <p14:creationId xmlns:p14="http://schemas.microsoft.com/office/powerpoint/2010/main" val="440599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44</a:t>
            </a:fld>
            <a:endParaRPr lang="zh-CN" altLang="en-US"/>
          </a:p>
        </p:txBody>
      </p:sp>
    </p:spTree>
    <p:extLst>
      <p:ext uri="{BB962C8B-B14F-4D97-AF65-F5344CB8AC3E}">
        <p14:creationId xmlns:p14="http://schemas.microsoft.com/office/powerpoint/2010/main" val="2075765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147A23-5BA8-44CE-9215-79B767159C41}" type="slidenum">
              <a:rPr lang="zh-CN" altLang="en-US" smtClean="0"/>
              <a:pPr/>
              <a:t>45</a:t>
            </a:fld>
            <a:endParaRPr lang="zh-CN" altLang="en-US"/>
          </a:p>
        </p:txBody>
      </p:sp>
    </p:spTree>
    <p:extLst>
      <p:ext uri="{BB962C8B-B14F-4D97-AF65-F5344CB8AC3E}">
        <p14:creationId xmlns:p14="http://schemas.microsoft.com/office/powerpoint/2010/main" val="2563365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147A23-5BA8-44CE-9215-79B767159C41}" type="slidenum">
              <a:rPr lang="zh-CN" altLang="en-US" smtClean="0"/>
              <a:pPr/>
              <a:t>46</a:t>
            </a:fld>
            <a:endParaRPr lang="zh-CN" altLang="en-US"/>
          </a:p>
        </p:txBody>
      </p:sp>
    </p:spTree>
    <p:extLst>
      <p:ext uri="{BB962C8B-B14F-4D97-AF65-F5344CB8AC3E}">
        <p14:creationId xmlns:p14="http://schemas.microsoft.com/office/powerpoint/2010/main" val="1082296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48</a:t>
            </a:fld>
            <a:endParaRPr lang="zh-CN" altLang="en-US"/>
          </a:p>
        </p:txBody>
      </p:sp>
    </p:spTree>
    <p:extLst>
      <p:ext uri="{BB962C8B-B14F-4D97-AF65-F5344CB8AC3E}">
        <p14:creationId xmlns:p14="http://schemas.microsoft.com/office/powerpoint/2010/main" val="2198338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50</a:t>
            </a:fld>
            <a:endParaRPr lang="zh-CN" altLang="en-US"/>
          </a:p>
        </p:txBody>
      </p:sp>
    </p:spTree>
    <p:extLst>
      <p:ext uri="{BB962C8B-B14F-4D97-AF65-F5344CB8AC3E}">
        <p14:creationId xmlns:p14="http://schemas.microsoft.com/office/powerpoint/2010/main" val="162029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4</a:t>
            </a:fld>
            <a:endParaRPr lang="zh-CN" altLang="en-US"/>
          </a:p>
        </p:txBody>
      </p:sp>
    </p:spTree>
    <p:extLst>
      <p:ext uri="{BB962C8B-B14F-4D97-AF65-F5344CB8AC3E}">
        <p14:creationId xmlns:p14="http://schemas.microsoft.com/office/powerpoint/2010/main" val="3250078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51</a:t>
            </a:fld>
            <a:endParaRPr lang="zh-CN" altLang="en-US"/>
          </a:p>
        </p:txBody>
      </p:sp>
    </p:spTree>
    <p:extLst>
      <p:ext uri="{BB962C8B-B14F-4D97-AF65-F5344CB8AC3E}">
        <p14:creationId xmlns:p14="http://schemas.microsoft.com/office/powerpoint/2010/main" val="3697378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52</a:t>
            </a:fld>
            <a:endParaRPr lang="zh-CN" altLang="en-US"/>
          </a:p>
        </p:txBody>
      </p:sp>
    </p:spTree>
    <p:extLst>
      <p:ext uri="{BB962C8B-B14F-4D97-AF65-F5344CB8AC3E}">
        <p14:creationId xmlns:p14="http://schemas.microsoft.com/office/powerpoint/2010/main" val="154401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53</a:t>
            </a:fld>
            <a:endParaRPr lang="zh-CN" altLang="en-US"/>
          </a:p>
        </p:txBody>
      </p:sp>
    </p:spTree>
    <p:extLst>
      <p:ext uri="{BB962C8B-B14F-4D97-AF65-F5344CB8AC3E}">
        <p14:creationId xmlns:p14="http://schemas.microsoft.com/office/powerpoint/2010/main" val="97111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147A23-5BA8-44CE-9215-79B767159C41}" type="slidenum">
              <a:rPr lang="zh-CN" altLang="en-US" smtClean="0"/>
              <a:pPr/>
              <a:t>54</a:t>
            </a:fld>
            <a:endParaRPr lang="zh-CN" altLang="en-US"/>
          </a:p>
        </p:txBody>
      </p:sp>
    </p:spTree>
    <p:extLst>
      <p:ext uri="{BB962C8B-B14F-4D97-AF65-F5344CB8AC3E}">
        <p14:creationId xmlns:p14="http://schemas.microsoft.com/office/powerpoint/2010/main" val="4056005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55</a:t>
            </a:fld>
            <a:endParaRPr lang="zh-CN" altLang="en-US"/>
          </a:p>
        </p:txBody>
      </p:sp>
    </p:spTree>
    <p:extLst>
      <p:ext uri="{BB962C8B-B14F-4D97-AF65-F5344CB8AC3E}">
        <p14:creationId xmlns:p14="http://schemas.microsoft.com/office/powerpoint/2010/main" val="3807560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56</a:t>
            </a:fld>
            <a:endParaRPr lang="zh-CN" altLang="en-US"/>
          </a:p>
        </p:txBody>
      </p:sp>
    </p:spTree>
    <p:extLst>
      <p:ext uri="{BB962C8B-B14F-4D97-AF65-F5344CB8AC3E}">
        <p14:creationId xmlns:p14="http://schemas.microsoft.com/office/powerpoint/2010/main" val="197023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57</a:t>
            </a:fld>
            <a:endParaRPr lang="zh-CN" altLang="en-US"/>
          </a:p>
        </p:txBody>
      </p:sp>
    </p:spTree>
    <p:extLst>
      <p:ext uri="{BB962C8B-B14F-4D97-AF65-F5344CB8AC3E}">
        <p14:creationId xmlns:p14="http://schemas.microsoft.com/office/powerpoint/2010/main" val="2255105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60</a:t>
            </a:fld>
            <a:endParaRPr lang="zh-CN" altLang="en-US"/>
          </a:p>
        </p:txBody>
      </p:sp>
    </p:spTree>
    <p:extLst>
      <p:ext uri="{BB962C8B-B14F-4D97-AF65-F5344CB8AC3E}">
        <p14:creationId xmlns:p14="http://schemas.microsoft.com/office/powerpoint/2010/main" val="4122881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5</a:t>
            </a:fld>
            <a:endParaRPr lang="zh-CN" altLang="en-US"/>
          </a:p>
        </p:txBody>
      </p:sp>
    </p:spTree>
    <p:extLst>
      <p:ext uri="{BB962C8B-B14F-4D97-AF65-F5344CB8AC3E}">
        <p14:creationId xmlns:p14="http://schemas.microsoft.com/office/powerpoint/2010/main" val="3546172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6</a:t>
            </a:fld>
            <a:endParaRPr lang="zh-CN" altLang="en-US"/>
          </a:p>
        </p:txBody>
      </p:sp>
    </p:spTree>
    <p:extLst>
      <p:ext uri="{BB962C8B-B14F-4D97-AF65-F5344CB8AC3E}">
        <p14:creationId xmlns:p14="http://schemas.microsoft.com/office/powerpoint/2010/main" val="3363760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7</a:t>
            </a:fld>
            <a:endParaRPr lang="zh-CN" altLang="en-US"/>
          </a:p>
        </p:txBody>
      </p:sp>
    </p:spTree>
    <p:extLst>
      <p:ext uri="{BB962C8B-B14F-4D97-AF65-F5344CB8AC3E}">
        <p14:creationId xmlns:p14="http://schemas.microsoft.com/office/powerpoint/2010/main" val="1527116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10</a:t>
            </a:fld>
            <a:endParaRPr lang="zh-CN" altLang="en-US"/>
          </a:p>
        </p:txBody>
      </p:sp>
    </p:spTree>
    <p:extLst>
      <p:ext uri="{BB962C8B-B14F-4D97-AF65-F5344CB8AC3E}">
        <p14:creationId xmlns:p14="http://schemas.microsoft.com/office/powerpoint/2010/main" val="2920992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11</a:t>
            </a:fld>
            <a:endParaRPr lang="zh-CN" altLang="en-US"/>
          </a:p>
        </p:txBody>
      </p:sp>
    </p:spTree>
    <p:extLst>
      <p:ext uri="{BB962C8B-B14F-4D97-AF65-F5344CB8AC3E}">
        <p14:creationId xmlns:p14="http://schemas.microsoft.com/office/powerpoint/2010/main" val="1662501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1613"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281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pPr/>
              <a:t>2023-10-03</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1213"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pPr/>
              <a:t>2023-10-03</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1613"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pPr/>
              <a:t>2023-10-03</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36EC894D-09CB-4DE7-A121-44A8E704B94B}" type="datetimeFigureOut">
              <a:rPr lang="zh-CN" altLang="en-US" smtClean="0"/>
              <a:pPr/>
              <a:t>2023-10-03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1676072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6EC894D-09CB-4DE7-A121-44A8E704B94B}" type="datetimeFigureOut">
              <a:rPr lang="zh-CN" altLang="en-US" smtClean="0"/>
              <a:pPr/>
              <a:t>2023-10-03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1036518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742" y="1709739"/>
            <a:ext cx="10514231" cy="2852737"/>
          </a:xfrm>
        </p:spPr>
        <p:txBody>
          <a:bodyPr anchor="b"/>
          <a:lstStyle>
            <a:lvl1pPr>
              <a:defRPr sz="5999"/>
            </a:lvl1pPr>
          </a:lstStyle>
          <a:p>
            <a:r>
              <a:rPr lang="zh-CN" altLang="en-US"/>
              <a:t>单击此处编辑母版标题样式</a:t>
            </a:r>
            <a:endParaRPr lang="en-US" dirty="0"/>
          </a:p>
        </p:txBody>
      </p:sp>
      <p:sp>
        <p:nvSpPr>
          <p:cNvPr id="3" name="Text Placeholder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36EC894D-09CB-4DE7-A121-44A8E704B94B}" type="datetimeFigureOut">
              <a:rPr lang="zh-CN" altLang="en-US" smtClean="0"/>
              <a:pPr/>
              <a:t>2023-10-03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3989709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091" y="1825625"/>
            <a:ext cx="5180926"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1396" y="1825625"/>
            <a:ext cx="5180926"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36EC894D-09CB-4DE7-A121-44A8E704B94B}" type="datetimeFigureOut">
              <a:rPr lang="zh-CN" altLang="en-US" smtClean="0"/>
              <a:pPr/>
              <a:t>2023-10-03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1995605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679" y="365126"/>
            <a:ext cx="10514231"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679" y="2505075"/>
            <a:ext cx="51571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1397" y="2505075"/>
            <a:ext cx="5182513"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36EC894D-09CB-4DE7-A121-44A8E704B94B}" type="datetimeFigureOut">
              <a:rPr lang="zh-CN" altLang="en-US" smtClean="0"/>
              <a:pPr/>
              <a:t>2023-10-03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2281736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6EC894D-09CB-4DE7-A121-44A8E704B94B}" type="datetimeFigureOut">
              <a:rPr lang="zh-CN" altLang="en-US" smtClean="0"/>
              <a:pPr/>
              <a:t>2023-10-03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2422607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C894D-09CB-4DE7-A121-44A8E704B94B}" type="datetimeFigureOut">
              <a:rPr lang="zh-CN" altLang="en-US" smtClean="0"/>
              <a:pPr/>
              <a:t>2023-10-03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219396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6EC894D-09CB-4DE7-A121-44A8E704B94B}" type="datetimeFigureOut">
              <a:rPr lang="zh-CN" altLang="en-US" smtClean="0"/>
              <a:pPr/>
              <a:t>2023-10-03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322340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1213"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pPr/>
              <a:t>2023-10-03</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2513" y="987426"/>
            <a:ext cx="6171397"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6EC894D-09CB-4DE7-A121-44A8E704B94B}" type="datetimeFigureOut">
              <a:rPr lang="zh-CN" altLang="en-US" smtClean="0"/>
              <a:pPr/>
              <a:t>2023-10-03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189032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6EC894D-09CB-4DE7-A121-44A8E704B94B}" type="datetimeFigureOut">
              <a:rPr lang="zh-CN" altLang="en-US" smtClean="0"/>
              <a:pPr/>
              <a:t>2023-10-03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2987414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125"/>
            <a:ext cx="2628558"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091" y="365125"/>
            <a:ext cx="7733293"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55615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1612"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1612"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pPr/>
              <a:t>2023-10-03</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0861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0613"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pPr/>
              <a:t>2023-10-03</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7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7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pPr/>
              <a:t>2023-10-03</a:t>
            </a:fld>
            <a:endParaRPr lang="zh-CN" altLang="en-US"/>
          </a:p>
        </p:txBody>
      </p:sp>
      <p:sp>
        <p:nvSpPr>
          <p:cNvPr id="8" name="页脚占位符 7"/>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pPr/>
              <a:t>2023-10-03</a:t>
            </a:fld>
            <a:endParaRPr lang="zh-CN" altLang="en-US"/>
          </a:p>
        </p:txBody>
      </p:sp>
      <p:sp>
        <p:nvSpPr>
          <p:cNvPr id="4" name="页脚占位符 3"/>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pPr/>
              <a:t>2023-10-03</a:t>
            </a:fld>
            <a:endParaRPr lang="zh-CN" altLang="en-US"/>
          </a:p>
        </p:txBody>
      </p:sp>
      <p:sp>
        <p:nvSpPr>
          <p:cNvPr id="3" name="页脚占位符 2"/>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5675" y="273050"/>
            <a:ext cx="68151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00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pPr/>
              <a:t>2023-10-03</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pPr/>
              <a:t>2023-10-03</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1958117" y="5445224"/>
            <a:ext cx="246810"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1958117" y="6165304"/>
            <a:ext cx="246810"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349080" y="764704"/>
            <a:ext cx="11449272" cy="0"/>
          </a:xfrm>
          <a:prstGeom prst="line">
            <a:avLst/>
          </a:prstGeom>
          <a:ln w="28575">
            <a:solidFill>
              <a:schemeClr val="bg1">
                <a:lumMod val="75000"/>
              </a:schemeClr>
            </a:solidFill>
          </a:ln>
          <a:effectLst>
            <a:outerShdw dist="254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313570" y="168029"/>
            <a:ext cx="246810" cy="2468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60380" y="414839"/>
            <a:ext cx="246810" cy="246810"/>
          </a:xfrm>
          <a:prstGeom prst="rect">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10/3/2023</a:t>
            </a:fld>
            <a:endParaRPr lang="en-US" dirty="0"/>
          </a:p>
        </p:txBody>
      </p:sp>
      <p:sp>
        <p:nvSpPr>
          <p:cNvPr id="5" name="Footer Placeholder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6064266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40.jp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9.jp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jpg"/><Relationship Id="rId9" Type="http://schemas.openxmlformats.org/officeDocument/2006/relationships/image" Target="../media/image42.jpg"/></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50.jpg"/><Relationship Id="rId5" Type="http://schemas.openxmlformats.org/officeDocument/2006/relationships/image" Target="../media/image49.jpg"/><Relationship Id="rId10" Type="http://schemas.openxmlformats.org/officeDocument/2006/relationships/image" Target="../media/image54.jpeg"/><Relationship Id="rId4" Type="http://schemas.openxmlformats.org/officeDocument/2006/relationships/image" Target="../media/image48.jpg"/><Relationship Id="rId9" Type="http://schemas.openxmlformats.org/officeDocument/2006/relationships/image" Target="../media/image53.jpeg"/></Relationships>
</file>

<file path=ppt/slides/_rels/slide16.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jpg"/><Relationship Id="rId12"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jp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5.xml"/><Relationship Id="rId16" Type="http://schemas.openxmlformats.org/officeDocument/2006/relationships/image" Target="../media/image79.jpeg"/><Relationship Id="rId1" Type="http://schemas.openxmlformats.org/officeDocument/2006/relationships/slideLayout" Target="../slideLayouts/slideLayout18.xml"/><Relationship Id="rId6" Type="http://schemas.openxmlformats.org/officeDocument/2006/relationships/image" Target="../media/image69.jpg"/><Relationship Id="rId11" Type="http://schemas.openxmlformats.org/officeDocument/2006/relationships/image" Target="../media/image74.jpeg"/><Relationship Id="rId5" Type="http://schemas.openxmlformats.org/officeDocument/2006/relationships/image" Target="../media/image68.jpg"/><Relationship Id="rId15" Type="http://schemas.openxmlformats.org/officeDocument/2006/relationships/image" Target="../media/image78.jpeg"/><Relationship Id="rId10" Type="http://schemas.openxmlformats.org/officeDocument/2006/relationships/image" Target="../media/image73.jpeg"/><Relationship Id="rId4" Type="http://schemas.openxmlformats.org/officeDocument/2006/relationships/image" Target="../media/image67.jpg"/><Relationship Id="rId9" Type="http://schemas.openxmlformats.org/officeDocument/2006/relationships/image" Target="../media/image72.png"/><Relationship Id="rId14" Type="http://schemas.openxmlformats.org/officeDocument/2006/relationships/image" Target="../media/image77.jpeg"/></Relationships>
</file>

<file path=ppt/slides/_rels/slide1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0.png"/><Relationship Id="rId7" Type="http://schemas.openxmlformats.org/officeDocument/2006/relationships/image" Target="../media/image83.jp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81.jpg"/><Relationship Id="rId10" Type="http://schemas.openxmlformats.org/officeDocument/2006/relationships/image" Target="../media/image86.jpeg"/><Relationship Id="rId4" Type="http://schemas.openxmlformats.org/officeDocument/2006/relationships/image" Target="../media/image31.jpg"/><Relationship Id="rId9" Type="http://schemas.openxmlformats.org/officeDocument/2006/relationships/image" Target="../media/image85.jpeg"/></Relationships>
</file>

<file path=ppt/slides/_rels/slide1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eg"/><Relationship Id="rId18" Type="http://schemas.openxmlformats.org/officeDocument/2006/relationships/image" Target="../media/image102.png"/><Relationship Id="rId3" Type="http://schemas.openxmlformats.org/officeDocument/2006/relationships/image" Target="../media/image87.jpe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17.xml"/><Relationship Id="rId16" Type="http://schemas.openxmlformats.org/officeDocument/2006/relationships/image" Target="../media/image100.emf"/><Relationship Id="rId1" Type="http://schemas.openxmlformats.org/officeDocument/2006/relationships/slideLayout" Target="../slideLayouts/slideLayout18.xml"/><Relationship Id="rId6" Type="http://schemas.openxmlformats.org/officeDocument/2006/relationships/image" Target="../media/image90.jpeg"/><Relationship Id="rId11" Type="http://schemas.openxmlformats.org/officeDocument/2006/relationships/image" Target="../media/image95.jp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8.jpeg"/><Relationship Id="rId9" Type="http://schemas.openxmlformats.org/officeDocument/2006/relationships/image" Target="../media/image93.png"/><Relationship Id="rId14" Type="http://schemas.openxmlformats.org/officeDocument/2006/relationships/image" Target="../media/image9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08.jpg"/><Relationship Id="rId4" Type="http://schemas.openxmlformats.org/officeDocument/2006/relationships/image" Target="../media/image90.jpe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110.emf"/><Relationship Id="rId5" Type="http://schemas.openxmlformats.org/officeDocument/2006/relationships/image" Target="../media/image109.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114.jpg"/><Relationship Id="rId5" Type="http://schemas.openxmlformats.org/officeDocument/2006/relationships/image" Target="../media/image113.emf"/><Relationship Id="rId4" Type="http://schemas.openxmlformats.org/officeDocument/2006/relationships/image" Target="../media/image112.emf"/></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17.emf"/><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116.emf"/><Relationship Id="rId4"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18.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121.jpeg"/><Relationship Id="rId4" Type="http://schemas.openxmlformats.org/officeDocument/2006/relationships/image" Target="../media/image120.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23.jpg"/></Relationships>
</file>

<file path=ppt/slides/_rels/slide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125.jpg"/></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jpeg"/><Relationship Id="rId1" Type="http://schemas.openxmlformats.org/officeDocument/2006/relationships/slideLayout" Target="../slideLayouts/slideLayout18.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3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23459;&#20256;&#39029;/&#20114;&#37197;&#27979;&#35797;&#25253;&#21578;/PA&#65288;LHE%20&amp;%20JST&#65289;&#20114;&#37197;&#24615;&#20998;&#26512;&#25253;&#21578;.pdf"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42.png"/></Relationships>
</file>

<file path=ppt/slides/_rels/slide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8.xml"/><Relationship Id="rId5" Type="http://schemas.openxmlformats.org/officeDocument/2006/relationships/image" Target="../media/image148.png"/><Relationship Id="rId4" Type="http://schemas.openxmlformats.org/officeDocument/2006/relationships/image" Target="../media/image147.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 Id="rId9" Type="http://schemas.openxmlformats.org/officeDocument/2006/relationships/image" Target="../media/image15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18.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svg"/></Relationships>
</file>

<file path=ppt/slides/_rels/slide4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4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4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8.xml"/><Relationship Id="rId5" Type="http://schemas.openxmlformats.org/officeDocument/2006/relationships/image" Target="../media/image170.jpeg"/><Relationship Id="rId4" Type="http://schemas.openxmlformats.org/officeDocument/2006/relationships/image" Target="../media/image16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74.png"/></Relationships>
</file>

<file path=ppt/slides/_rels/slide5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76.jpeg"/></Relationships>
</file>

<file path=ppt/slides/_rels/slide5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179.png"/><Relationship Id="rId5" Type="http://schemas.microsoft.com/office/2007/relationships/hdphoto" Target="../media/hdphoto1.wdp"/><Relationship Id="rId4" Type="http://schemas.openxmlformats.org/officeDocument/2006/relationships/image" Target="../media/image17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80.png"/><Relationship Id="rId7" Type="http://schemas.openxmlformats.org/officeDocument/2006/relationships/hyperlink" Target="&#23459;&#20256;&#39029;/&#20114;&#37197;&#27979;&#35797;&#25253;&#21578;/GIC-T11&#65288;LHE%20&amp;%20AMP&#65289;&#20114;&#37197;&#24615;&#20998;&#26512;&#25253;&#21578;2022.3.11.pdf" TargetMode="External"/><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4.svg"/></Relationships>
</file>

<file path=ppt/slides/_rels/slide56.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4.jpeg"/><Relationship Id="rId18" Type="http://schemas.openxmlformats.org/officeDocument/2006/relationships/image" Target="../media/image199.jpeg"/><Relationship Id="rId3" Type="http://schemas.openxmlformats.org/officeDocument/2006/relationships/image" Target="../media/image184.jpeg"/><Relationship Id="rId21" Type="http://schemas.openxmlformats.org/officeDocument/2006/relationships/image" Target="../media/image202.jpeg"/><Relationship Id="rId7" Type="http://schemas.openxmlformats.org/officeDocument/2006/relationships/image" Target="../media/image188.png"/><Relationship Id="rId12" Type="http://schemas.openxmlformats.org/officeDocument/2006/relationships/image" Target="../media/image193.png"/><Relationship Id="rId17" Type="http://schemas.openxmlformats.org/officeDocument/2006/relationships/image" Target="../media/image198.png"/><Relationship Id="rId2" Type="http://schemas.openxmlformats.org/officeDocument/2006/relationships/notesSlide" Target="../notesSlides/notesSlide45.xml"/><Relationship Id="rId16" Type="http://schemas.openxmlformats.org/officeDocument/2006/relationships/image" Target="../media/image197.png"/><Relationship Id="rId20" Type="http://schemas.openxmlformats.org/officeDocument/2006/relationships/image" Target="../media/image201.jpeg"/><Relationship Id="rId1" Type="http://schemas.openxmlformats.org/officeDocument/2006/relationships/slideLayout" Target="../slideLayouts/slideLayout18.xml"/><Relationship Id="rId6" Type="http://schemas.openxmlformats.org/officeDocument/2006/relationships/image" Target="../media/image187.jpeg"/><Relationship Id="rId11" Type="http://schemas.openxmlformats.org/officeDocument/2006/relationships/image" Target="../media/image192.png"/><Relationship Id="rId5" Type="http://schemas.openxmlformats.org/officeDocument/2006/relationships/image" Target="../media/image186.jpeg"/><Relationship Id="rId15" Type="http://schemas.openxmlformats.org/officeDocument/2006/relationships/image" Target="../media/image196.gif"/><Relationship Id="rId10" Type="http://schemas.openxmlformats.org/officeDocument/2006/relationships/image" Target="../media/image191.png"/><Relationship Id="rId19" Type="http://schemas.openxmlformats.org/officeDocument/2006/relationships/image" Target="../media/image200.jpeg"/><Relationship Id="rId4" Type="http://schemas.openxmlformats.org/officeDocument/2006/relationships/image" Target="../media/image185.jpeg"/><Relationship Id="rId9" Type="http://schemas.openxmlformats.org/officeDocument/2006/relationships/image" Target="../media/image190.png"/><Relationship Id="rId14" Type="http://schemas.openxmlformats.org/officeDocument/2006/relationships/image" Target="../media/image195.jpeg"/></Relationships>
</file>

<file path=ppt/slides/_rels/slide57.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jpeg"/><Relationship Id="rId3" Type="http://schemas.openxmlformats.org/officeDocument/2006/relationships/image" Target="../media/image203.jpeg"/><Relationship Id="rId7" Type="http://schemas.openxmlformats.org/officeDocument/2006/relationships/image" Target="../media/image207.png"/><Relationship Id="rId12" Type="http://schemas.openxmlformats.org/officeDocument/2006/relationships/image" Target="../media/image212.jpeg"/><Relationship Id="rId17" Type="http://schemas.openxmlformats.org/officeDocument/2006/relationships/image" Target="../media/image217.jpeg"/><Relationship Id="rId2" Type="http://schemas.openxmlformats.org/officeDocument/2006/relationships/notesSlide" Target="../notesSlides/notesSlide46.xml"/><Relationship Id="rId16" Type="http://schemas.openxmlformats.org/officeDocument/2006/relationships/image" Target="../media/image216.jpeg"/><Relationship Id="rId1" Type="http://schemas.openxmlformats.org/officeDocument/2006/relationships/slideLayout" Target="../slideLayouts/slideLayout18.xml"/><Relationship Id="rId6" Type="http://schemas.openxmlformats.org/officeDocument/2006/relationships/image" Target="../media/image206.jpeg"/><Relationship Id="rId11" Type="http://schemas.openxmlformats.org/officeDocument/2006/relationships/image" Target="../media/image211.gif"/><Relationship Id="rId5" Type="http://schemas.openxmlformats.org/officeDocument/2006/relationships/image" Target="../media/image205.png"/><Relationship Id="rId15" Type="http://schemas.openxmlformats.org/officeDocument/2006/relationships/image" Target="../media/image215.png"/><Relationship Id="rId10" Type="http://schemas.openxmlformats.org/officeDocument/2006/relationships/image" Target="../media/image210.jpeg"/><Relationship Id="rId4" Type="http://schemas.openxmlformats.org/officeDocument/2006/relationships/image" Target="../media/image204.jpeg"/><Relationship Id="rId9" Type="http://schemas.openxmlformats.org/officeDocument/2006/relationships/image" Target="../media/image209.jpeg"/><Relationship Id="rId14" Type="http://schemas.openxmlformats.org/officeDocument/2006/relationships/image" Target="../media/image214.jpeg"/></Relationships>
</file>

<file path=ppt/slides/_rels/slide58.xml.rels><?xml version="1.0" encoding="UTF-8" standalone="yes"?>
<Relationships xmlns="http://schemas.openxmlformats.org/package/2006/relationships"><Relationship Id="rId8" Type="http://schemas.openxmlformats.org/officeDocument/2006/relationships/image" Target="../media/image224.jpeg"/><Relationship Id="rId13" Type="http://schemas.openxmlformats.org/officeDocument/2006/relationships/image" Target="../media/image229.jpeg"/><Relationship Id="rId3" Type="http://schemas.openxmlformats.org/officeDocument/2006/relationships/image" Target="../media/image219.jpeg"/><Relationship Id="rId7" Type="http://schemas.openxmlformats.org/officeDocument/2006/relationships/image" Target="../media/image223.jpeg"/><Relationship Id="rId12" Type="http://schemas.openxmlformats.org/officeDocument/2006/relationships/image" Target="../media/image228.jpeg"/><Relationship Id="rId2" Type="http://schemas.openxmlformats.org/officeDocument/2006/relationships/image" Target="../media/image218.jpeg"/><Relationship Id="rId1" Type="http://schemas.openxmlformats.org/officeDocument/2006/relationships/slideLayout" Target="../slideLayouts/slideLayout18.xml"/><Relationship Id="rId6" Type="http://schemas.openxmlformats.org/officeDocument/2006/relationships/image" Target="../media/image222.jpeg"/><Relationship Id="rId11" Type="http://schemas.openxmlformats.org/officeDocument/2006/relationships/image" Target="../media/image227.jpeg"/><Relationship Id="rId5" Type="http://schemas.openxmlformats.org/officeDocument/2006/relationships/image" Target="../media/image221.jpeg"/><Relationship Id="rId10" Type="http://schemas.openxmlformats.org/officeDocument/2006/relationships/image" Target="../media/image226.jpeg"/><Relationship Id="rId4" Type="http://schemas.openxmlformats.org/officeDocument/2006/relationships/image" Target="../media/image220.jpeg"/><Relationship Id="rId9" Type="http://schemas.openxmlformats.org/officeDocument/2006/relationships/image" Target="../media/image225.jpeg"/></Relationships>
</file>

<file path=ppt/slides/_rels/slide5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hyperlink" Target="http://www.lhecn.com.cn/" TargetMode="External"/><Relationship Id="rId1" Type="http://schemas.openxmlformats.org/officeDocument/2006/relationships/slideLayout" Target="../slideLayouts/slideLayout18.xml"/><Relationship Id="rId4" Type="http://schemas.openxmlformats.org/officeDocument/2006/relationships/image" Target="../media/image23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 xmlns:a16="http://schemas.microsoft.com/office/drawing/2014/main" id="{E5AFEC5B-69BB-4B34-B3E6-E6DA8332CE2A}"/>
              </a:ext>
            </a:extLst>
          </p:cNvPr>
          <p:cNvSpPr/>
          <p:nvPr/>
        </p:nvSpPr>
        <p:spPr>
          <a:xfrm>
            <a:off x="10559702" y="0"/>
            <a:ext cx="1609095" cy="6858000"/>
          </a:xfrm>
          <a:prstGeom prst="rect">
            <a:avLst/>
          </a:prstGeom>
          <a:solidFill>
            <a:srgbClr val="0046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_文本框 3"/>
          <p:cNvSpPr txBox="1"/>
          <p:nvPr>
            <p:custDataLst>
              <p:tags r:id="rId1"/>
            </p:custDataLst>
          </p:nvPr>
        </p:nvSpPr>
        <p:spPr>
          <a:xfrm>
            <a:off x="837823" y="3557238"/>
            <a:ext cx="5184576" cy="400110"/>
          </a:xfrm>
          <a:prstGeom prst="rect">
            <a:avLst/>
          </a:prstGeom>
          <a:noFill/>
          <a:effectLst/>
        </p:spPr>
        <p:txBody>
          <a:bodyPr wrap="square" rtlCol="0">
            <a:spAutoFit/>
          </a:bodyPr>
          <a:lstStyle/>
          <a:p>
            <a:r>
              <a:rPr lang="en-US" altLang="zh-CN" sz="2000" dirty="0">
                <a:solidFill>
                  <a:srgbClr val="00467C"/>
                </a:solidFill>
                <a:latin typeface="微软雅黑" panose="020B0503020204020204" pitchFamily="34" charset="-122"/>
                <a:ea typeface="微软雅黑" panose="020B0503020204020204" pitchFamily="34" charset="-122"/>
              </a:rPr>
              <a:t>| </a:t>
            </a:r>
            <a:r>
              <a:rPr lang="zh-CN" altLang="en-US" sz="2000" dirty="0">
                <a:solidFill>
                  <a:srgbClr val="00467C"/>
                </a:solidFill>
                <a:latin typeface="微软雅黑" panose="020B0503020204020204" pitchFamily="34" charset="-122"/>
                <a:ea typeface="微软雅黑" panose="020B0503020204020204" pitchFamily="34" charset="-122"/>
              </a:rPr>
              <a:t>专注</a:t>
            </a:r>
            <a:r>
              <a:rPr lang="en-US" altLang="zh-CN" sz="2000" dirty="0">
                <a:solidFill>
                  <a:srgbClr val="00467C"/>
                </a:solidFill>
                <a:latin typeface="微软雅黑" panose="020B0503020204020204" pitchFamily="34" charset="-122"/>
                <a:ea typeface="微软雅黑" panose="020B0503020204020204" pitchFamily="34" charset="-122"/>
              </a:rPr>
              <a:t>Focus</a:t>
            </a:r>
            <a:r>
              <a:rPr lang="zh-CN" altLang="en-US" sz="2000" dirty="0">
                <a:solidFill>
                  <a:srgbClr val="00467C"/>
                </a:solidFill>
                <a:latin typeface="微软雅黑" panose="020B0503020204020204" pitchFamily="34" charset="-122"/>
                <a:ea typeface="微软雅黑" panose="020B0503020204020204" pitchFamily="34" charset="-122"/>
              </a:rPr>
              <a:t> </a:t>
            </a:r>
            <a:r>
              <a:rPr lang="en-US" altLang="zh-CN" sz="2000" dirty="0">
                <a:solidFill>
                  <a:srgbClr val="00467C"/>
                </a:solidFill>
                <a:latin typeface="微软雅黑" panose="020B0503020204020204" pitchFamily="34" charset="-122"/>
                <a:ea typeface="微软雅黑" panose="020B0503020204020204" pitchFamily="34" charset="-122"/>
              </a:rPr>
              <a:t>| </a:t>
            </a:r>
            <a:r>
              <a:rPr lang="zh-CN" altLang="en-US" sz="2000" dirty="0">
                <a:solidFill>
                  <a:srgbClr val="C00000"/>
                </a:solidFill>
                <a:latin typeface="微软雅黑" panose="020B0503020204020204" pitchFamily="34" charset="-122"/>
                <a:ea typeface="微软雅黑" panose="020B0503020204020204" pitchFamily="34" charset="-122"/>
              </a:rPr>
              <a:t>品质</a:t>
            </a:r>
            <a:r>
              <a:rPr lang="en-US" altLang="zh-CN" sz="2000" b="1" dirty="0">
                <a:solidFill>
                  <a:srgbClr val="FF0000"/>
                </a:solidFill>
                <a:latin typeface="微软雅黑" panose="020B0503020204020204" pitchFamily="34" charset="-122"/>
                <a:ea typeface="微软雅黑" panose="020B0503020204020204" pitchFamily="34" charset="-122"/>
              </a:rPr>
              <a:t>Quality</a:t>
            </a:r>
            <a:r>
              <a:rPr lang="zh-CN" altLang="en-US" sz="2000" dirty="0">
                <a:solidFill>
                  <a:srgbClr val="00467C"/>
                </a:solidFill>
                <a:latin typeface="微软雅黑" panose="020B0503020204020204" pitchFamily="34" charset="-122"/>
                <a:ea typeface="微软雅黑" panose="020B0503020204020204" pitchFamily="34" charset="-122"/>
              </a:rPr>
              <a:t> </a:t>
            </a:r>
            <a:r>
              <a:rPr lang="en-US" altLang="zh-CN" sz="2000" dirty="0">
                <a:solidFill>
                  <a:srgbClr val="00467C"/>
                </a:solidFill>
                <a:latin typeface="微软雅黑" panose="020B0503020204020204" pitchFamily="34" charset="-122"/>
                <a:ea typeface="微软雅黑" panose="020B0503020204020204" pitchFamily="34" charset="-122"/>
              </a:rPr>
              <a:t>| </a:t>
            </a:r>
            <a:r>
              <a:rPr lang="zh-CN" altLang="en-US" sz="2000" dirty="0">
                <a:solidFill>
                  <a:srgbClr val="00467C"/>
                </a:solidFill>
                <a:latin typeface="微软雅黑" panose="020B0503020204020204" pitchFamily="34" charset="-122"/>
                <a:ea typeface="微软雅黑" panose="020B0503020204020204" pitchFamily="34" charset="-122"/>
              </a:rPr>
              <a:t>诚信 </a:t>
            </a:r>
            <a:r>
              <a:rPr lang="en-US" altLang="zh-CN" sz="2000" dirty="0">
                <a:solidFill>
                  <a:srgbClr val="00467C"/>
                </a:solidFill>
                <a:latin typeface="微软雅黑" panose="020B0503020204020204" pitchFamily="34" charset="-122"/>
                <a:ea typeface="微软雅黑" panose="020B0503020204020204" pitchFamily="34" charset="-122"/>
              </a:rPr>
              <a:t>Integrity|</a:t>
            </a:r>
            <a:endParaRPr lang="zh-CN" altLang="en-US" sz="2000" dirty="0">
              <a:solidFill>
                <a:srgbClr val="00467C"/>
              </a:solidFill>
              <a:latin typeface="微软雅黑" panose="020B0503020204020204" pitchFamily="34" charset="-122"/>
              <a:ea typeface="微软雅黑" panose="020B0503020204020204" pitchFamily="34" charset="-122"/>
            </a:endParaRPr>
          </a:p>
        </p:txBody>
      </p:sp>
      <p:sp>
        <p:nvSpPr>
          <p:cNvPr id="20" name="PA_文本框 45"/>
          <p:cNvSpPr txBox="1"/>
          <p:nvPr>
            <p:custDataLst>
              <p:tags r:id="rId2"/>
            </p:custDataLst>
          </p:nvPr>
        </p:nvSpPr>
        <p:spPr>
          <a:xfrm>
            <a:off x="848152" y="4340813"/>
            <a:ext cx="4241739" cy="2092881"/>
          </a:xfrm>
          <a:prstGeom prst="rect">
            <a:avLst/>
          </a:prstGeom>
          <a:noFill/>
          <a:effectLst/>
        </p:spPr>
        <p:txBody>
          <a:bodyPr wrap="square" rtlCol="0">
            <a:spAutoFit/>
          </a:bodyPr>
          <a:lstStyle>
            <a:defPPr>
              <a:defRPr lang="zh-CN"/>
            </a:defPPr>
            <a:lvl1pPr algn="ctr">
              <a:defRPr sz="3200" b="1">
                <a:solidFill>
                  <a:srgbClr val="0070C0"/>
                </a:solidFill>
                <a:latin typeface="微软雅黑" panose="020B0503020204020204" pitchFamily="34" charset="-122"/>
                <a:ea typeface="微软雅黑" panose="020B0503020204020204" pitchFamily="34" charset="-122"/>
              </a:defRPr>
            </a:lvl1pPr>
          </a:lstStyle>
          <a:p>
            <a:pPr algn="l"/>
            <a:r>
              <a:rPr lang="zh-CN" altLang="en-US" sz="1300" dirty="0">
                <a:solidFill>
                  <a:srgbClr val="2A719C"/>
                </a:solidFill>
              </a:rPr>
              <a:t> </a:t>
            </a:r>
            <a:r>
              <a:rPr lang="zh-CN" altLang="en-US" sz="1300" dirty="0">
                <a:solidFill>
                  <a:schemeClr val="bg2">
                    <a:lumMod val="50000"/>
                  </a:schemeClr>
                </a:solidFill>
                <a:latin typeface="+mn-ea"/>
                <a:ea typeface="+mn-ea"/>
              </a:rPr>
              <a:t>致力于成为优秀汽车连接器与家电连接器全供应链系统解决方案服务商</a:t>
            </a:r>
            <a:endParaRPr lang="en-US" altLang="zh-CN" sz="1300" dirty="0">
              <a:solidFill>
                <a:schemeClr val="bg2">
                  <a:lumMod val="50000"/>
                </a:schemeClr>
              </a:solidFill>
              <a:latin typeface="+mn-ea"/>
              <a:ea typeface="+mn-ea"/>
            </a:endParaRPr>
          </a:p>
          <a:p>
            <a:pPr algn="l"/>
            <a:r>
              <a:rPr lang="en-US" altLang="zh-CN" sz="1300" dirty="0">
                <a:solidFill>
                  <a:schemeClr val="bg2">
                    <a:lumMod val="50000"/>
                  </a:schemeClr>
                </a:solidFill>
                <a:latin typeface="+mn-ea"/>
              </a:rPr>
              <a:t>Committed to becoming an excellent and full supply chain system solution provider for automotive connector and home appliance connector</a:t>
            </a:r>
          </a:p>
          <a:p>
            <a:pPr algn="l"/>
            <a:r>
              <a:rPr lang="zh-CN" altLang="en-US" sz="1300" dirty="0">
                <a:solidFill>
                  <a:schemeClr val="bg2">
                    <a:lumMod val="50000"/>
                  </a:schemeClr>
                </a:solidFill>
                <a:latin typeface="+mn-ea"/>
                <a:ea typeface="+mn-ea"/>
              </a:rPr>
              <a:t>专注于连接器领域，包括</a:t>
            </a:r>
            <a:r>
              <a:rPr lang="zh-CN" altLang="zh-CN" sz="1300" dirty="0">
                <a:solidFill>
                  <a:schemeClr val="bg2">
                    <a:lumMod val="50000"/>
                  </a:schemeClr>
                </a:solidFill>
                <a:latin typeface="+mn-ea"/>
                <a:ea typeface="+mn-ea"/>
              </a:rPr>
              <a:t>家电 汽车 安防 工控 智能家居 储能连接器等</a:t>
            </a:r>
            <a:endParaRPr lang="en-US" altLang="zh-CN" sz="1300" dirty="0">
              <a:solidFill>
                <a:schemeClr val="bg2">
                  <a:lumMod val="50000"/>
                </a:schemeClr>
              </a:solidFill>
              <a:latin typeface="+mn-ea"/>
              <a:ea typeface="+mn-ea"/>
            </a:endParaRPr>
          </a:p>
          <a:p>
            <a:pPr algn="l"/>
            <a:r>
              <a:rPr lang="en-US" altLang="zh-CN" sz="1300" dirty="0">
                <a:solidFill>
                  <a:schemeClr val="bg2">
                    <a:lumMod val="50000"/>
                  </a:schemeClr>
                </a:solidFill>
                <a:latin typeface="+mn-ea"/>
              </a:rPr>
              <a:t>Focus on the field of connectors, including home appliances, automobiles, security, industrial control, smart home, energy storage connectors, etc.</a:t>
            </a:r>
            <a:endParaRPr lang="en-US" altLang="zh-CN" sz="1300" dirty="0">
              <a:solidFill>
                <a:schemeClr val="bg2">
                  <a:lumMod val="50000"/>
                </a:schemeClr>
              </a:solidFill>
              <a:latin typeface="+mn-ea"/>
              <a:sym typeface="Arial" panose="020B0604020202020204" pitchFamily="34"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491" y="2995904"/>
            <a:ext cx="882234" cy="433096"/>
          </a:xfrm>
          <a:prstGeom prst="rect">
            <a:avLst/>
          </a:prstGeom>
        </p:spPr>
      </p:pic>
      <p:sp>
        <p:nvSpPr>
          <p:cNvPr id="25" name="流程图: 数据 24">
            <a:extLst>
              <a:ext uri="{FF2B5EF4-FFF2-40B4-BE49-F238E27FC236}">
                <a16:creationId xmlns="" xmlns:a16="http://schemas.microsoft.com/office/drawing/2014/main" id="{B0C5A153-3EAF-4735-989E-CBD880DCA1B0}"/>
              </a:ext>
            </a:extLst>
          </p:cNvPr>
          <p:cNvSpPr/>
          <p:nvPr/>
        </p:nvSpPr>
        <p:spPr>
          <a:xfrm>
            <a:off x="5231111" y="0"/>
            <a:ext cx="6937686" cy="6858000"/>
          </a:xfrm>
          <a:prstGeom prst="flowChartInputOutpu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 xmlns:a16="http://schemas.microsoft.com/office/drawing/2014/main" id="{5B14A00A-4199-48BD-BA32-3DA7FDE269F0}"/>
              </a:ext>
            </a:extLst>
          </p:cNvPr>
          <p:cNvSpPr txBox="1"/>
          <p:nvPr/>
        </p:nvSpPr>
        <p:spPr>
          <a:xfrm>
            <a:off x="938491" y="1612810"/>
            <a:ext cx="5976664" cy="1384995"/>
          </a:xfrm>
          <a:prstGeom prst="rect">
            <a:avLst/>
          </a:prstGeom>
          <a:noFill/>
        </p:spPr>
        <p:txBody>
          <a:bodyPr wrap="square" rtlCol="0">
            <a:spAutoFit/>
          </a:bodyPr>
          <a:lstStyle/>
          <a:p>
            <a:r>
              <a:rPr lang="zh-CN" altLang="en-US" sz="4800" dirty="0">
                <a:solidFill>
                  <a:srgbClr val="00467C"/>
                </a:solidFill>
                <a:latin typeface="华文中宋" panose="02010600040101010101" pitchFamily="2" charset="-122"/>
                <a:ea typeface="华文中宋" panose="02010600040101010101" pitchFamily="2" charset="-122"/>
              </a:rPr>
              <a:t>公司简介 </a:t>
            </a:r>
            <a:endParaRPr lang="en-US" altLang="zh-CN" sz="4800" dirty="0">
              <a:solidFill>
                <a:srgbClr val="00467C"/>
              </a:solidFill>
              <a:latin typeface="华文中宋" panose="02010600040101010101" pitchFamily="2" charset="-122"/>
              <a:ea typeface="华文中宋" panose="02010600040101010101" pitchFamily="2" charset="-122"/>
            </a:endParaRPr>
          </a:p>
          <a:p>
            <a:r>
              <a:rPr lang="en-US" altLang="zh-CN" sz="3600" dirty="0">
                <a:solidFill>
                  <a:srgbClr val="00467C"/>
                </a:solidFill>
                <a:latin typeface="华文中宋" panose="02010600040101010101" pitchFamily="2" charset="-122"/>
                <a:ea typeface="华文中宋" panose="02010600040101010101" pitchFamily="2" charset="-122"/>
              </a:rPr>
              <a:t>Company Profile</a:t>
            </a:r>
            <a:endParaRPr lang="zh-CN" altLang="en-US" sz="3600" dirty="0">
              <a:solidFill>
                <a:srgbClr val="00467C"/>
              </a:solidFill>
              <a:latin typeface="华文中宋" panose="02010600040101010101" pitchFamily="2" charset="-122"/>
              <a:ea typeface="华文中宋" panose="02010600040101010101" pitchFamily="2" charset="-122"/>
            </a:endParaRPr>
          </a:p>
        </p:txBody>
      </p:sp>
      <p:sp>
        <p:nvSpPr>
          <p:cNvPr id="28" name="文本框 27">
            <a:extLst>
              <a:ext uri="{FF2B5EF4-FFF2-40B4-BE49-F238E27FC236}">
                <a16:creationId xmlns="" xmlns:a16="http://schemas.microsoft.com/office/drawing/2014/main" id="{25FB908A-9DB9-42D4-8D36-8B08B38C1D4A}"/>
              </a:ext>
            </a:extLst>
          </p:cNvPr>
          <p:cNvSpPr txBox="1"/>
          <p:nvPr/>
        </p:nvSpPr>
        <p:spPr>
          <a:xfrm>
            <a:off x="1741030" y="2999707"/>
            <a:ext cx="3528393" cy="461665"/>
          </a:xfrm>
          <a:prstGeom prst="rect">
            <a:avLst/>
          </a:prstGeom>
          <a:noFill/>
        </p:spPr>
        <p:txBody>
          <a:bodyPr wrap="square" rtlCol="0">
            <a:spAutoFit/>
          </a:bodyPr>
          <a:lstStyle/>
          <a:p>
            <a:r>
              <a:rPr lang="zh-CN" altLang="en-US" sz="2400" dirty="0">
                <a:solidFill>
                  <a:srgbClr val="203954"/>
                </a:solidFill>
                <a:latin typeface="微软雅黑" panose="020B0503020204020204" pitchFamily="34" charset="-122"/>
                <a:ea typeface="微软雅黑" panose="020B0503020204020204" pitchFamily="34" charset="-122"/>
              </a:rPr>
              <a:t>浙江联和电子有限公司</a:t>
            </a:r>
          </a:p>
        </p:txBody>
      </p:sp>
      <p:cxnSp>
        <p:nvCxnSpPr>
          <p:cNvPr id="30" name="直接连接符 29">
            <a:extLst>
              <a:ext uri="{FF2B5EF4-FFF2-40B4-BE49-F238E27FC236}">
                <a16:creationId xmlns="" xmlns:a16="http://schemas.microsoft.com/office/drawing/2014/main" id="{5EA2CC43-9D40-4769-A557-5ED58A333C98}"/>
              </a:ext>
            </a:extLst>
          </p:cNvPr>
          <p:cNvCxnSpPr/>
          <p:nvPr/>
        </p:nvCxnSpPr>
        <p:spPr>
          <a:xfrm>
            <a:off x="1054646" y="4149080"/>
            <a:ext cx="3672408" cy="0"/>
          </a:xfrm>
          <a:prstGeom prst="line">
            <a:avLst/>
          </a:prstGeom>
          <a:ln w="19050"/>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grpId="0" nodeType="after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ppt_x</p:attrName>
                                        </p:attrNameLst>
                                      </p:cBhvr>
                                      <p:tavLst>
                                        <p:tav tm="0">
                                          <p:val>
                                            <p:strVal val="#ppt_x+#ppt_w*1.125000"/>
                                          </p:val>
                                        </p:tav>
                                        <p:tav tm="100000">
                                          <p:val>
                                            <p:strVal val="#ppt_x"/>
                                          </p:val>
                                        </p:tav>
                                      </p:tavLst>
                                    </p:anim>
                                    <p:animEffect transition="in" filter="wipe(left)">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1416" y="169476"/>
            <a:ext cx="5827885" cy="954107"/>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营销网络 </a:t>
            </a:r>
            <a:r>
              <a:rPr lang="en-US" altLang="zh-CN" sz="2800" b="1" dirty="0">
                <a:solidFill>
                  <a:srgbClr val="00467C"/>
                </a:solidFill>
                <a:latin typeface="微软雅黑" panose="020B0503020204020204" pitchFamily="34" charset="-122"/>
                <a:ea typeface="微软雅黑" panose="020B0503020204020204" pitchFamily="34" charset="-122"/>
              </a:rPr>
              <a:t>Marketing Network</a:t>
            </a:r>
            <a:endParaRPr lang="zh-CN" altLang="en-US" sz="2800" b="1" dirty="0">
              <a:solidFill>
                <a:srgbClr val="00467C"/>
              </a:solidFill>
              <a:latin typeface="微软雅黑" panose="020B0503020204020204" pitchFamily="34" charset="-122"/>
              <a:ea typeface="微软雅黑" panose="020B0503020204020204" pitchFamily="34" charset="-122"/>
            </a:endParaRPr>
          </a:p>
          <a:p>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112" name="圆角矩形 111"/>
          <p:cNvSpPr/>
          <p:nvPr/>
        </p:nvSpPr>
        <p:spPr>
          <a:xfrm>
            <a:off x="334566" y="1280028"/>
            <a:ext cx="3609523" cy="4669251"/>
          </a:xfrm>
          <a:prstGeom prst="roundRect">
            <a:avLst>
              <a:gd name="adj" fmla="val 4267"/>
            </a:avLst>
          </a:prstGeom>
          <a:solidFill>
            <a:srgbClr val="00467C">
              <a:alpha val="40000"/>
            </a:srgbClr>
          </a:solidFill>
          <a:ln w="19050">
            <a:solidFill>
              <a:srgbClr val="00467C"/>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prstClr val="white"/>
              </a:solidFill>
              <a:cs typeface="+mn-ea"/>
              <a:sym typeface="+mn-lt"/>
            </a:endParaRPr>
          </a:p>
        </p:txBody>
      </p:sp>
      <p:sp>
        <p:nvSpPr>
          <p:cNvPr id="113" name="TextBox 29"/>
          <p:cNvSpPr txBox="1"/>
          <p:nvPr/>
        </p:nvSpPr>
        <p:spPr>
          <a:xfrm>
            <a:off x="334566" y="2484093"/>
            <a:ext cx="3528392" cy="3693319"/>
          </a:xfrm>
          <a:prstGeom prst="rect">
            <a:avLst/>
          </a:prstGeom>
          <a:noFill/>
        </p:spPr>
        <p:txBody>
          <a:bodyPr wrap="square" rtlCol="0">
            <a:spAutoFit/>
          </a:bodyPr>
          <a:lstStyle/>
          <a:p>
            <a:pPr>
              <a:lnSpc>
                <a:spcPct val="150000"/>
              </a:lnSpc>
            </a:pPr>
            <a:r>
              <a:rPr lang="en-US" altLang="zh-CN" sz="1200" dirty="0">
                <a:solidFill>
                  <a:srgbClr val="FFFFFF"/>
                </a:solidFill>
              </a:rPr>
              <a:t>2008</a:t>
            </a:r>
            <a:r>
              <a:rPr lang="zh-CN" altLang="en-US" sz="1200" dirty="0">
                <a:solidFill>
                  <a:srgbClr val="FFFFFF"/>
                </a:solidFill>
              </a:rPr>
              <a:t>年</a:t>
            </a:r>
            <a:r>
              <a:rPr lang="en-US" altLang="zh-CN" sz="1200" dirty="0">
                <a:solidFill>
                  <a:srgbClr val="FFFFFF"/>
                </a:solidFill>
              </a:rPr>
              <a:t>LHE</a:t>
            </a:r>
            <a:r>
              <a:rPr lang="zh-CN" altLang="en-US" sz="1200" dirty="0">
                <a:solidFill>
                  <a:srgbClr val="FFFFFF"/>
                </a:solidFill>
              </a:rPr>
              <a:t>进入国际市场，目前</a:t>
            </a:r>
            <a:r>
              <a:rPr lang="en-US" altLang="zh-CN" sz="1200" dirty="0">
                <a:solidFill>
                  <a:srgbClr val="FFFFFF"/>
                </a:solidFill>
              </a:rPr>
              <a:t>LHE</a:t>
            </a:r>
            <a:r>
              <a:rPr lang="zh-CN" altLang="en-US" sz="1200" dirty="0">
                <a:solidFill>
                  <a:srgbClr val="FFFFFF"/>
                </a:solidFill>
              </a:rPr>
              <a:t>品牌已拓展到欧洲、北美、中东、东南亚与德国、美国、意大利、西班牙、俄罗斯等</a:t>
            </a:r>
            <a:r>
              <a:rPr lang="en-US" altLang="zh-CN" sz="1200" dirty="0">
                <a:solidFill>
                  <a:srgbClr val="FFFFFF"/>
                </a:solidFill>
              </a:rPr>
              <a:t>100</a:t>
            </a:r>
            <a:r>
              <a:rPr lang="zh-CN" altLang="en-US" sz="1200" dirty="0">
                <a:solidFill>
                  <a:srgbClr val="FFFFFF"/>
                </a:solidFill>
              </a:rPr>
              <a:t>多个等</a:t>
            </a:r>
            <a:r>
              <a:rPr lang="zh-CN" altLang="en-US" sz="1200" dirty="0" smtClean="0">
                <a:solidFill>
                  <a:srgbClr val="FFFFFF"/>
                </a:solidFill>
              </a:rPr>
              <a:t>地区，国家</a:t>
            </a:r>
            <a:r>
              <a:rPr lang="zh-CN" altLang="en-US" sz="1200" dirty="0">
                <a:solidFill>
                  <a:srgbClr val="FFFFFF"/>
                </a:solidFill>
              </a:rPr>
              <a:t>，</a:t>
            </a:r>
            <a:r>
              <a:rPr lang="en-US" altLang="zh-CN" sz="1200" dirty="0">
                <a:solidFill>
                  <a:srgbClr val="FFFFFF"/>
                </a:solidFill>
              </a:rPr>
              <a:t>3000</a:t>
            </a:r>
            <a:r>
              <a:rPr lang="zh-CN" altLang="en-US" sz="1200" dirty="0">
                <a:solidFill>
                  <a:srgbClr val="FFFFFF"/>
                </a:solidFill>
              </a:rPr>
              <a:t>多位客户建立了良好的合作关系，颇得客户好评</a:t>
            </a:r>
            <a:r>
              <a:rPr lang="en-US" altLang="zh-CN" sz="1200" dirty="0">
                <a:solidFill>
                  <a:srgbClr val="FFFFFF"/>
                </a:solidFill>
              </a:rPr>
              <a:t>.</a:t>
            </a:r>
          </a:p>
          <a:p>
            <a:pPr>
              <a:lnSpc>
                <a:spcPct val="150000"/>
              </a:lnSpc>
            </a:pPr>
            <a:r>
              <a:rPr lang="en-US" altLang="zh-CN" sz="1200" dirty="0">
                <a:solidFill>
                  <a:srgbClr val="FFFFFF"/>
                </a:solidFill>
              </a:rPr>
              <a:t>LHE entered the international market in 2008. At present, the LHE brand has expanded to Europe, North America, the Middle East, Southeast Asia and other places. It has established good cooperative relations with more than 3,000 customers in more than 100 countries including Germany, the United States, Italy, Spain, and Russia. Well received by customers </a:t>
            </a:r>
            <a:r>
              <a:rPr lang="zh-CN" altLang="en-US" sz="1200" dirty="0">
                <a:solidFill>
                  <a:srgbClr val="FFFFFF"/>
                </a:solidFill>
              </a:rPr>
              <a:t>。</a:t>
            </a:r>
            <a:endParaRPr lang="zh-CN" altLang="en-US" sz="1200" dirty="0">
              <a:solidFill>
                <a:srgbClr val="FFFFFF"/>
              </a:solidFill>
              <a:cs typeface="+mn-ea"/>
              <a:sym typeface="+mn-lt"/>
            </a:endParaRPr>
          </a:p>
        </p:txBody>
      </p:sp>
      <p:sp>
        <p:nvSpPr>
          <p:cNvPr id="114" name="椭圆 113"/>
          <p:cNvSpPr/>
          <p:nvPr/>
        </p:nvSpPr>
        <p:spPr>
          <a:xfrm>
            <a:off x="2293571" y="1437306"/>
            <a:ext cx="1031364" cy="1031364"/>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空心弧 114"/>
          <p:cNvSpPr/>
          <p:nvPr/>
        </p:nvSpPr>
        <p:spPr>
          <a:xfrm>
            <a:off x="2139327" y="1309129"/>
            <a:ext cx="1300350" cy="1300350"/>
          </a:xfrm>
          <a:prstGeom prst="blockArc">
            <a:avLst>
              <a:gd name="adj1" fmla="val 8693298"/>
              <a:gd name="adj2" fmla="val 16129157"/>
              <a:gd name="adj3" fmla="val 10742"/>
            </a:avLst>
          </a:prstGeom>
          <a:solidFill>
            <a:srgbClr val="C00000"/>
          </a:solidFill>
          <a:ln w="12700">
            <a:noFill/>
          </a:ln>
          <a:effectLst>
            <a:softEdge rad="0"/>
          </a:effectLst>
        </p:spPr>
        <p:txBody>
          <a:bodyPr vert="horz" wrap="square" lIns="0" tIns="0" rIns="0" bIns="0" numCol="1" anchor="ctr" anchorCtr="0" compatLnSpc="1"/>
          <a:lstStyle/>
          <a:p>
            <a:pPr algn="ctr"/>
            <a:endParaRPr lang="zh-CN" altLang="en-US">
              <a:solidFill>
                <a:schemeClr val="bg1"/>
              </a:solidFill>
              <a:cs typeface="+mn-ea"/>
              <a:sym typeface="+mn-lt"/>
            </a:endParaRPr>
          </a:p>
        </p:txBody>
      </p:sp>
      <p:sp>
        <p:nvSpPr>
          <p:cNvPr id="116" name="文本框 16"/>
          <p:cNvSpPr txBox="1"/>
          <p:nvPr/>
        </p:nvSpPr>
        <p:spPr>
          <a:xfrm>
            <a:off x="2050345" y="1642319"/>
            <a:ext cx="1527427" cy="584775"/>
          </a:xfrm>
          <a:prstGeom prst="rect">
            <a:avLst/>
          </a:prstGeom>
          <a:noFill/>
        </p:spPr>
        <p:txBody>
          <a:bodyPr wrap="square" rtlCol="0" anchor="ctr">
            <a:spAutoFit/>
          </a:bodyPr>
          <a:lstStyle/>
          <a:p>
            <a:pPr algn="ctr"/>
            <a:r>
              <a:rPr lang="en-US" altLang="zh-CN" sz="1600" dirty="0">
                <a:solidFill>
                  <a:schemeClr val="bg1"/>
                </a:solidFill>
                <a:cs typeface="+mn-ea"/>
                <a:sym typeface="+mn-lt"/>
              </a:rPr>
              <a:t>3000+</a:t>
            </a:r>
            <a:r>
              <a:rPr lang="zh-CN" altLang="en-US" sz="1600" dirty="0">
                <a:solidFill>
                  <a:schemeClr val="bg1"/>
                </a:solidFill>
                <a:cs typeface="+mn-ea"/>
                <a:sym typeface="+mn-lt"/>
              </a:rPr>
              <a:t>客户 </a:t>
            </a:r>
            <a:r>
              <a:rPr lang="en-US" altLang="zh-CN" sz="1600" dirty="0">
                <a:solidFill>
                  <a:schemeClr val="bg1"/>
                </a:solidFill>
                <a:cs typeface="+mn-ea"/>
                <a:sym typeface="+mn-lt"/>
              </a:rPr>
              <a:t>customers</a:t>
            </a:r>
            <a:endParaRPr lang="zh-CN" altLang="en-US" sz="1600" dirty="0">
              <a:solidFill>
                <a:schemeClr val="bg1"/>
              </a:solidFill>
              <a:cs typeface="+mn-ea"/>
              <a:sym typeface="+mn-lt"/>
            </a:endParaRPr>
          </a:p>
        </p:txBody>
      </p:sp>
      <p:sp>
        <p:nvSpPr>
          <p:cNvPr id="117" name="文本框 17"/>
          <p:cNvSpPr txBox="1"/>
          <p:nvPr/>
        </p:nvSpPr>
        <p:spPr>
          <a:xfrm>
            <a:off x="609719" y="1386826"/>
            <a:ext cx="1305039" cy="1323439"/>
          </a:xfrm>
          <a:prstGeom prst="rect">
            <a:avLst/>
          </a:prstGeom>
          <a:noFill/>
        </p:spPr>
        <p:txBody>
          <a:bodyPr wrap="square" rtlCol="0">
            <a:spAutoFit/>
          </a:bodyPr>
          <a:lstStyle/>
          <a:p>
            <a:r>
              <a:rPr lang="zh-CN" altLang="en-US" sz="2000" dirty="0">
                <a:solidFill>
                  <a:schemeClr val="bg1"/>
                </a:solidFill>
                <a:cs typeface="+mn-ea"/>
                <a:sym typeface="+mn-lt"/>
              </a:rPr>
              <a:t>海外业务 </a:t>
            </a:r>
            <a:r>
              <a:rPr lang="en-US" altLang="zh-CN" sz="2000" dirty="0">
                <a:solidFill>
                  <a:schemeClr val="bg1"/>
                </a:solidFill>
              </a:rPr>
              <a:t>Overseas business</a:t>
            </a:r>
            <a:endParaRPr lang="zh-CN" altLang="en-US" sz="2000" dirty="0">
              <a:solidFill>
                <a:schemeClr val="bg1"/>
              </a:solidFill>
            </a:endParaRPr>
          </a:p>
          <a:p>
            <a:endParaRPr lang="zh-CN" altLang="en-US" sz="2000" dirty="0">
              <a:solidFill>
                <a:schemeClr val="bg1"/>
              </a:solidFill>
              <a:cs typeface="+mn-ea"/>
              <a:sym typeface="+mn-lt"/>
            </a:endParaRPr>
          </a:p>
        </p:txBody>
      </p:sp>
      <p:cxnSp>
        <p:nvCxnSpPr>
          <p:cNvPr id="118" name="直接连接符 117"/>
          <p:cNvCxnSpPr/>
          <p:nvPr/>
        </p:nvCxnSpPr>
        <p:spPr>
          <a:xfrm>
            <a:off x="694606" y="2492249"/>
            <a:ext cx="23586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菱形 24">
            <a:extLst>
              <a:ext uri="{FF2B5EF4-FFF2-40B4-BE49-F238E27FC236}">
                <a16:creationId xmlns="" xmlns:a16="http://schemas.microsoft.com/office/drawing/2014/main" id="{9AC2DC64-6258-4D0F-B230-DE8FD783C168}"/>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菱形 25">
            <a:extLst>
              <a:ext uri="{FF2B5EF4-FFF2-40B4-BE49-F238E27FC236}">
                <a16:creationId xmlns="" xmlns:a16="http://schemas.microsoft.com/office/drawing/2014/main" id="{93A70E3B-688F-448D-85FA-43EA3C910231}"/>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 xmlns:a16="http://schemas.microsoft.com/office/drawing/2014/main" id="{F367D323-4C3C-4104-B6EE-BFE73BB2A877}"/>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006" y="1452748"/>
            <a:ext cx="7095238" cy="43238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2"/>
                                        </p:tgtEl>
                                        <p:attrNameLst>
                                          <p:attrName>style.visibility</p:attrName>
                                        </p:attrNameLst>
                                      </p:cBhvr>
                                      <p:to>
                                        <p:strVal val="visible"/>
                                      </p:to>
                                    </p:set>
                                    <p:anim calcmode="lin" valueType="num">
                                      <p:cBhvr additive="base">
                                        <p:cTn id="11" dur="1000" fill="hold"/>
                                        <p:tgtEl>
                                          <p:spTgt spid="112"/>
                                        </p:tgtEl>
                                        <p:attrNameLst>
                                          <p:attrName>ppt_x</p:attrName>
                                        </p:attrNameLst>
                                      </p:cBhvr>
                                      <p:tavLst>
                                        <p:tav tm="0">
                                          <p:val>
                                            <p:strVal val="#ppt_x"/>
                                          </p:val>
                                        </p:tav>
                                        <p:tav tm="100000">
                                          <p:val>
                                            <p:strVal val="#ppt_x"/>
                                          </p:val>
                                        </p:tav>
                                      </p:tavLst>
                                    </p:anim>
                                    <p:anim calcmode="lin" valueType="num">
                                      <p:cBhvr additive="base">
                                        <p:cTn id="12" dur="1000" fill="hold"/>
                                        <p:tgtEl>
                                          <p:spTgt spid="112"/>
                                        </p:tgtEl>
                                        <p:attrNameLst>
                                          <p:attrName>ppt_y</p:attrName>
                                        </p:attrNameLst>
                                      </p:cBhvr>
                                      <p:tavLst>
                                        <p:tav tm="0">
                                          <p:val>
                                            <p:strVal val="1+#ppt_h/2"/>
                                          </p:val>
                                        </p:tav>
                                        <p:tav tm="100000">
                                          <p:val>
                                            <p:strVal val="#ppt_y"/>
                                          </p:val>
                                        </p:tav>
                                      </p:tavLst>
                                    </p:anim>
                                  </p:childTnLst>
                                </p:cTn>
                              </p:par>
                            </p:childTnLst>
                          </p:cTn>
                        </p:par>
                        <p:par>
                          <p:cTn id="13" fill="hold">
                            <p:stCondLst>
                              <p:cond delay="1450"/>
                            </p:stCondLst>
                            <p:childTnLst>
                              <p:par>
                                <p:cTn id="14" presetID="23" presetClass="entr" presetSubtype="32" fill="hold" grpId="0" nodeType="afterEffect">
                                  <p:stCondLst>
                                    <p:cond delay="0"/>
                                  </p:stCondLst>
                                  <p:iterate type="lt">
                                    <p:tmPct val="30000"/>
                                  </p:iterate>
                                  <p:childTnLst>
                                    <p:set>
                                      <p:cBhvr>
                                        <p:cTn id="15" dur="1" fill="hold">
                                          <p:stCondLst>
                                            <p:cond delay="0"/>
                                          </p:stCondLst>
                                        </p:cTn>
                                        <p:tgtEl>
                                          <p:spTgt spid="117"/>
                                        </p:tgtEl>
                                        <p:attrNameLst>
                                          <p:attrName>style.visibility</p:attrName>
                                        </p:attrNameLst>
                                      </p:cBhvr>
                                      <p:to>
                                        <p:strVal val="visible"/>
                                      </p:to>
                                    </p:set>
                                    <p:anim calcmode="lin" valueType="num">
                                      <p:cBhvr>
                                        <p:cTn id="16" dur="500" fill="hold"/>
                                        <p:tgtEl>
                                          <p:spTgt spid="117"/>
                                        </p:tgtEl>
                                        <p:attrNameLst>
                                          <p:attrName>ppt_w</p:attrName>
                                        </p:attrNameLst>
                                      </p:cBhvr>
                                      <p:tavLst>
                                        <p:tav tm="0">
                                          <p:val>
                                            <p:strVal val="4*#ppt_w"/>
                                          </p:val>
                                        </p:tav>
                                        <p:tav tm="100000">
                                          <p:val>
                                            <p:strVal val="#ppt_w"/>
                                          </p:val>
                                        </p:tav>
                                      </p:tavLst>
                                    </p:anim>
                                    <p:anim calcmode="lin" valueType="num">
                                      <p:cBhvr>
                                        <p:cTn id="17" dur="500" fill="hold"/>
                                        <p:tgtEl>
                                          <p:spTgt spid="117"/>
                                        </p:tgtEl>
                                        <p:attrNameLst>
                                          <p:attrName>ppt_h</p:attrName>
                                        </p:attrNameLst>
                                      </p:cBhvr>
                                      <p:tavLst>
                                        <p:tav tm="0">
                                          <p:val>
                                            <p:strVal val="4*#ppt_h"/>
                                          </p:val>
                                        </p:tav>
                                        <p:tav tm="100000">
                                          <p:val>
                                            <p:strVal val="#ppt_h"/>
                                          </p:val>
                                        </p:tav>
                                      </p:tavLst>
                                    </p:anim>
                                  </p:childTnLst>
                                </p:cTn>
                              </p:par>
                              <p:par>
                                <p:cTn id="18" presetID="10" presetClass="entr" presetSubtype="0" fill="hold" grpId="1" nodeType="withEffect">
                                  <p:stCondLst>
                                    <p:cond delay="0"/>
                                  </p:stCondLst>
                                  <p:iterate type="lt">
                                    <p:tmPct val="30000"/>
                                  </p:iterate>
                                  <p:childTnLst>
                                    <p:set>
                                      <p:cBhvr>
                                        <p:cTn id="19" dur="1" fill="hold">
                                          <p:stCondLst>
                                            <p:cond delay="0"/>
                                          </p:stCondLst>
                                        </p:cTn>
                                        <p:tgtEl>
                                          <p:spTgt spid="117"/>
                                        </p:tgtEl>
                                        <p:attrNameLst>
                                          <p:attrName>style.visibility</p:attrName>
                                        </p:attrNameLst>
                                      </p:cBhvr>
                                      <p:to>
                                        <p:strVal val="visible"/>
                                      </p:to>
                                    </p:set>
                                    <p:animEffect transition="in" filter="fade">
                                      <p:cBhvr>
                                        <p:cTn id="20" dur="500"/>
                                        <p:tgtEl>
                                          <p:spTgt spid="117"/>
                                        </p:tgtEl>
                                      </p:cBhvr>
                                    </p:animEffect>
                                  </p:childTnLst>
                                </p:cTn>
                              </p:par>
                            </p:childTnLst>
                          </p:cTn>
                        </p:par>
                        <p:par>
                          <p:cTn id="21" fill="hold">
                            <p:stCondLst>
                              <p:cond delay="4800"/>
                            </p:stCondLst>
                            <p:childTnLst>
                              <p:par>
                                <p:cTn id="22" presetID="10" presetClass="entr" presetSubtype="0" fill="hold" grpId="0" nodeType="after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fade">
                                      <p:cBhvr>
                                        <p:cTn id="24" dur="500"/>
                                        <p:tgtEl>
                                          <p:spTgt spid="1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500"/>
                                        <p:tgtEl>
                                          <p:spTgt spid="1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6"/>
                                        </p:tgtEl>
                                        <p:attrNameLst>
                                          <p:attrName>style.visibility</p:attrName>
                                        </p:attrNameLst>
                                      </p:cBhvr>
                                      <p:to>
                                        <p:strVal val="visible"/>
                                      </p:to>
                                    </p:set>
                                    <p:animEffect transition="in" filter="fade">
                                      <p:cBhvr>
                                        <p:cTn id="30" dur="500"/>
                                        <p:tgtEl>
                                          <p:spTgt spid="116"/>
                                        </p:tgtEl>
                                      </p:cBhvr>
                                    </p:animEffect>
                                  </p:childTnLst>
                                </p:cTn>
                              </p:par>
                            </p:childTnLst>
                          </p:cTn>
                        </p:par>
                        <p:par>
                          <p:cTn id="31" fill="hold">
                            <p:stCondLst>
                              <p:cond delay="5300"/>
                            </p:stCondLst>
                            <p:childTnLst>
                              <p:par>
                                <p:cTn id="32" presetID="16" presetClass="entr" presetSubtype="21" fill="hold" nodeType="after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barn(inVertical)">
                                      <p:cBhvr>
                                        <p:cTn id="34" dur="500"/>
                                        <p:tgtEl>
                                          <p:spTgt spid="118"/>
                                        </p:tgtEl>
                                      </p:cBhvr>
                                    </p:animEffect>
                                  </p:childTnLst>
                                </p:cTn>
                              </p:par>
                              <p:par>
                                <p:cTn id="35" presetID="2" presetClass="entr" presetSubtype="4" decel="10000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anim calcmode="lin" valueType="num">
                                      <p:cBhvr additive="base">
                                        <p:cTn id="37" dur="1000" fill="hold"/>
                                        <p:tgtEl>
                                          <p:spTgt spid="113"/>
                                        </p:tgtEl>
                                        <p:attrNameLst>
                                          <p:attrName>ppt_x</p:attrName>
                                        </p:attrNameLst>
                                      </p:cBhvr>
                                      <p:tavLst>
                                        <p:tav tm="0">
                                          <p:val>
                                            <p:strVal val="#ppt_x"/>
                                          </p:val>
                                        </p:tav>
                                        <p:tav tm="100000">
                                          <p:val>
                                            <p:strVal val="#ppt_x"/>
                                          </p:val>
                                        </p:tav>
                                      </p:tavLst>
                                    </p:anim>
                                    <p:anim calcmode="lin" valueType="num">
                                      <p:cBhvr additive="base">
                                        <p:cTn id="38" dur="10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2" grpId="0" bldLvl="0" animBg="1"/>
      <p:bldP spid="113" grpId="0"/>
      <p:bldP spid="114" grpId="0" bldLvl="0" animBg="1"/>
      <p:bldP spid="115" grpId="0" bldLvl="0" animBg="1"/>
      <p:bldP spid="116" grpId="0"/>
      <p:bldP spid="117" grpId="0"/>
      <p:bldP spid="11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3053" y="188640"/>
            <a:ext cx="6473924"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产品介绍 </a:t>
            </a:r>
            <a:r>
              <a:rPr lang="en-US" altLang="zh-CN" sz="2800" b="1" dirty="0">
                <a:solidFill>
                  <a:srgbClr val="00467C"/>
                </a:solidFill>
                <a:latin typeface="微软雅黑" panose="020B0503020204020204" pitchFamily="34" charset="-122"/>
                <a:ea typeface="微软雅黑" panose="020B0503020204020204" pitchFamily="34" charset="-122"/>
              </a:rPr>
              <a:t>Product Introduction</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grpSp>
        <p:nvGrpSpPr>
          <p:cNvPr id="3" name="组合 19"/>
          <p:cNvGrpSpPr/>
          <p:nvPr/>
        </p:nvGrpSpPr>
        <p:grpSpPr bwMode="auto">
          <a:xfrm>
            <a:off x="8183438" y="1556793"/>
            <a:ext cx="1236861" cy="864096"/>
            <a:chOff x="1030514" y="3265714"/>
            <a:chExt cx="1812591" cy="1145036"/>
          </a:xfrm>
        </p:grpSpPr>
        <p:cxnSp>
          <p:nvCxnSpPr>
            <p:cNvPr id="4" name="直接连接符 3"/>
            <p:cNvCxnSpPr/>
            <p:nvPr/>
          </p:nvCxnSpPr>
          <p:spPr>
            <a:xfrm>
              <a:off x="1795548" y="3311705"/>
              <a:ext cx="0" cy="1099045"/>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795548" y="4410750"/>
              <a:ext cx="1047557"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030514" y="3265714"/>
              <a:ext cx="1679266"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5735166" y="5301208"/>
            <a:ext cx="1861811" cy="648072"/>
            <a:chOff x="8975526" y="2761066"/>
            <a:chExt cx="1861811" cy="819150"/>
          </a:xfrm>
        </p:grpSpPr>
        <p:cxnSp>
          <p:nvCxnSpPr>
            <p:cNvPr id="14" name="直接连接符 13"/>
            <p:cNvCxnSpPr/>
            <p:nvPr/>
          </p:nvCxnSpPr>
          <p:spPr>
            <a:xfrm flipV="1">
              <a:off x="10271670" y="2761066"/>
              <a:ext cx="0" cy="78740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975526" y="2767416"/>
              <a:ext cx="1296144"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9637712" y="3580216"/>
              <a:ext cx="1199625"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9" name="Rectangle 84"/>
          <p:cNvSpPr>
            <a:spLocks noChangeArrowheads="1"/>
          </p:cNvSpPr>
          <p:nvPr/>
        </p:nvSpPr>
        <p:spPr bwMode="auto">
          <a:xfrm>
            <a:off x="7596977" y="855483"/>
            <a:ext cx="2725608" cy="8020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600"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rPr>
              <a:t>汽车组合开关</a:t>
            </a:r>
            <a:endParaRPr lang="en-US" altLang="zh-CN" sz="1600"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endParaRPr>
          </a:p>
          <a:p>
            <a:pPr algn="ctr"/>
            <a:r>
              <a:rPr lang="en-US" altLang="zh-CN" sz="1600"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rPr>
              <a:t>Automotive combination switch</a:t>
            </a:r>
            <a:endParaRPr lang="zh-CN" altLang="en-US" sz="1600"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endParaRPr>
          </a:p>
          <a:p>
            <a:pPr algn="ctr"/>
            <a:endParaRPr lang="zh-CN" altLang="en-US"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2" name="Rectangle 84"/>
          <p:cNvSpPr>
            <a:spLocks noChangeArrowheads="1"/>
          </p:cNvSpPr>
          <p:nvPr/>
        </p:nvSpPr>
        <p:spPr bwMode="auto">
          <a:xfrm>
            <a:off x="8033972" y="3946032"/>
            <a:ext cx="1894646" cy="4813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rPr>
              <a:t>汽车连接器</a:t>
            </a:r>
            <a:endParaRPr lang="en-US" altLang="zh-CN"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endParaRPr>
          </a:p>
          <a:p>
            <a:r>
              <a:rPr lang="en-US" altLang="zh-CN"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rPr>
              <a:t>Automobile connector</a:t>
            </a:r>
            <a:endParaRPr lang="zh-CN" altLang="en-US"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endParaRPr>
          </a:p>
          <a:p>
            <a:endParaRPr lang="zh-CN" altLang="en-US"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5" name="Rectangle 84"/>
          <p:cNvSpPr>
            <a:spLocks noChangeArrowheads="1"/>
          </p:cNvSpPr>
          <p:nvPr/>
        </p:nvSpPr>
        <p:spPr bwMode="auto">
          <a:xfrm>
            <a:off x="2863083" y="6192366"/>
            <a:ext cx="1894646" cy="4813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端子</a:t>
            </a:r>
            <a:endParaRPr lang="en-US" altLang="zh-CN"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a:p>
            <a:pPr algn="ctr"/>
            <a:r>
              <a:rPr lang="en-US" altLang="zh-CN"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Terminal</a:t>
            </a:r>
            <a:endParaRPr lang="zh-CN" altLang="en-US"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6" name="六边形 25"/>
          <p:cNvSpPr/>
          <p:nvPr/>
        </p:nvSpPr>
        <p:spPr bwMode="auto">
          <a:xfrm>
            <a:off x="9513400" y="1295965"/>
            <a:ext cx="2520280" cy="2232248"/>
          </a:xfrm>
          <a:prstGeom prst="hexagon">
            <a:avLst/>
          </a:prstGeom>
          <a:blipFill dpi="0" rotWithShape="1">
            <a:blip r:embed="rId3" cstate="print"/>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lumMod val="65000"/>
                  <a:lumOff val="35000"/>
                </a:schemeClr>
              </a:solidFill>
            </a:endParaRPr>
          </a:p>
        </p:txBody>
      </p:sp>
      <p:grpSp>
        <p:nvGrpSpPr>
          <p:cNvPr id="29" name="组合 28"/>
          <p:cNvGrpSpPr/>
          <p:nvPr/>
        </p:nvGrpSpPr>
        <p:grpSpPr>
          <a:xfrm>
            <a:off x="2494806" y="5373216"/>
            <a:ext cx="1861811" cy="819150"/>
            <a:chOff x="8975526" y="2761066"/>
            <a:chExt cx="1861811" cy="819150"/>
          </a:xfrm>
        </p:grpSpPr>
        <p:cxnSp>
          <p:nvCxnSpPr>
            <p:cNvPr id="30" name="直接连接符 29"/>
            <p:cNvCxnSpPr/>
            <p:nvPr/>
          </p:nvCxnSpPr>
          <p:spPr>
            <a:xfrm flipV="1">
              <a:off x="10271670" y="2761066"/>
              <a:ext cx="0" cy="78740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975526" y="2767416"/>
              <a:ext cx="1296144"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9637712" y="3580216"/>
              <a:ext cx="1199625"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3" name="Rectangle 84"/>
          <p:cNvSpPr>
            <a:spLocks noChangeArrowheads="1"/>
          </p:cNvSpPr>
          <p:nvPr/>
        </p:nvSpPr>
        <p:spPr bwMode="auto">
          <a:xfrm>
            <a:off x="6455246" y="6021288"/>
            <a:ext cx="1894646" cy="4813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rPr>
              <a:t>连接器</a:t>
            </a:r>
            <a:endParaRPr lang="en-US" altLang="zh-CN"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endParaRPr>
          </a:p>
          <a:p>
            <a:r>
              <a:rPr lang="en-US" altLang="zh-CN"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rPr>
              <a:t>Connector</a:t>
            </a:r>
            <a:endParaRPr lang="zh-CN" altLang="en-US"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endParaRPr>
          </a:p>
        </p:txBody>
      </p:sp>
      <p:grpSp>
        <p:nvGrpSpPr>
          <p:cNvPr id="35" name="组合 19"/>
          <p:cNvGrpSpPr/>
          <p:nvPr/>
        </p:nvGrpSpPr>
        <p:grpSpPr bwMode="auto">
          <a:xfrm>
            <a:off x="8255446" y="4437112"/>
            <a:ext cx="1020837" cy="1146175"/>
            <a:chOff x="1030514" y="3265714"/>
            <a:chExt cx="1812591" cy="1145036"/>
          </a:xfrm>
        </p:grpSpPr>
        <p:cxnSp>
          <p:nvCxnSpPr>
            <p:cNvPr id="36" name="直接连接符 35"/>
            <p:cNvCxnSpPr/>
            <p:nvPr/>
          </p:nvCxnSpPr>
          <p:spPr>
            <a:xfrm>
              <a:off x="1795548" y="3311705"/>
              <a:ext cx="0" cy="1099045"/>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795548" y="4410750"/>
              <a:ext cx="1047557"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030514" y="3265714"/>
              <a:ext cx="1679266"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49" name="图片 48"/>
          <p:cNvPicPr>
            <a:picLocks noChangeAspect="1"/>
          </p:cNvPicPr>
          <p:nvPr/>
        </p:nvPicPr>
        <p:blipFill>
          <a:blip r:embed="rId4">
            <a:extLst>
              <a:ext uri="{28A0092B-C50C-407E-A947-70E740481C1C}">
                <a14:useLocalDpi xmlns:a14="http://schemas.microsoft.com/office/drawing/2010/main" val="0"/>
              </a:ext>
            </a:extLst>
          </a:blip>
          <a:srcRect t="8104" b="8104"/>
          <a:stretch/>
        </p:blipFill>
        <p:spPr>
          <a:xfrm>
            <a:off x="3781483" y="1515566"/>
            <a:ext cx="4252489" cy="3563222"/>
          </a:xfrm>
          <a:prstGeom prst="hexagon">
            <a:avLst>
              <a:gd name="adj" fmla="val 22249"/>
              <a:gd name="vf" fmla="val 115470"/>
            </a:avLst>
          </a:prstGeom>
          <a:ln w="57150"/>
        </p:spPr>
        <p:style>
          <a:lnRef idx="3">
            <a:schemeClr val="lt1"/>
          </a:lnRef>
          <a:fillRef idx="1">
            <a:schemeClr val="accent1"/>
          </a:fillRef>
          <a:effectRef idx="1">
            <a:schemeClr val="accent1"/>
          </a:effectRef>
          <a:fontRef idx="minor">
            <a:schemeClr val="lt1"/>
          </a:fontRef>
        </p:style>
      </p:pic>
      <p:pic>
        <p:nvPicPr>
          <p:cNvPr id="52" name="图片 5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7446" y="910106"/>
            <a:ext cx="2230863" cy="2230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53" name="组合 52"/>
          <p:cNvGrpSpPr/>
          <p:nvPr/>
        </p:nvGrpSpPr>
        <p:grpSpPr>
          <a:xfrm>
            <a:off x="1702718" y="3212976"/>
            <a:ext cx="1512168" cy="720080"/>
            <a:chOff x="8975526" y="2761066"/>
            <a:chExt cx="1861811" cy="819150"/>
          </a:xfrm>
        </p:grpSpPr>
        <p:cxnSp>
          <p:nvCxnSpPr>
            <p:cNvPr id="54" name="直接连接符 53"/>
            <p:cNvCxnSpPr/>
            <p:nvPr/>
          </p:nvCxnSpPr>
          <p:spPr>
            <a:xfrm flipV="1">
              <a:off x="10271670" y="2761066"/>
              <a:ext cx="0" cy="78740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75526" y="2767416"/>
              <a:ext cx="1296144"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9637712" y="3580216"/>
              <a:ext cx="1199625"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7" name="Rectangle 84"/>
          <p:cNvSpPr>
            <a:spLocks noChangeArrowheads="1"/>
          </p:cNvSpPr>
          <p:nvPr/>
        </p:nvSpPr>
        <p:spPr bwMode="auto">
          <a:xfrm>
            <a:off x="2318678" y="3990053"/>
            <a:ext cx="2192352" cy="4813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rPr>
              <a:t>PCB</a:t>
            </a:r>
            <a:r>
              <a:rPr lang="zh-CN" altLang="en-US"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rPr>
              <a:t>连接器      </a:t>
            </a:r>
            <a:r>
              <a:rPr lang="en-US" altLang="zh-CN"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rPr>
              <a:t>PCB connector</a:t>
            </a:r>
            <a:endParaRPr lang="zh-CN" altLang="en-US" b="1" dirty="0">
              <a:solidFill>
                <a:srgbClr val="00467C"/>
              </a:solidFill>
              <a:latin typeface="微软雅黑" panose="020B0503020204020204" pitchFamily="34" charset="-122"/>
              <a:ea typeface="微软雅黑" panose="020B0503020204020204" pitchFamily="34" charset="-122"/>
              <a:sym typeface="Impact" panose="020B0806030902050204" pitchFamily="34" charset="0"/>
            </a:endParaRPr>
          </a:p>
        </p:txBody>
      </p:sp>
      <p:pic>
        <p:nvPicPr>
          <p:cNvPr id="34" name="图片 33">
            <a:extLst>
              <a:ext uri="{FF2B5EF4-FFF2-40B4-BE49-F238E27FC236}">
                <a16:creationId xmlns="" xmlns:a16="http://schemas.microsoft.com/office/drawing/2014/main" id="{55C07B72-35F9-4B78-B3AE-F296117827A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59388" y="4466848"/>
            <a:ext cx="2230863" cy="2230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图片 38">
            <a:extLst>
              <a:ext uri="{FF2B5EF4-FFF2-40B4-BE49-F238E27FC236}">
                <a16:creationId xmlns="" xmlns:a16="http://schemas.microsoft.com/office/drawing/2014/main" id="{435943F3-1EA0-4F9E-8289-C73E4478A94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20050" y="4208892"/>
            <a:ext cx="2230863" cy="2230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0" name="菱形 39">
            <a:extLst>
              <a:ext uri="{FF2B5EF4-FFF2-40B4-BE49-F238E27FC236}">
                <a16:creationId xmlns="" xmlns:a16="http://schemas.microsoft.com/office/drawing/2014/main" id="{C25EAC3E-2A92-4089-9344-40697127AE54}"/>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菱形 40">
            <a:extLst>
              <a:ext uri="{FF2B5EF4-FFF2-40B4-BE49-F238E27FC236}">
                <a16:creationId xmlns="" xmlns:a16="http://schemas.microsoft.com/office/drawing/2014/main" id="{4162025D-36E8-4937-9F87-5A6761582567}"/>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 name="直接连接符 41">
            <a:extLst>
              <a:ext uri="{FF2B5EF4-FFF2-40B4-BE49-F238E27FC236}">
                <a16:creationId xmlns="" xmlns:a16="http://schemas.microsoft.com/office/drawing/2014/main" id="{8423ED62-9B9F-43BC-AC31-71F4D816EB1A}"/>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42" presetClass="entr" presetSubtype="0"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childTnLst>
                          </p:cTn>
                        </p:par>
                        <p:par>
                          <p:cTn id="48" fill="hold">
                            <p:stCondLst>
                              <p:cond delay="7000"/>
                            </p:stCondLst>
                            <p:childTnLst>
                              <p:par>
                                <p:cTn id="49" presetID="42"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par>
                          <p:cTn id="54" fill="hold">
                            <p:stCondLst>
                              <p:cond delay="8000"/>
                            </p:stCondLst>
                            <p:childTnLst>
                              <p:par>
                                <p:cTn id="55" presetID="42" presetClass="entr" presetSubtype="0"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1000"/>
                                        <p:tgtEl>
                                          <p:spTgt spid="35"/>
                                        </p:tgtEl>
                                      </p:cBhvr>
                                    </p:animEffect>
                                    <p:anim calcmode="lin" valueType="num">
                                      <p:cBhvr>
                                        <p:cTn id="58" dur="1000" fill="hold"/>
                                        <p:tgtEl>
                                          <p:spTgt spid="35"/>
                                        </p:tgtEl>
                                        <p:attrNameLst>
                                          <p:attrName>ppt_x</p:attrName>
                                        </p:attrNameLst>
                                      </p:cBhvr>
                                      <p:tavLst>
                                        <p:tav tm="0">
                                          <p:val>
                                            <p:strVal val="#ppt_x"/>
                                          </p:val>
                                        </p:tav>
                                        <p:tav tm="100000">
                                          <p:val>
                                            <p:strVal val="#ppt_x"/>
                                          </p:val>
                                        </p:tav>
                                      </p:tavLst>
                                    </p:anim>
                                    <p:anim calcmode="lin" valueType="num">
                                      <p:cBhvr>
                                        <p:cTn id="59" dur="1000" fill="hold"/>
                                        <p:tgtEl>
                                          <p:spTgt spid="35"/>
                                        </p:tgtEl>
                                        <p:attrNameLst>
                                          <p:attrName>ppt_y</p:attrName>
                                        </p:attrNameLst>
                                      </p:cBhvr>
                                      <p:tavLst>
                                        <p:tav tm="0">
                                          <p:val>
                                            <p:strVal val="#ppt_y+.1"/>
                                          </p:val>
                                        </p:tav>
                                        <p:tav tm="100000">
                                          <p:val>
                                            <p:strVal val="#ppt_y"/>
                                          </p:val>
                                        </p:tav>
                                      </p:tavLst>
                                    </p:anim>
                                  </p:childTnLst>
                                </p:cTn>
                              </p:par>
                            </p:childTnLst>
                          </p:cTn>
                        </p:par>
                        <p:par>
                          <p:cTn id="60" fill="hold">
                            <p:stCondLst>
                              <p:cond delay="9000"/>
                            </p:stCondLst>
                            <p:childTnLst>
                              <p:par>
                                <p:cTn id="61" presetID="42" presetClass="entr" presetSubtype="0" fill="hold"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1000"/>
                                        <p:tgtEl>
                                          <p:spTgt spid="53"/>
                                        </p:tgtEl>
                                      </p:cBhvr>
                                    </p:animEffect>
                                    <p:anim calcmode="lin" valueType="num">
                                      <p:cBhvr>
                                        <p:cTn id="64" dur="1000" fill="hold"/>
                                        <p:tgtEl>
                                          <p:spTgt spid="53"/>
                                        </p:tgtEl>
                                        <p:attrNameLst>
                                          <p:attrName>ppt_x</p:attrName>
                                        </p:attrNameLst>
                                      </p:cBhvr>
                                      <p:tavLst>
                                        <p:tav tm="0">
                                          <p:val>
                                            <p:strVal val="#ppt_x"/>
                                          </p:val>
                                        </p:tav>
                                        <p:tav tm="100000">
                                          <p:val>
                                            <p:strVal val="#ppt_x"/>
                                          </p:val>
                                        </p:tav>
                                      </p:tavLst>
                                    </p:anim>
                                    <p:anim calcmode="lin" valueType="num">
                                      <p:cBhvr>
                                        <p:cTn id="65" dur="1000" fill="hold"/>
                                        <p:tgtEl>
                                          <p:spTgt spid="53"/>
                                        </p:tgtEl>
                                        <p:attrNameLst>
                                          <p:attrName>ppt_y</p:attrName>
                                        </p:attrNameLst>
                                      </p:cBhvr>
                                      <p:tavLst>
                                        <p:tav tm="0">
                                          <p:val>
                                            <p:strVal val="#ppt_y+.1"/>
                                          </p:val>
                                        </p:tav>
                                        <p:tav tm="100000">
                                          <p:val>
                                            <p:strVal val="#ppt_y"/>
                                          </p:val>
                                        </p:tav>
                                      </p:tavLst>
                                    </p:anim>
                                  </p:childTnLst>
                                </p:cTn>
                              </p:par>
                            </p:childTnLst>
                          </p:cTn>
                        </p:par>
                        <p:par>
                          <p:cTn id="66" fill="hold">
                            <p:stCondLst>
                              <p:cond delay="10000"/>
                            </p:stCondLst>
                            <p:childTnLst>
                              <p:par>
                                <p:cTn id="67" presetID="42" presetClass="entr" presetSubtype="0" fill="hold" grpId="0" nodeType="after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fade">
                                      <p:cBhvr>
                                        <p:cTn id="69" dur="1000"/>
                                        <p:tgtEl>
                                          <p:spTgt spid="57"/>
                                        </p:tgtEl>
                                      </p:cBhvr>
                                    </p:animEffect>
                                    <p:anim calcmode="lin" valueType="num">
                                      <p:cBhvr>
                                        <p:cTn id="70" dur="1000" fill="hold"/>
                                        <p:tgtEl>
                                          <p:spTgt spid="57"/>
                                        </p:tgtEl>
                                        <p:attrNameLst>
                                          <p:attrName>ppt_x</p:attrName>
                                        </p:attrNameLst>
                                      </p:cBhvr>
                                      <p:tavLst>
                                        <p:tav tm="0">
                                          <p:val>
                                            <p:strVal val="#ppt_x"/>
                                          </p:val>
                                        </p:tav>
                                        <p:tav tm="100000">
                                          <p:val>
                                            <p:strVal val="#ppt_x"/>
                                          </p:val>
                                        </p:tav>
                                      </p:tavLst>
                                    </p:anim>
                                    <p:anim calcmode="lin" valueType="num">
                                      <p:cBhvr>
                                        <p:cTn id="7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2" grpId="0"/>
      <p:bldP spid="25" grpId="0"/>
      <p:bldP spid="26" grpId="0" animBg="1"/>
      <p:bldP spid="33"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3052" y="188640"/>
            <a:ext cx="9292633" cy="954107"/>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新品定制服务 </a:t>
            </a:r>
            <a:r>
              <a:rPr lang="en-US" altLang="zh-CN" sz="2000" b="1" dirty="0">
                <a:solidFill>
                  <a:srgbClr val="00467C"/>
                </a:solidFill>
                <a:latin typeface="微软雅黑" panose="020B0503020204020204" pitchFamily="34" charset="-122"/>
                <a:ea typeface="微软雅黑" panose="020B0503020204020204" pitchFamily="34" charset="-122"/>
              </a:rPr>
              <a:t>New Product Customization Service</a:t>
            </a:r>
            <a:endParaRPr lang="zh-CN" altLang="en-US" sz="2800" b="1" dirty="0">
              <a:solidFill>
                <a:srgbClr val="00467C"/>
              </a:solidFill>
              <a:latin typeface="微软雅黑" panose="020B0503020204020204" pitchFamily="34" charset="-122"/>
              <a:ea typeface="微软雅黑" panose="020B0503020204020204" pitchFamily="34" charset="-122"/>
            </a:endParaRPr>
          </a:p>
          <a:p>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7" name="矩形: 剪去对角 6">
            <a:extLst>
              <a:ext uri="{FF2B5EF4-FFF2-40B4-BE49-F238E27FC236}">
                <a16:creationId xmlns="" xmlns:a16="http://schemas.microsoft.com/office/drawing/2014/main" id="{954D5A35-EEDA-420F-A2B7-447CF393C0BE}"/>
              </a:ext>
            </a:extLst>
          </p:cNvPr>
          <p:cNvSpPr/>
          <p:nvPr/>
        </p:nvSpPr>
        <p:spPr>
          <a:xfrm>
            <a:off x="406573" y="945498"/>
            <a:ext cx="7072597" cy="2898160"/>
          </a:xfrm>
          <a:prstGeom prst="snip2DiagRect">
            <a:avLst/>
          </a:prstGeom>
          <a:solidFill>
            <a:srgbClr val="00467C">
              <a:alpha val="80000"/>
            </a:srgbClr>
          </a:solid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 xmlns:a16="http://schemas.microsoft.com/office/drawing/2014/main" id="{F8A20D0A-7E06-4496-B213-6227DECB3368}"/>
              </a:ext>
            </a:extLst>
          </p:cNvPr>
          <p:cNvSpPr txBox="1"/>
          <p:nvPr/>
        </p:nvSpPr>
        <p:spPr>
          <a:xfrm>
            <a:off x="1155158" y="1031063"/>
            <a:ext cx="5256584" cy="2723823"/>
          </a:xfrm>
          <a:prstGeom prst="rect">
            <a:avLst/>
          </a:prstGeom>
          <a:noFill/>
        </p:spPr>
        <p:txBody>
          <a:bodyPr wrap="square" rtlCol="0">
            <a:spAutoFit/>
          </a:bodyPr>
          <a:lstStyle/>
          <a:p>
            <a:pP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联和电子</a:t>
            </a:r>
            <a:r>
              <a:rPr lang="zh-CN" altLang="en-US" sz="1200" dirty="0">
                <a:solidFill>
                  <a:schemeClr val="bg1"/>
                </a:solidFill>
                <a:latin typeface="微软雅黑" panose="020B0503020204020204" pitchFamily="34" charset="-122"/>
                <a:ea typeface="微软雅黑" panose="020B0503020204020204" pitchFamily="34" charset="-122"/>
              </a:rPr>
              <a:t>始终关注客户需求，专注研发，不断创新，我司提供塑壳、端子、针座等</a:t>
            </a:r>
            <a:r>
              <a:rPr lang="en-US" altLang="zh-CN" sz="1200" dirty="0">
                <a:solidFill>
                  <a:schemeClr val="bg1"/>
                </a:solidFill>
                <a:latin typeface="微软雅黑" panose="020B0503020204020204" pitchFamily="34" charset="-122"/>
                <a:ea typeface="微软雅黑" panose="020B0503020204020204" pitchFamily="34" charset="-122"/>
              </a:rPr>
              <a:t>30000</a:t>
            </a:r>
            <a:r>
              <a:rPr lang="zh-CN" altLang="en-US" sz="1200" dirty="0">
                <a:solidFill>
                  <a:schemeClr val="bg1"/>
                </a:solidFill>
                <a:latin typeface="微软雅黑" panose="020B0503020204020204" pitchFamily="34" charset="-122"/>
                <a:ea typeface="微软雅黑" panose="020B0503020204020204" pitchFamily="34" charset="-122"/>
              </a:rPr>
              <a:t>种以上成品编码，年开发</a:t>
            </a:r>
            <a:r>
              <a:rPr lang="en-US" altLang="zh-CN" sz="1200" dirty="0">
                <a:solidFill>
                  <a:schemeClr val="bg1"/>
                </a:solidFill>
                <a:latin typeface="微软雅黑" panose="020B0503020204020204" pitchFamily="34" charset="-122"/>
                <a:ea typeface="微软雅黑" panose="020B0503020204020204" pitchFamily="34" charset="-122"/>
              </a:rPr>
              <a:t>80</a:t>
            </a:r>
            <a:r>
              <a:rPr lang="zh-CN" altLang="en-US" sz="1200" dirty="0">
                <a:solidFill>
                  <a:schemeClr val="bg1"/>
                </a:solidFill>
                <a:latin typeface="微软雅黑" panose="020B0503020204020204" pitchFamily="34" charset="-122"/>
                <a:ea typeface="微软雅黑" panose="020B0503020204020204" pitchFamily="34" charset="-122"/>
              </a:rPr>
              <a:t>多种新品，更能为您提供从模具设计、加工到装配高度自动化的</a:t>
            </a:r>
            <a:r>
              <a:rPr lang="en-US" altLang="zh-CN" sz="1200" dirty="0">
                <a:solidFill>
                  <a:schemeClr val="bg1"/>
                </a:solidFill>
                <a:latin typeface="微软雅黑" panose="020B0503020204020204" pitchFamily="34" charset="-122"/>
                <a:ea typeface="微软雅黑" panose="020B0503020204020204" pitchFamily="34" charset="-122"/>
              </a:rPr>
              <a:t>OEM/ODM</a:t>
            </a:r>
            <a:r>
              <a:rPr lang="zh-CN" altLang="en-US" sz="1200" dirty="0">
                <a:solidFill>
                  <a:schemeClr val="bg1"/>
                </a:solidFill>
                <a:latin typeface="微软雅黑" panose="020B0503020204020204" pitchFamily="34" charset="-122"/>
                <a:ea typeface="微软雅黑" panose="020B0503020204020204" pitchFamily="34" charset="-122"/>
              </a:rPr>
              <a:t>定制服务。</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1200" b="1" dirty="0">
                <a:solidFill>
                  <a:schemeClr val="bg1"/>
                </a:solidFill>
                <a:latin typeface="微软雅黑" panose="020B0503020204020204" pitchFamily="34" charset="-122"/>
                <a:ea typeface="微软雅黑" panose="020B0503020204020204" pitchFamily="34" charset="-122"/>
              </a:rPr>
              <a:t>We pays attention to customer needs, focuses on research and development, and continues to innovate. Our company provides more than 30,000 finished product codes such as housing, terminals, header, and develops more than 80 new products every year, </a:t>
            </a:r>
            <a:r>
              <a:rPr lang="en-US" altLang="zh-CN" sz="1050" b="1" dirty="0">
                <a:solidFill>
                  <a:schemeClr val="bg1"/>
                </a:solidFill>
                <a:latin typeface="微软雅黑" panose="020B0503020204020204" pitchFamily="34" charset="-122"/>
                <a:ea typeface="微软雅黑" panose="020B0503020204020204" pitchFamily="34" charset="-122"/>
              </a:rPr>
              <a:t>highly automated OEM/ODM </a:t>
            </a:r>
            <a:r>
              <a:rPr lang="en-US" altLang="zh-CN" sz="1200" b="1" dirty="0">
                <a:solidFill>
                  <a:schemeClr val="bg1"/>
                </a:solidFill>
                <a:latin typeface="微软雅黑" panose="020B0503020204020204" pitchFamily="34" charset="-122"/>
                <a:ea typeface="微软雅黑" panose="020B0503020204020204" pitchFamily="34" charset="-122"/>
              </a:rPr>
              <a:t>customization services.</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菱形 10">
            <a:extLst>
              <a:ext uri="{FF2B5EF4-FFF2-40B4-BE49-F238E27FC236}">
                <a16:creationId xmlns="" xmlns:a16="http://schemas.microsoft.com/office/drawing/2014/main" id="{019F076A-1637-44C5-8199-BB27F4F56420}"/>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a:extLst>
              <a:ext uri="{FF2B5EF4-FFF2-40B4-BE49-F238E27FC236}">
                <a16:creationId xmlns="" xmlns:a16="http://schemas.microsoft.com/office/drawing/2014/main" id="{0A454355-560F-448D-86A8-B243ABDF2EA8}"/>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a:extLst>
              <a:ext uri="{FF2B5EF4-FFF2-40B4-BE49-F238E27FC236}">
                <a16:creationId xmlns="" xmlns:a16="http://schemas.microsoft.com/office/drawing/2014/main" id="{0841D3A5-6284-45A4-9435-507F6B2D59D6}"/>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4" name="矩形 3">
            <a:extLst>
              <a:ext uri="{FF2B5EF4-FFF2-40B4-BE49-F238E27FC236}">
                <a16:creationId xmlns="" xmlns:a16="http://schemas.microsoft.com/office/drawing/2014/main" id="{D532B18F-F72D-4FC2-9971-3F08C109EDBB}"/>
              </a:ext>
            </a:extLst>
          </p:cNvPr>
          <p:cNvSpPr/>
          <p:nvPr/>
        </p:nvSpPr>
        <p:spPr>
          <a:xfrm>
            <a:off x="427558" y="4100894"/>
            <a:ext cx="2643752" cy="256846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28A6C90E-449D-469F-9473-0610A32F32EC}"/>
              </a:ext>
            </a:extLst>
          </p:cNvPr>
          <p:cNvSpPr/>
          <p:nvPr/>
        </p:nvSpPr>
        <p:spPr>
          <a:xfrm>
            <a:off x="3286894" y="4105433"/>
            <a:ext cx="2643752" cy="2568466"/>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2374" y="1316122"/>
            <a:ext cx="2580098" cy="252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3038" y="4099728"/>
            <a:ext cx="2589519" cy="2589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2374" y="4079841"/>
            <a:ext cx="2589519" cy="2589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37861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矩形 45">
            <a:extLst>
              <a:ext uri="{FF2B5EF4-FFF2-40B4-BE49-F238E27FC236}">
                <a16:creationId xmlns="" xmlns:a16="http://schemas.microsoft.com/office/drawing/2014/main" id="{7EC9ADE0-C5F6-485B-A04B-70EA2B8FF662}"/>
              </a:ext>
            </a:extLst>
          </p:cNvPr>
          <p:cNvSpPr/>
          <p:nvPr/>
        </p:nvSpPr>
        <p:spPr>
          <a:xfrm>
            <a:off x="3434827" y="3867868"/>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 name="TextBox 1"/>
          <p:cNvSpPr txBox="1"/>
          <p:nvPr/>
        </p:nvSpPr>
        <p:spPr>
          <a:xfrm>
            <a:off x="1143936" y="133043"/>
            <a:ext cx="6823478"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solidFill>
                  <a:srgbClr val="00467C"/>
                </a:solidFill>
              </a:rPr>
              <a:t>主要客户展示 </a:t>
            </a:r>
            <a:r>
              <a:rPr lang="en-US" altLang="zh-CN" sz="2400" dirty="0">
                <a:solidFill>
                  <a:srgbClr val="00467C"/>
                </a:solidFill>
              </a:rPr>
              <a:t>Main Customer Display</a:t>
            </a:r>
            <a:endParaRPr lang="en-US" altLang="zh-CN" dirty="0">
              <a:solidFill>
                <a:srgbClr val="00467C"/>
              </a:solidFill>
            </a:endParaRPr>
          </a:p>
        </p:txBody>
      </p:sp>
      <p:grpSp>
        <p:nvGrpSpPr>
          <p:cNvPr id="54" name="组合 16"/>
          <p:cNvGrpSpPr/>
          <p:nvPr/>
        </p:nvGrpSpPr>
        <p:grpSpPr>
          <a:xfrm>
            <a:off x="3430910" y="882554"/>
            <a:ext cx="2498400" cy="1382400"/>
            <a:chOff x="1664606" y="801103"/>
            <a:chExt cx="936104" cy="516958"/>
          </a:xfrm>
        </p:grpSpPr>
        <p:sp>
          <p:nvSpPr>
            <p:cNvPr id="55" name="圆角矩形 54"/>
            <p:cNvSpPr/>
            <p:nvPr/>
          </p:nvSpPr>
          <p:spPr>
            <a:xfrm>
              <a:off x="1664606" y="801103"/>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6" name="圆角矩形 55"/>
            <p:cNvSpPr/>
            <p:nvPr/>
          </p:nvSpPr>
          <p:spPr>
            <a:xfrm>
              <a:off x="1703045" y="822331"/>
              <a:ext cx="859227" cy="474503"/>
            </a:xfrm>
            <a:prstGeom prst="roundRect">
              <a:avLst>
                <a:gd name="adj" fmla="val 6992"/>
              </a:avLst>
            </a:prstGeom>
            <a:blipFill>
              <a:blip r:embed="rId3"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grpSp>
      <p:grpSp>
        <p:nvGrpSpPr>
          <p:cNvPr id="9" name="组合 16">
            <a:extLst>
              <a:ext uri="{FF2B5EF4-FFF2-40B4-BE49-F238E27FC236}">
                <a16:creationId xmlns="" xmlns:a16="http://schemas.microsoft.com/office/drawing/2014/main" id="{81A0FAAB-D74C-D360-97E6-D3A6C4E45F2A}"/>
              </a:ext>
            </a:extLst>
          </p:cNvPr>
          <p:cNvGrpSpPr/>
          <p:nvPr/>
        </p:nvGrpSpPr>
        <p:grpSpPr>
          <a:xfrm>
            <a:off x="6152880" y="3881138"/>
            <a:ext cx="2498400" cy="1382400"/>
            <a:chOff x="3051855" y="1700069"/>
            <a:chExt cx="936104" cy="516958"/>
          </a:xfrm>
        </p:grpSpPr>
        <p:sp>
          <p:nvSpPr>
            <p:cNvPr id="10" name="圆角矩形 51">
              <a:extLst>
                <a:ext uri="{FF2B5EF4-FFF2-40B4-BE49-F238E27FC236}">
                  <a16:creationId xmlns="" xmlns:a16="http://schemas.microsoft.com/office/drawing/2014/main" id="{63D2D347-AB51-03A5-4A7E-6C65D0B7D44E}"/>
                </a:ext>
              </a:extLst>
            </p:cNvPr>
            <p:cNvSpPr/>
            <p:nvPr/>
          </p:nvSpPr>
          <p:spPr>
            <a:xfrm>
              <a:off x="3051855" y="1700069"/>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1" name="圆角矩形 52">
              <a:extLst>
                <a:ext uri="{FF2B5EF4-FFF2-40B4-BE49-F238E27FC236}">
                  <a16:creationId xmlns="" xmlns:a16="http://schemas.microsoft.com/office/drawing/2014/main" id="{52AE64DC-F812-91E6-AE9E-F1C83C8FA465}"/>
                </a:ext>
              </a:extLst>
            </p:cNvPr>
            <p:cNvSpPr/>
            <p:nvPr/>
          </p:nvSpPr>
          <p:spPr>
            <a:xfrm>
              <a:off x="3090294" y="1719972"/>
              <a:ext cx="859227" cy="474503"/>
            </a:xfrm>
            <a:prstGeom prst="roundRect">
              <a:avLst>
                <a:gd name="adj" fmla="val 6992"/>
              </a:avLst>
            </a:prstGeom>
            <a:blipFill>
              <a:blip r:embed="rId4"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grpSp>
      <p:sp>
        <p:nvSpPr>
          <p:cNvPr id="14" name="圆角矩形 57">
            <a:extLst>
              <a:ext uri="{FF2B5EF4-FFF2-40B4-BE49-F238E27FC236}">
                <a16:creationId xmlns="" xmlns:a16="http://schemas.microsoft.com/office/drawing/2014/main" id="{58CA93BC-D9C2-D8CE-9B82-A7BB71AA9BAE}"/>
              </a:ext>
            </a:extLst>
          </p:cNvPr>
          <p:cNvSpPr/>
          <p:nvPr/>
        </p:nvSpPr>
        <p:spPr>
          <a:xfrm>
            <a:off x="6152765" y="5405103"/>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6" name="圆角矩形 45">
            <a:extLst>
              <a:ext uri="{FF2B5EF4-FFF2-40B4-BE49-F238E27FC236}">
                <a16:creationId xmlns="" xmlns:a16="http://schemas.microsoft.com/office/drawing/2014/main" id="{5F95CF4B-035E-24FF-7716-7A3377BE1B00}"/>
              </a:ext>
            </a:extLst>
          </p:cNvPr>
          <p:cNvSpPr/>
          <p:nvPr/>
        </p:nvSpPr>
        <p:spPr>
          <a:xfrm>
            <a:off x="3430910" y="2348880"/>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4" name="圆角矩形 39">
            <a:extLst>
              <a:ext uri="{FF2B5EF4-FFF2-40B4-BE49-F238E27FC236}">
                <a16:creationId xmlns="" xmlns:a16="http://schemas.microsoft.com/office/drawing/2014/main" id="{C9013559-386C-BD5F-EA34-D6D87D961137}"/>
              </a:ext>
            </a:extLst>
          </p:cNvPr>
          <p:cNvSpPr/>
          <p:nvPr/>
        </p:nvSpPr>
        <p:spPr>
          <a:xfrm>
            <a:off x="8849848" y="836712"/>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6" name="圆角矩形 39">
            <a:extLst>
              <a:ext uri="{FF2B5EF4-FFF2-40B4-BE49-F238E27FC236}">
                <a16:creationId xmlns="" xmlns:a16="http://schemas.microsoft.com/office/drawing/2014/main" id="{209E6125-08C0-6D37-09B5-F1DA63538A08}"/>
              </a:ext>
            </a:extLst>
          </p:cNvPr>
          <p:cNvSpPr/>
          <p:nvPr/>
        </p:nvSpPr>
        <p:spPr>
          <a:xfrm>
            <a:off x="8852981" y="3926822"/>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37" name="图片 36">
            <a:extLst>
              <a:ext uri="{FF2B5EF4-FFF2-40B4-BE49-F238E27FC236}">
                <a16:creationId xmlns="" xmlns:a16="http://schemas.microsoft.com/office/drawing/2014/main" id="{552E306C-4F96-63DE-FE54-CE7D83FEC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542" y="2400356"/>
            <a:ext cx="2107495" cy="1279447"/>
          </a:xfrm>
          <a:prstGeom prst="rect">
            <a:avLst/>
          </a:prstGeom>
        </p:spPr>
      </p:pic>
      <p:sp>
        <p:nvSpPr>
          <p:cNvPr id="38" name="文本框 37">
            <a:extLst>
              <a:ext uri="{FF2B5EF4-FFF2-40B4-BE49-F238E27FC236}">
                <a16:creationId xmlns="" xmlns:a16="http://schemas.microsoft.com/office/drawing/2014/main" id="{D0B844F5-0378-E598-3214-07FE7F8692E4}"/>
              </a:ext>
            </a:extLst>
          </p:cNvPr>
          <p:cNvSpPr txBox="1"/>
          <p:nvPr/>
        </p:nvSpPr>
        <p:spPr>
          <a:xfrm>
            <a:off x="982637" y="1011487"/>
            <a:ext cx="2369253" cy="1915461"/>
          </a:xfrm>
          <a:prstGeom prst="rect">
            <a:avLst/>
          </a:prstGeom>
          <a:noFill/>
        </p:spPr>
        <p:txBody>
          <a:bodyPr wrap="square" rtlCol="0">
            <a:spAutoFit/>
          </a:bodyPr>
          <a:lstStyle/>
          <a:p>
            <a:pPr algn="just"/>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家电类</a:t>
            </a:r>
            <a:endParaRPr lang="en-US" altLang="zh-CN"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Home Appliances</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lvl="0" indent="-285750" algn="l" defTabSz="914400" rtl="0" eaLnBrk="0" fontAlgn="base" latinLnBrk="0" hangingPunct="0">
              <a:lnSpc>
                <a:spcPct val="140000"/>
              </a:lnSpc>
              <a:spcBef>
                <a:spcPct val="0"/>
              </a:spcBef>
              <a:spcAft>
                <a:spcPct val="0"/>
              </a:spcAft>
              <a:buClrTx/>
              <a:buSzTx/>
              <a:buFont typeface="Wingdings" panose="05000000000000000000" charset="0"/>
              <a:buChar char="Ø"/>
              <a:defRPr/>
            </a:pPr>
            <a:endParaRPr lang="zh-CN" altLang="en-US" sz="18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 name="圆角矩形 57">
            <a:extLst>
              <a:ext uri="{FF2B5EF4-FFF2-40B4-BE49-F238E27FC236}">
                <a16:creationId xmlns="" xmlns:a16="http://schemas.microsoft.com/office/drawing/2014/main" id="{852BD72C-80A7-7C90-7A55-85EF341C0561}"/>
              </a:ext>
            </a:extLst>
          </p:cNvPr>
          <p:cNvSpPr/>
          <p:nvPr/>
        </p:nvSpPr>
        <p:spPr>
          <a:xfrm>
            <a:off x="8849847" y="2348880"/>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6" name="圆角矩形 39">
            <a:extLst>
              <a:ext uri="{FF2B5EF4-FFF2-40B4-BE49-F238E27FC236}">
                <a16:creationId xmlns="" xmlns:a16="http://schemas.microsoft.com/office/drawing/2014/main" id="{E9B851C3-AA70-8F34-B3AD-51908E798D29}"/>
              </a:ext>
            </a:extLst>
          </p:cNvPr>
          <p:cNvSpPr/>
          <p:nvPr/>
        </p:nvSpPr>
        <p:spPr>
          <a:xfrm>
            <a:off x="3406474" y="5404501"/>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2" name="圆角矩形 57">
            <a:extLst>
              <a:ext uri="{FF2B5EF4-FFF2-40B4-BE49-F238E27FC236}">
                <a16:creationId xmlns="" xmlns:a16="http://schemas.microsoft.com/office/drawing/2014/main" id="{5AC5310F-9068-D558-1AFA-A2E1E7D72714}"/>
              </a:ext>
            </a:extLst>
          </p:cNvPr>
          <p:cNvSpPr/>
          <p:nvPr/>
        </p:nvSpPr>
        <p:spPr>
          <a:xfrm>
            <a:off x="6152765" y="2351357"/>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8" name="圆角矩形 39">
            <a:extLst>
              <a:ext uri="{FF2B5EF4-FFF2-40B4-BE49-F238E27FC236}">
                <a16:creationId xmlns="" xmlns:a16="http://schemas.microsoft.com/office/drawing/2014/main" id="{EAC55A85-B97B-B479-3E58-4AA4A266635E}"/>
              </a:ext>
            </a:extLst>
          </p:cNvPr>
          <p:cNvSpPr/>
          <p:nvPr/>
        </p:nvSpPr>
        <p:spPr>
          <a:xfrm>
            <a:off x="8849847" y="5405103"/>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62" name="图片 61">
            <a:extLst>
              <a:ext uri="{FF2B5EF4-FFF2-40B4-BE49-F238E27FC236}">
                <a16:creationId xmlns="" xmlns:a16="http://schemas.microsoft.com/office/drawing/2014/main" id="{856E9189-B1A6-2929-FFF5-10F9DDC1F3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9064" y="5488426"/>
            <a:ext cx="2293220" cy="1214549"/>
          </a:xfrm>
          <a:prstGeom prst="rect">
            <a:avLst/>
          </a:prstGeom>
        </p:spPr>
      </p:pic>
      <p:sp>
        <p:nvSpPr>
          <p:cNvPr id="17" name="圆角矩形 46">
            <a:extLst>
              <a:ext uri="{FF2B5EF4-FFF2-40B4-BE49-F238E27FC236}">
                <a16:creationId xmlns="" xmlns:a16="http://schemas.microsoft.com/office/drawing/2014/main" id="{42C0160A-E6AA-9BFD-B6F7-00CB0AB60A4A}"/>
              </a:ext>
            </a:extLst>
          </p:cNvPr>
          <p:cNvSpPr/>
          <p:nvPr/>
        </p:nvSpPr>
        <p:spPr>
          <a:xfrm>
            <a:off x="8952437" y="3983586"/>
            <a:ext cx="2293220" cy="1268871"/>
          </a:xfrm>
          <a:prstGeom prst="roundRect">
            <a:avLst>
              <a:gd name="adj" fmla="val 6992"/>
            </a:avLst>
          </a:prstGeom>
          <a:blipFill>
            <a:blip r:embed="rId7"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72" name="图片 71">
            <a:extLst>
              <a:ext uri="{FF2B5EF4-FFF2-40B4-BE49-F238E27FC236}">
                <a16:creationId xmlns="" xmlns:a16="http://schemas.microsoft.com/office/drawing/2014/main" id="{39EAA7A6-F998-27BD-A93C-FEB16430C6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592" y="2507547"/>
            <a:ext cx="2365301" cy="1091424"/>
          </a:xfrm>
          <a:prstGeom prst="rect">
            <a:avLst/>
          </a:prstGeom>
        </p:spPr>
      </p:pic>
      <p:pic>
        <p:nvPicPr>
          <p:cNvPr id="15" name="图片 14">
            <a:extLst>
              <a:ext uri="{FF2B5EF4-FFF2-40B4-BE49-F238E27FC236}">
                <a16:creationId xmlns="" xmlns:a16="http://schemas.microsoft.com/office/drawing/2014/main" id="{F21D4289-49E9-5FBF-EE93-C6EDB2DEF8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84450" y="5500984"/>
            <a:ext cx="2251795" cy="1190638"/>
          </a:xfrm>
          <a:prstGeom prst="rect">
            <a:avLst/>
          </a:prstGeom>
        </p:spPr>
      </p:pic>
      <p:pic>
        <p:nvPicPr>
          <p:cNvPr id="81" name="图片 80">
            <a:extLst>
              <a:ext uri="{FF2B5EF4-FFF2-40B4-BE49-F238E27FC236}">
                <a16:creationId xmlns="" xmlns:a16="http://schemas.microsoft.com/office/drawing/2014/main" id="{87C79940-DCA4-944E-E4BB-439D9CCD34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0849" y="2533503"/>
            <a:ext cx="2322232" cy="1039513"/>
          </a:xfrm>
          <a:prstGeom prst="rect">
            <a:avLst/>
          </a:prstGeom>
        </p:spPr>
      </p:pic>
      <p:sp>
        <p:nvSpPr>
          <p:cNvPr id="30" name="圆角矩形 45">
            <a:extLst>
              <a:ext uri="{FF2B5EF4-FFF2-40B4-BE49-F238E27FC236}">
                <a16:creationId xmlns="" xmlns:a16="http://schemas.microsoft.com/office/drawing/2014/main" id="{6A42C888-9F60-4F10-9655-D8DE5728B98A}"/>
              </a:ext>
            </a:extLst>
          </p:cNvPr>
          <p:cNvSpPr/>
          <p:nvPr/>
        </p:nvSpPr>
        <p:spPr>
          <a:xfrm>
            <a:off x="6150911" y="877884"/>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5" name="图片 4">
            <a:extLst>
              <a:ext uri="{FF2B5EF4-FFF2-40B4-BE49-F238E27FC236}">
                <a16:creationId xmlns="" xmlns:a16="http://schemas.microsoft.com/office/drawing/2014/main" id="{2A1B9DEF-E02C-4AB8-A741-E6D994C5E812}"/>
              </a:ext>
            </a:extLst>
          </p:cNvPr>
          <p:cNvPicPr>
            <a:picLocks noChangeAspect="1"/>
          </p:cNvPicPr>
          <p:nvPr/>
        </p:nvPicPr>
        <p:blipFill>
          <a:blip r:embed="rId11"/>
          <a:stretch>
            <a:fillRect/>
          </a:stretch>
        </p:blipFill>
        <p:spPr>
          <a:xfrm>
            <a:off x="6256507" y="1073273"/>
            <a:ext cx="2313785" cy="991622"/>
          </a:xfrm>
          <a:prstGeom prst="rect">
            <a:avLst/>
          </a:prstGeom>
        </p:spPr>
      </p:pic>
      <p:pic>
        <p:nvPicPr>
          <p:cNvPr id="12" name="图片 11">
            <a:extLst>
              <a:ext uri="{FF2B5EF4-FFF2-40B4-BE49-F238E27FC236}">
                <a16:creationId xmlns="" xmlns:a16="http://schemas.microsoft.com/office/drawing/2014/main" id="{15940393-1DF4-48D8-A71A-289C17C66AB4}"/>
              </a:ext>
            </a:extLst>
          </p:cNvPr>
          <p:cNvPicPr>
            <a:picLocks noChangeAspect="1"/>
          </p:cNvPicPr>
          <p:nvPr/>
        </p:nvPicPr>
        <p:blipFill>
          <a:blip r:embed="rId12"/>
          <a:stretch>
            <a:fillRect/>
          </a:stretch>
        </p:blipFill>
        <p:spPr>
          <a:xfrm>
            <a:off x="9138669" y="904659"/>
            <a:ext cx="1970301" cy="1296020"/>
          </a:xfrm>
          <a:prstGeom prst="rect">
            <a:avLst/>
          </a:prstGeom>
        </p:spPr>
      </p:pic>
      <p:sp>
        <p:nvSpPr>
          <p:cNvPr id="31" name="菱形 30">
            <a:extLst>
              <a:ext uri="{FF2B5EF4-FFF2-40B4-BE49-F238E27FC236}">
                <a16:creationId xmlns="" xmlns:a16="http://schemas.microsoft.com/office/drawing/2014/main" id="{63357ADA-E151-40CA-AC95-6103FE2AEE2B}"/>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菱形 31">
            <a:extLst>
              <a:ext uri="{FF2B5EF4-FFF2-40B4-BE49-F238E27FC236}">
                <a16:creationId xmlns="" xmlns:a16="http://schemas.microsoft.com/office/drawing/2014/main" id="{41732D80-0471-4B7F-B536-3785FB41CCE6}"/>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a:extLst>
              <a:ext uri="{FF2B5EF4-FFF2-40B4-BE49-F238E27FC236}">
                <a16:creationId xmlns="" xmlns:a16="http://schemas.microsoft.com/office/drawing/2014/main" id="{7ED3400C-5D87-4916-B11B-F7A7DACE0913}"/>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pic>
        <p:nvPicPr>
          <p:cNvPr id="1028" name="Picture 4">
            <a:extLst>
              <a:ext uri="{FF2B5EF4-FFF2-40B4-BE49-F238E27FC236}">
                <a16:creationId xmlns="" xmlns:a16="http://schemas.microsoft.com/office/drawing/2014/main" id="{DBB8C263-C063-49FC-8468-018A2BF13A2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9662" y="3983586"/>
            <a:ext cx="2129375" cy="11893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 xmlns:a16="http://schemas.microsoft.com/office/drawing/2014/main" id="{05CCAB55-6B51-40F4-A3C3-FE016F35FE3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43057" y="5507493"/>
            <a:ext cx="2205634" cy="124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13857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p:tgtEl>
                                          <p:spTgt spid="38"/>
                                        </p:tgtEl>
                                        <p:attrNameLst>
                                          <p:attrName>ppt_x</p:attrName>
                                        </p:attrNameLst>
                                      </p:cBhvr>
                                      <p:tavLst>
                                        <p:tav tm="0">
                                          <p:val>
                                            <p:strVal val="#ppt_x-#ppt_w*1.125000"/>
                                          </p:val>
                                        </p:tav>
                                        <p:tav tm="100000">
                                          <p:val>
                                            <p:strVal val="#ppt_x"/>
                                          </p:val>
                                        </p:tav>
                                      </p:tavLst>
                                    </p:anim>
                                    <p:animEffect transition="in" filter="wipe(right)">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P spid="3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45">
            <a:extLst>
              <a:ext uri="{FF2B5EF4-FFF2-40B4-BE49-F238E27FC236}">
                <a16:creationId xmlns="" xmlns:a16="http://schemas.microsoft.com/office/drawing/2014/main" id="{31522378-420E-485A-94FC-877D3528B28D}"/>
              </a:ext>
            </a:extLst>
          </p:cNvPr>
          <p:cNvSpPr/>
          <p:nvPr/>
        </p:nvSpPr>
        <p:spPr>
          <a:xfrm>
            <a:off x="8874211" y="5400339"/>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 name="TextBox 1"/>
          <p:cNvSpPr txBox="1"/>
          <p:nvPr/>
        </p:nvSpPr>
        <p:spPr>
          <a:xfrm>
            <a:off x="1143936" y="123313"/>
            <a:ext cx="7111510"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solidFill>
                  <a:srgbClr val="00467C"/>
                </a:solidFill>
              </a:rPr>
              <a:t>主要客户展示 </a:t>
            </a:r>
            <a:r>
              <a:rPr lang="en-US" altLang="zh-CN" sz="2400" dirty="0">
                <a:solidFill>
                  <a:srgbClr val="00467C"/>
                </a:solidFill>
              </a:rPr>
              <a:t>Main Customer Display</a:t>
            </a:r>
            <a:endParaRPr lang="en-US" altLang="zh-CN" dirty="0">
              <a:solidFill>
                <a:srgbClr val="00467C"/>
              </a:solidFill>
            </a:endParaRPr>
          </a:p>
        </p:txBody>
      </p:sp>
      <p:sp>
        <p:nvSpPr>
          <p:cNvPr id="55" name="圆角矩形 54"/>
          <p:cNvSpPr/>
          <p:nvPr/>
        </p:nvSpPr>
        <p:spPr>
          <a:xfrm>
            <a:off x="3510891" y="840260"/>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0" name="圆角矩形 51">
            <a:extLst>
              <a:ext uri="{FF2B5EF4-FFF2-40B4-BE49-F238E27FC236}">
                <a16:creationId xmlns="" xmlns:a16="http://schemas.microsoft.com/office/drawing/2014/main" id="{63D2D347-AB51-03A5-4A7E-6C65D0B7D44E}"/>
              </a:ext>
            </a:extLst>
          </p:cNvPr>
          <p:cNvSpPr/>
          <p:nvPr/>
        </p:nvSpPr>
        <p:spPr>
          <a:xfrm>
            <a:off x="6152765" y="840260"/>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4" name="圆角矩形 57">
            <a:extLst>
              <a:ext uri="{FF2B5EF4-FFF2-40B4-BE49-F238E27FC236}">
                <a16:creationId xmlns="" xmlns:a16="http://schemas.microsoft.com/office/drawing/2014/main" id="{58CA93BC-D9C2-D8CE-9B82-A7BB71AA9BAE}"/>
              </a:ext>
            </a:extLst>
          </p:cNvPr>
          <p:cNvSpPr/>
          <p:nvPr/>
        </p:nvSpPr>
        <p:spPr>
          <a:xfrm>
            <a:off x="6152765" y="2361979"/>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6" name="圆角矩形 45">
            <a:extLst>
              <a:ext uri="{FF2B5EF4-FFF2-40B4-BE49-F238E27FC236}">
                <a16:creationId xmlns="" xmlns:a16="http://schemas.microsoft.com/office/drawing/2014/main" id="{5F95CF4B-035E-24FF-7716-7A3377BE1B00}"/>
              </a:ext>
            </a:extLst>
          </p:cNvPr>
          <p:cNvSpPr/>
          <p:nvPr/>
        </p:nvSpPr>
        <p:spPr>
          <a:xfrm>
            <a:off x="3430910" y="2348880"/>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4" name="圆角矩形 39">
            <a:extLst>
              <a:ext uri="{FF2B5EF4-FFF2-40B4-BE49-F238E27FC236}">
                <a16:creationId xmlns="" xmlns:a16="http://schemas.microsoft.com/office/drawing/2014/main" id="{C9013559-386C-BD5F-EA34-D6D87D961137}"/>
              </a:ext>
            </a:extLst>
          </p:cNvPr>
          <p:cNvSpPr/>
          <p:nvPr/>
        </p:nvSpPr>
        <p:spPr>
          <a:xfrm>
            <a:off x="8849848" y="836712"/>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6" name="圆角矩形 39">
            <a:extLst>
              <a:ext uri="{FF2B5EF4-FFF2-40B4-BE49-F238E27FC236}">
                <a16:creationId xmlns="" xmlns:a16="http://schemas.microsoft.com/office/drawing/2014/main" id="{209E6125-08C0-6D37-09B5-F1DA63538A08}"/>
              </a:ext>
            </a:extLst>
          </p:cNvPr>
          <p:cNvSpPr/>
          <p:nvPr/>
        </p:nvSpPr>
        <p:spPr>
          <a:xfrm>
            <a:off x="8877896" y="2306431"/>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8" name="文本框 37">
            <a:extLst>
              <a:ext uri="{FF2B5EF4-FFF2-40B4-BE49-F238E27FC236}">
                <a16:creationId xmlns="" xmlns:a16="http://schemas.microsoft.com/office/drawing/2014/main" id="{D0B844F5-0378-E598-3214-07FE7F8692E4}"/>
              </a:ext>
            </a:extLst>
          </p:cNvPr>
          <p:cNvSpPr txBox="1"/>
          <p:nvPr/>
        </p:nvSpPr>
        <p:spPr>
          <a:xfrm>
            <a:off x="420946" y="1245923"/>
            <a:ext cx="1929843" cy="1200329"/>
          </a:xfrm>
          <a:prstGeom prst="rect">
            <a:avLst/>
          </a:prstGeom>
          <a:noFill/>
        </p:spPr>
        <p:txBody>
          <a:bodyPr wrap="square" rtlCol="0">
            <a:spAutoFit/>
          </a:bodyPr>
          <a:lstStyle/>
          <a:p>
            <a:pPr algn="just"/>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家电类</a:t>
            </a:r>
            <a:endParaRPr lang="en-US" altLang="zh-CN"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Home Appliances</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 name="圆角矩形 57">
            <a:extLst>
              <a:ext uri="{FF2B5EF4-FFF2-40B4-BE49-F238E27FC236}">
                <a16:creationId xmlns="" xmlns:a16="http://schemas.microsoft.com/office/drawing/2014/main" id="{852BD72C-80A7-7C90-7A55-85EF341C0561}"/>
              </a:ext>
            </a:extLst>
          </p:cNvPr>
          <p:cNvSpPr/>
          <p:nvPr/>
        </p:nvSpPr>
        <p:spPr>
          <a:xfrm>
            <a:off x="6152765" y="3914500"/>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4" name="圆角矩形 45">
            <a:extLst>
              <a:ext uri="{FF2B5EF4-FFF2-40B4-BE49-F238E27FC236}">
                <a16:creationId xmlns="" xmlns:a16="http://schemas.microsoft.com/office/drawing/2014/main" id="{AD829F12-8564-7172-BB70-5B694F23F896}"/>
              </a:ext>
            </a:extLst>
          </p:cNvPr>
          <p:cNvSpPr/>
          <p:nvPr/>
        </p:nvSpPr>
        <p:spPr>
          <a:xfrm>
            <a:off x="3430910" y="3901401"/>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2" name="圆角矩形 57">
            <a:extLst>
              <a:ext uri="{FF2B5EF4-FFF2-40B4-BE49-F238E27FC236}">
                <a16:creationId xmlns="" xmlns:a16="http://schemas.microsoft.com/office/drawing/2014/main" id="{5AC5310F-9068-D558-1AFA-A2E1E7D72714}"/>
              </a:ext>
            </a:extLst>
          </p:cNvPr>
          <p:cNvSpPr/>
          <p:nvPr/>
        </p:nvSpPr>
        <p:spPr>
          <a:xfrm>
            <a:off x="6152765" y="5448168"/>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3" name="圆角矩形 45">
            <a:extLst>
              <a:ext uri="{FF2B5EF4-FFF2-40B4-BE49-F238E27FC236}">
                <a16:creationId xmlns="" xmlns:a16="http://schemas.microsoft.com/office/drawing/2014/main" id="{B586D1D8-516C-FD54-EA76-38BD91CC882B}"/>
              </a:ext>
            </a:extLst>
          </p:cNvPr>
          <p:cNvSpPr/>
          <p:nvPr/>
        </p:nvSpPr>
        <p:spPr>
          <a:xfrm>
            <a:off x="3430910" y="5435069"/>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50" name="图片 49">
            <a:extLst>
              <a:ext uri="{FF2B5EF4-FFF2-40B4-BE49-F238E27FC236}">
                <a16:creationId xmlns="" xmlns:a16="http://schemas.microsoft.com/office/drawing/2014/main" id="{841CE000-6B60-B416-EBB2-97C7BC2A2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6650" y="4076011"/>
            <a:ext cx="2370630" cy="1008923"/>
          </a:xfrm>
          <a:prstGeom prst="rect">
            <a:avLst/>
          </a:prstGeom>
        </p:spPr>
      </p:pic>
      <p:pic>
        <p:nvPicPr>
          <p:cNvPr id="5" name="图片 4">
            <a:extLst>
              <a:ext uri="{FF2B5EF4-FFF2-40B4-BE49-F238E27FC236}">
                <a16:creationId xmlns="" xmlns:a16="http://schemas.microsoft.com/office/drawing/2014/main" id="{72F6B925-AA19-5F84-B4E0-3308806CE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650" y="2496587"/>
            <a:ext cx="2344504" cy="1086986"/>
          </a:xfrm>
          <a:prstGeom prst="rect">
            <a:avLst/>
          </a:prstGeom>
        </p:spPr>
      </p:pic>
      <p:pic>
        <p:nvPicPr>
          <p:cNvPr id="33" name="图片 32">
            <a:extLst>
              <a:ext uri="{FF2B5EF4-FFF2-40B4-BE49-F238E27FC236}">
                <a16:creationId xmlns="" xmlns:a16="http://schemas.microsoft.com/office/drawing/2014/main" id="{C07C1D91-6F93-B672-89EA-FCA3BF7929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7729" y="2479509"/>
            <a:ext cx="2227425" cy="1091424"/>
          </a:xfrm>
          <a:prstGeom prst="rect">
            <a:avLst/>
          </a:prstGeom>
        </p:spPr>
      </p:pic>
      <p:sp>
        <p:nvSpPr>
          <p:cNvPr id="35" name="文本框 34">
            <a:extLst>
              <a:ext uri="{FF2B5EF4-FFF2-40B4-BE49-F238E27FC236}">
                <a16:creationId xmlns="" xmlns:a16="http://schemas.microsoft.com/office/drawing/2014/main" id="{FE0EA458-9E67-285B-61C6-6D4CF796788C}"/>
              </a:ext>
            </a:extLst>
          </p:cNvPr>
          <p:cNvSpPr txBox="1"/>
          <p:nvPr/>
        </p:nvSpPr>
        <p:spPr>
          <a:xfrm>
            <a:off x="420946" y="5448168"/>
            <a:ext cx="2361892" cy="1200329"/>
          </a:xfrm>
          <a:prstGeom prst="rect">
            <a:avLst/>
          </a:prstGeom>
          <a:noFill/>
        </p:spPr>
        <p:txBody>
          <a:bodyPr wrap="square" rtlCol="0">
            <a:spAutoFit/>
          </a:bodyPr>
          <a:lstStyle/>
          <a:p>
            <a:pPr algn="just"/>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智能家居</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Smart Home</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3" name="图片 22">
            <a:extLst>
              <a:ext uri="{FF2B5EF4-FFF2-40B4-BE49-F238E27FC236}">
                <a16:creationId xmlns="" xmlns:a16="http://schemas.microsoft.com/office/drawing/2014/main" id="{CB79BA7A-475C-17BF-FE31-7778143820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2262" y="5515523"/>
            <a:ext cx="2253280" cy="1269040"/>
          </a:xfrm>
          <a:prstGeom prst="rect">
            <a:avLst/>
          </a:prstGeom>
        </p:spPr>
      </p:pic>
      <p:pic>
        <p:nvPicPr>
          <p:cNvPr id="25" name="图片 24">
            <a:extLst>
              <a:ext uri="{FF2B5EF4-FFF2-40B4-BE49-F238E27FC236}">
                <a16:creationId xmlns="" xmlns:a16="http://schemas.microsoft.com/office/drawing/2014/main" id="{F462224B-0ED0-F5BA-A781-403B64B8E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0717" y="1018008"/>
            <a:ext cx="2296661" cy="1060058"/>
          </a:xfrm>
          <a:prstGeom prst="rect">
            <a:avLst/>
          </a:prstGeom>
        </p:spPr>
      </p:pic>
      <p:pic>
        <p:nvPicPr>
          <p:cNvPr id="27" name="图片 26">
            <a:extLst>
              <a:ext uri="{FF2B5EF4-FFF2-40B4-BE49-F238E27FC236}">
                <a16:creationId xmlns="" xmlns:a16="http://schemas.microsoft.com/office/drawing/2014/main" id="{A9304654-7CCC-B807-EEE8-08F701FBF3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7820" y="3964998"/>
            <a:ext cx="1837671" cy="1286980"/>
          </a:xfrm>
          <a:prstGeom prst="rect">
            <a:avLst/>
          </a:prstGeom>
        </p:spPr>
      </p:pic>
      <p:pic>
        <p:nvPicPr>
          <p:cNvPr id="28" name="图片 27">
            <a:extLst>
              <a:ext uri="{FF2B5EF4-FFF2-40B4-BE49-F238E27FC236}">
                <a16:creationId xmlns="" xmlns:a16="http://schemas.microsoft.com/office/drawing/2014/main" id="{67F295FD-96BB-4FC9-A431-2B3B921F8C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12155" y="945127"/>
            <a:ext cx="2095872" cy="1165570"/>
          </a:xfrm>
          <a:prstGeom prst="rect">
            <a:avLst/>
          </a:prstGeom>
        </p:spPr>
      </p:pic>
      <p:sp>
        <p:nvSpPr>
          <p:cNvPr id="29" name="菱形 28">
            <a:extLst>
              <a:ext uri="{FF2B5EF4-FFF2-40B4-BE49-F238E27FC236}">
                <a16:creationId xmlns="" xmlns:a16="http://schemas.microsoft.com/office/drawing/2014/main" id="{E9D16B4E-3769-4FEE-973A-9CB964F4AB2E}"/>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菱形 36">
            <a:extLst>
              <a:ext uri="{FF2B5EF4-FFF2-40B4-BE49-F238E27FC236}">
                <a16:creationId xmlns="" xmlns:a16="http://schemas.microsoft.com/office/drawing/2014/main" id="{71505D82-EF8C-4888-AA8E-E2F44C80697C}"/>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 xmlns:a16="http://schemas.microsoft.com/office/drawing/2014/main" id="{BD808371-B959-428D-B034-8422306C9332}"/>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pic>
        <p:nvPicPr>
          <p:cNvPr id="2052" name="Picture 4">
            <a:extLst>
              <a:ext uri="{FF2B5EF4-FFF2-40B4-BE49-F238E27FC236}">
                <a16:creationId xmlns="" xmlns:a16="http://schemas.microsoft.com/office/drawing/2014/main" id="{6B2C1379-E8F8-4DDB-8F33-E33F0CDF736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98947" y="2361979"/>
            <a:ext cx="1800200" cy="12604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 xmlns:a16="http://schemas.microsoft.com/office/drawing/2014/main" id="{40925E5A-ABFB-40BB-9694-6E4D32AFFF8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69727" y="5589721"/>
            <a:ext cx="1980727" cy="1120644"/>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7125" y="968927"/>
            <a:ext cx="2109406" cy="1109139"/>
          </a:xfrm>
          <a:prstGeom prst="rect">
            <a:avLst/>
          </a:prstGeom>
        </p:spPr>
      </p:pic>
      <p:pic>
        <p:nvPicPr>
          <p:cNvPr id="3" name="图片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5992" y="5589721"/>
            <a:ext cx="2421894" cy="968879"/>
          </a:xfrm>
          <a:prstGeom prst="rect">
            <a:avLst/>
          </a:prstGeom>
        </p:spPr>
      </p:pic>
    </p:spTree>
    <p:extLst>
      <p:ext uri="{BB962C8B-B14F-4D97-AF65-F5344CB8AC3E}">
        <p14:creationId xmlns:p14="http://schemas.microsoft.com/office/powerpoint/2010/main" val="131849152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500"/>
                                        <p:tgtEl>
                                          <p:spTgt spid="38"/>
                                        </p:tgtEl>
                                        <p:attrNameLst>
                                          <p:attrName>ppt_x</p:attrName>
                                        </p:attrNameLst>
                                      </p:cBhvr>
                                      <p:tavLst>
                                        <p:tav tm="0">
                                          <p:val>
                                            <p:strVal val="#ppt_x-#ppt_w*1.125000"/>
                                          </p:val>
                                        </p:tav>
                                        <p:tav tm="100000">
                                          <p:val>
                                            <p:strVal val="#ppt_x"/>
                                          </p:val>
                                        </p:tav>
                                      </p:tavLst>
                                    </p:anim>
                                    <p:animEffect transition="in" filter="wipe(right)">
                                      <p:cBhvr>
                                        <p:cTn id="11" dur="500"/>
                                        <p:tgtEl>
                                          <p:spTgt spid="38"/>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p:tgtEl>
                                          <p:spTgt spid="35"/>
                                        </p:tgtEl>
                                        <p:attrNameLst>
                                          <p:attrName>ppt_x</p:attrName>
                                        </p:attrNameLst>
                                      </p:cBhvr>
                                      <p:tavLst>
                                        <p:tav tm="0">
                                          <p:val>
                                            <p:strVal val="#ppt_x-#ppt_w*1.125000"/>
                                          </p:val>
                                        </p:tav>
                                        <p:tav tm="100000">
                                          <p:val>
                                            <p:strVal val="#ppt_x"/>
                                          </p:val>
                                        </p:tav>
                                      </p:tavLst>
                                    </p:anim>
                                    <p:animEffect transition="in" filter="wipe(right)">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P spid="38" grpId="1"/>
      <p:bldP spid="35" grpId="0"/>
      <p:bldP spid="3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39">
            <a:extLst>
              <a:ext uri="{FF2B5EF4-FFF2-40B4-BE49-F238E27FC236}">
                <a16:creationId xmlns="" xmlns:a16="http://schemas.microsoft.com/office/drawing/2014/main" id="{3A1FA71B-EE60-ED62-D1CE-2585A97ACA25}"/>
              </a:ext>
            </a:extLst>
          </p:cNvPr>
          <p:cNvSpPr/>
          <p:nvPr/>
        </p:nvSpPr>
        <p:spPr>
          <a:xfrm>
            <a:off x="3286877" y="1340768"/>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0" name="圆角矩形 39">
            <a:extLst>
              <a:ext uri="{FF2B5EF4-FFF2-40B4-BE49-F238E27FC236}">
                <a16:creationId xmlns="" xmlns:a16="http://schemas.microsoft.com/office/drawing/2014/main" id="{9537BFEF-89CF-6380-3F1F-568E9CFBAEA8}"/>
              </a:ext>
            </a:extLst>
          </p:cNvPr>
          <p:cNvSpPr/>
          <p:nvPr/>
        </p:nvSpPr>
        <p:spPr>
          <a:xfrm>
            <a:off x="6016085" y="1365399"/>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1" name="圆角矩形 39">
            <a:extLst>
              <a:ext uri="{FF2B5EF4-FFF2-40B4-BE49-F238E27FC236}">
                <a16:creationId xmlns="" xmlns:a16="http://schemas.microsoft.com/office/drawing/2014/main" id="{2669EEF4-3F0D-44BD-B59E-227CDD5560F7}"/>
              </a:ext>
            </a:extLst>
          </p:cNvPr>
          <p:cNvSpPr/>
          <p:nvPr/>
        </p:nvSpPr>
        <p:spPr>
          <a:xfrm>
            <a:off x="8736469" y="1365399"/>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 name="TextBox 1"/>
          <p:cNvSpPr txBox="1"/>
          <p:nvPr/>
        </p:nvSpPr>
        <p:spPr>
          <a:xfrm>
            <a:off x="1171042" y="89791"/>
            <a:ext cx="6948645" cy="954107"/>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solidFill>
                  <a:srgbClr val="00467C"/>
                </a:solidFill>
              </a:rPr>
              <a:t>主要客户展示 </a:t>
            </a:r>
            <a:r>
              <a:rPr lang="en-US" altLang="zh-CN" sz="2400" dirty="0">
                <a:solidFill>
                  <a:srgbClr val="00467C"/>
                </a:solidFill>
              </a:rPr>
              <a:t>Main Customer Display</a:t>
            </a:r>
            <a:endParaRPr lang="en-US" altLang="zh-CN" dirty="0">
              <a:solidFill>
                <a:srgbClr val="00467C"/>
              </a:solidFill>
            </a:endParaRPr>
          </a:p>
          <a:p>
            <a:endParaRPr lang="en-US" altLang="zh-CN" dirty="0">
              <a:solidFill>
                <a:srgbClr val="00467C"/>
              </a:solidFill>
            </a:endParaRPr>
          </a:p>
        </p:txBody>
      </p:sp>
      <p:sp>
        <p:nvSpPr>
          <p:cNvPr id="18" name="圆角矩形 39">
            <a:extLst>
              <a:ext uri="{FF2B5EF4-FFF2-40B4-BE49-F238E27FC236}">
                <a16:creationId xmlns="" xmlns:a16="http://schemas.microsoft.com/office/drawing/2014/main" id="{5FB68715-6436-247E-D8F4-F068B0A98639}"/>
              </a:ext>
            </a:extLst>
          </p:cNvPr>
          <p:cNvSpPr/>
          <p:nvPr/>
        </p:nvSpPr>
        <p:spPr>
          <a:xfrm>
            <a:off x="8736469" y="2893463"/>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9" name="圆角矩形 39">
            <a:extLst>
              <a:ext uri="{FF2B5EF4-FFF2-40B4-BE49-F238E27FC236}">
                <a16:creationId xmlns="" xmlns:a16="http://schemas.microsoft.com/office/drawing/2014/main" id="{DEA73B93-137A-B5EA-1969-3B8C337F91CE}"/>
              </a:ext>
            </a:extLst>
          </p:cNvPr>
          <p:cNvSpPr/>
          <p:nvPr/>
        </p:nvSpPr>
        <p:spPr>
          <a:xfrm>
            <a:off x="3305628" y="4417230"/>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0" name="圆角矩形 39">
            <a:extLst>
              <a:ext uri="{FF2B5EF4-FFF2-40B4-BE49-F238E27FC236}">
                <a16:creationId xmlns="" xmlns:a16="http://schemas.microsoft.com/office/drawing/2014/main" id="{CD6DFCC4-FF1A-52AB-0A01-831F7AD15AF8}"/>
              </a:ext>
            </a:extLst>
          </p:cNvPr>
          <p:cNvSpPr/>
          <p:nvPr/>
        </p:nvSpPr>
        <p:spPr>
          <a:xfrm>
            <a:off x="6031438" y="4417230"/>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3" name="圆角矩形 36">
            <a:extLst>
              <a:ext uri="{FF2B5EF4-FFF2-40B4-BE49-F238E27FC236}">
                <a16:creationId xmlns="" xmlns:a16="http://schemas.microsoft.com/office/drawing/2014/main" id="{86EE723D-7173-2586-4CED-8AEC2C9F9125}"/>
              </a:ext>
            </a:extLst>
          </p:cNvPr>
          <p:cNvSpPr/>
          <p:nvPr/>
        </p:nvSpPr>
        <p:spPr>
          <a:xfrm>
            <a:off x="6020812" y="2890814"/>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9" name="图片 8">
            <a:extLst>
              <a:ext uri="{FF2B5EF4-FFF2-40B4-BE49-F238E27FC236}">
                <a16:creationId xmlns="" xmlns:a16="http://schemas.microsoft.com/office/drawing/2014/main" id="{CCA9374C-BEFA-D2BD-DA8A-24971AF66B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6923" y="4520577"/>
            <a:ext cx="2395809" cy="1175705"/>
          </a:xfrm>
          <a:prstGeom prst="rect">
            <a:avLst/>
          </a:prstGeom>
        </p:spPr>
      </p:pic>
      <p:sp>
        <p:nvSpPr>
          <p:cNvPr id="15" name="圆角矩形 39">
            <a:extLst>
              <a:ext uri="{FF2B5EF4-FFF2-40B4-BE49-F238E27FC236}">
                <a16:creationId xmlns="" xmlns:a16="http://schemas.microsoft.com/office/drawing/2014/main" id="{65F18581-B116-B65D-FB8F-38BCA6F8C85A}"/>
              </a:ext>
            </a:extLst>
          </p:cNvPr>
          <p:cNvSpPr/>
          <p:nvPr/>
        </p:nvSpPr>
        <p:spPr>
          <a:xfrm>
            <a:off x="3286877" y="2878242"/>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4" name="图片 3">
            <a:extLst>
              <a:ext uri="{FF2B5EF4-FFF2-40B4-BE49-F238E27FC236}">
                <a16:creationId xmlns="" xmlns:a16="http://schemas.microsoft.com/office/drawing/2014/main" id="{65E2F85D-78C8-C7CD-9498-5089610AA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9150" y="2948999"/>
            <a:ext cx="2124682" cy="1222327"/>
          </a:xfrm>
          <a:prstGeom prst="rect">
            <a:avLst/>
          </a:prstGeom>
        </p:spPr>
      </p:pic>
      <p:sp>
        <p:nvSpPr>
          <p:cNvPr id="48" name="文本框 47">
            <a:extLst>
              <a:ext uri="{FF2B5EF4-FFF2-40B4-BE49-F238E27FC236}">
                <a16:creationId xmlns="" xmlns:a16="http://schemas.microsoft.com/office/drawing/2014/main" id="{57F42283-2454-F5DD-7E3B-D28EEA5979A6}"/>
              </a:ext>
            </a:extLst>
          </p:cNvPr>
          <p:cNvSpPr txBox="1"/>
          <p:nvPr/>
        </p:nvSpPr>
        <p:spPr>
          <a:xfrm>
            <a:off x="292015" y="3091960"/>
            <a:ext cx="2289883" cy="738664"/>
          </a:xfrm>
          <a:prstGeom prst="rect">
            <a:avLst/>
          </a:prstGeom>
          <a:noFill/>
        </p:spPr>
        <p:txBody>
          <a:bodyPr wrap="square" rtlCol="0">
            <a:spAutoFit/>
          </a:bodyPr>
          <a:lstStyle/>
          <a:p>
            <a:pPr algn="just"/>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电动车类</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Electric vehicles</a:t>
            </a:r>
          </a:p>
        </p:txBody>
      </p:sp>
      <p:sp>
        <p:nvSpPr>
          <p:cNvPr id="30" name="文本框 29">
            <a:extLst>
              <a:ext uri="{FF2B5EF4-FFF2-40B4-BE49-F238E27FC236}">
                <a16:creationId xmlns="" xmlns:a16="http://schemas.microsoft.com/office/drawing/2014/main" id="{84850C4D-3AED-0440-FB3D-FE386D01DCBF}"/>
              </a:ext>
            </a:extLst>
          </p:cNvPr>
          <p:cNvSpPr txBox="1"/>
          <p:nvPr/>
        </p:nvSpPr>
        <p:spPr>
          <a:xfrm>
            <a:off x="273138" y="1427249"/>
            <a:ext cx="2289883" cy="738664"/>
          </a:xfrm>
          <a:prstGeom prst="rect">
            <a:avLst/>
          </a:prstGeom>
          <a:noFill/>
        </p:spPr>
        <p:txBody>
          <a:bodyPr wrap="square" rtlCol="0">
            <a:spAutoFit/>
          </a:bodyPr>
          <a:lstStyle/>
          <a:p>
            <a:pPr algn="just"/>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智能卫浴类</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Smart Bathroom</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a:extLst>
              <a:ext uri="{FF2B5EF4-FFF2-40B4-BE49-F238E27FC236}">
                <a16:creationId xmlns="" xmlns:a16="http://schemas.microsoft.com/office/drawing/2014/main" id="{66DB7CB8-5BDC-A56D-E7C9-61FC28954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8610" y="1481055"/>
            <a:ext cx="2294049" cy="1100313"/>
          </a:xfrm>
          <a:prstGeom prst="rect">
            <a:avLst/>
          </a:prstGeom>
        </p:spPr>
      </p:pic>
      <p:pic>
        <p:nvPicPr>
          <p:cNvPr id="21" name="图片 20">
            <a:extLst>
              <a:ext uri="{FF2B5EF4-FFF2-40B4-BE49-F238E27FC236}">
                <a16:creationId xmlns="" xmlns:a16="http://schemas.microsoft.com/office/drawing/2014/main" id="{73923BD1-7EC5-5DE7-675A-B8F6A882E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4035" y="1427249"/>
            <a:ext cx="2067838" cy="1257699"/>
          </a:xfrm>
          <a:prstGeom prst="rect">
            <a:avLst/>
          </a:prstGeom>
        </p:spPr>
      </p:pic>
      <p:pic>
        <p:nvPicPr>
          <p:cNvPr id="25" name="图片 24">
            <a:extLst>
              <a:ext uri="{FF2B5EF4-FFF2-40B4-BE49-F238E27FC236}">
                <a16:creationId xmlns="" xmlns:a16="http://schemas.microsoft.com/office/drawing/2014/main" id="{F980B9F7-D507-5C44-ED6D-38DCFDB29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050" y="1494332"/>
            <a:ext cx="2248063" cy="1123531"/>
          </a:xfrm>
          <a:prstGeom prst="rect">
            <a:avLst/>
          </a:prstGeom>
        </p:spPr>
      </p:pic>
      <p:sp>
        <p:nvSpPr>
          <p:cNvPr id="28" name="菱形 27">
            <a:extLst>
              <a:ext uri="{FF2B5EF4-FFF2-40B4-BE49-F238E27FC236}">
                <a16:creationId xmlns="" xmlns:a16="http://schemas.microsoft.com/office/drawing/2014/main" id="{4184DDD8-4B42-48CD-990A-F7E3DFADB2F9}"/>
              </a:ext>
            </a:extLst>
          </p:cNvPr>
          <p:cNvSpPr/>
          <p:nvPr/>
        </p:nvSpPr>
        <p:spPr>
          <a:xfrm>
            <a:off x="291359" y="74502"/>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菱形 28">
            <a:extLst>
              <a:ext uri="{FF2B5EF4-FFF2-40B4-BE49-F238E27FC236}">
                <a16:creationId xmlns="" xmlns:a16="http://schemas.microsoft.com/office/drawing/2014/main" id="{4A150282-9C08-43BD-BF5A-379FD66C6CD9}"/>
              </a:ext>
            </a:extLst>
          </p:cNvPr>
          <p:cNvSpPr/>
          <p:nvPr/>
        </p:nvSpPr>
        <p:spPr>
          <a:xfrm>
            <a:off x="610585" y="6281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 xmlns:a16="http://schemas.microsoft.com/office/drawing/2014/main" id="{FC4EE37E-4B74-445B-B69B-FA49E9680797}"/>
              </a:ext>
            </a:extLst>
          </p:cNvPr>
          <p:cNvCxnSpPr/>
          <p:nvPr/>
        </p:nvCxnSpPr>
        <p:spPr>
          <a:xfrm>
            <a:off x="342823" y="657382"/>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pic>
        <p:nvPicPr>
          <p:cNvPr id="3076" name="Picture 4">
            <a:extLst>
              <a:ext uri="{FF2B5EF4-FFF2-40B4-BE49-F238E27FC236}">
                <a16:creationId xmlns="" xmlns:a16="http://schemas.microsoft.com/office/drawing/2014/main" id="{6DF1264C-E596-4EF2-9F28-D243173E21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95744" y="2949967"/>
            <a:ext cx="1748673" cy="13106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 xmlns:a16="http://schemas.microsoft.com/office/drawing/2014/main" id="{616B9415-807C-4E55-B2D1-C08E71D43A0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5782" y="2914407"/>
            <a:ext cx="1850181" cy="13352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 xmlns:a16="http://schemas.microsoft.com/office/drawing/2014/main" id="{34308BB5-5948-4083-B808-8D1F2C482B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0668" y="4487718"/>
            <a:ext cx="1280408" cy="128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99782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additive="base">
                                        <p:cTn id="10" dur="500"/>
                                        <p:tgtEl>
                                          <p:spTgt spid="48"/>
                                        </p:tgtEl>
                                        <p:attrNameLst>
                                          <p:attrName>ppt_x</p:attrName>
                                        </p:attrNameLst>
                                      </p:cBhvr>
                                      <p:tavLst>
                                        <p:tav tm="0">
                                          <p:val>
                                            <p:strVal val="#ppt_x-#ppt_w*1.125000"/>
                                          </p:val>
                                        </p:tav>
                                        <p:tav tm="100000">
                                          <p:val>
                                            <p:strVal val="#ppt_x"/>
                                          </p:val>
                                        </p:tav>
                                      </p:tavLst>
                                    </p:anim>
                                    <p:animEffect transition="in" filter="wipe(right)">
                                      <p:cBhvr>
                                        <p:cTn id="11" dur="500"/>
                                        <p:tgtEl>
                                          <p:spTgt spid="48"/>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p:tgtEl>
                                          <p:spTgt spid="30"/>
                                        </p:tgtEl>
                                        <p:attrNameLst>
                                          <p:attrName>ppt_x</p:attrName>
                                        </p:attrNameLst>
                                      </p:cBhvr>
                                      <p:tavLst>
                                        <p:tav tm="0">
                                          <p:val>
                                            <p:strVal val="#ppt_x-#ppt_w*1.125000"/>
                                          </p:val>
                                        </p:tav>
                                        <p:tav tm="100000">
                                          <p:val>
                                            <p:strVal val="#ppt_x"/>
                                          </p:val>
                                        </p:tav>
                                      </p:tavLst>
                                    </p:anim>
                                    <p:animEffect transition="in" filter="wipe(right)">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P spid="48" grpId="1"/>
      <p:bldP spid="30" grpId="0"/>
      <p:bldP spid="3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39">
            <a:extLst>
              <a:ext uri="{FF2B5EF4-FFF2-40B4-BE49-F238E27FC236}">
                <a16:creationId xmlns="" xmlns:a16="http://schemas.microsoft.com/office/drawing/2014/main" id="{5FB68715-6436-247E-D8F4-F068B0A98639}"/>
              </a:ext>
            </a:extLst>
          </p:cNvPr>
          <p:cNvSpPr/>
          <p:nvPr/>
        </p:nvSpPr>
        <p:spPr>
          <a:xfrm>
            <a:off x="8828719" y="3735399"/>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9" name="圆角矩形 39">
            <a:extLst>
              <a:ext uri="{FF2B5EF4-FFF2-40B4-BE49-F238E27FC236}">
                <a16:creationId xmlns="" xmlns:a16="http://schemas.microsoft.com/office/drawing/2014/main" id="{DEA73B93-137A-B5EA-1969-3B8C337F91CE}"/>
              </a:ext>
            </a:extLst>
          </p:cNvPr>
          <p:cNvSpPr/>
          <p:nvPr/>
        </p:nvSpPr>
        <p:spPr>
          <a:xfrm>
            <a:off x="3382117" y="5354776"/>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0" name="圆角矩形 39">
            <a:extLst>
              <a:ext uri="{FF2B5EF4-FFF2-40B4-BE49-F238E27FC236}">
                <a16:creationId xmlns="" xmlns:a16="http://schemas.microsoft.com/office/drawing/2014/main" id="{CD6DFCC4-FF1A-52AB-0A01-831F7AD15AF8}"/>
              </a:ext>
            </a:extLst>
          </p:cNvPr>
          <p:cNvSpPr/>
          <p:nvPr/>
        </p:nvSpPr>
        <p:spPr>
          <a:xfrm>
            <a:off x="6107876" y="5331928"/>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3" name="圆角矩形 36">
            <a:extLst>
              <a:ext uri="{FF2B5EF4-FFF2-40B4-BE49-F238E27FC236}">
                <a16:creationId xmlns="" xmlns:a16="http://schemas.microsoft.com/office/drawing/2014/main" id="{86EE723D-7173-2586-4CED-8AEC2C9F9125}"/>
              </a:ext>
            </a:extLst>
          </p:cNvPr>
          <p:cNvSpPr/>
          <p:nvPr/>
        </p:nvSpPr>
        <p:spPr>
          <a:xfrm>
            <a:off x="6115093" y="3735399"/>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5" name="圆角矩形 39">
            <a:extLst>
              <a:ext uri="{FF2B5EF4-FFF2-40B4-BE49-F238E27FC236}">
                <a16:creationId xmlns="" xmlns:a16="http://schemas.microsoft.com/office/drawing/2014/main" id="{65F18581-B116-B65D-FB8F-38BCA6F8C85A}"/>
              </a:ext>
            </a:extLst>
          </p:cNvPr>
          <p:cNvSpPr/>
          <p:nvPr/>
        </p:nvSpPr>
        <p:spPr>
          <a:xfrm>
            <a:off x="3378092" y="3764994"/>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6" name="圆角矩形 57">
            <a:extLst>
              <a:ext uri="{FF2B5EF4-FFF2-40B4-BE49-F238E27FC236}">
                <a16:creationId xmlns="" xmlns:a16="http://schemas.microsoft.com/office/drawing/2014/main" id="{6242F484-7704-5370-8859-6A4D1F58C26C}"/>
              </a:ext>
            </a:extLst>
          </p:cNvPr>
          <p:cNvSpPr/>
          <p:nvPr/>
        </p:nvSpPr>
        <p:spPr>
          <a:xfrm>
            <a:off x="6118392" y="805911"/>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7" name="圆角矩形 45">
            <a:extLst>
              <a:ext uri="{FF2B5EF4-FFF2-40B4-BE49-F238E27FC236}">
                <a16:creationId xmlns="" xmlns:a16="http://schemas.microsoft.com/office/drawing/2014/main" id="{5B5F4421-8585-4342-A140-5EF3A2E4C5DD}"/>
              </a:ext>
            </a:extLst>
          </p:cNvPr>
          <p:cNvSpPr/>
          <p:nvPr/>
        </p:nvSpPr>
        <p:spPr>
          <a:xfrm>
            <a:off x="3396537" y="792812"/>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8" name="圆角矩形 39">
            <a:extLst>
              <a:ext uri="{FF2B5EF4-FFF2-40B4-BE49-F238E27FC236}">
                <a16:creationId xmlns="" xmlns:a16="http://schemas.microsoft.com/office/drawing/2014/main" id="{628D77CE-6272-527D-9028-9BD12A51F519}"/>
              </a:ext>
            </a:extLst>
          </p:cNvPr>
          <p:cNvSpPr/>
          <p:nvPr/>
        </p:nvSpPr>
        <p:spPr>
          <a:xfrm>
            <a:off x="8826775" y="833462"/>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9" name="文本框 38">
            <a:extLst>
              <a:ext uri="{FF2B5EF4-FFF2-40B4-BE49-F238E27FC236}">
                <a16:creationId xmlns="" xmlns:a16="http://schemas.microsoft.com/office/drawing/2014/main" id="{3E4E2AE0-75BF-7E62-E025-18C7E48AE2A9}"/>
              </a:ext>
            </a:extLst>
          </p:cNvPr>
          <p:cNvSpPr txBox="1"/>
          <p:nvPr/>
        </p:nvSpPr>
        <p:spPr>
          <a:xfrm>
            <a:off x="317693" y="1279021"/>
            <a:ext cx="2177113" cy="1015663"/>
          </a:xfrm>
          <a:prstGeom prst="rect">
            <a:avLst/>
          </a:prstGeom>
          <a:noFill/>
        </p:spPr>
        <p:txBody>
          <a:bodyPr wrap="square" rtlCol="0">
            <a:spAutoFit/>
          </a:bodyPr>
          <a:lstStyle/>
          <a:p>
            <a:pPr algn="just"/>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新能源类</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Electric vehicles</a:t>
            </a:r>
          </a:p>
          <a:p>
            <a:pPr algn="just"/>
            <a:endParaRPr lang="zh-CN" altLang="en-US" sz="18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0" name="图片 39">
            <a:extLst>
              <a:ext uri="{FF2B5EF4-FFF2-40B4-BE49-F238E27FC236}">
                <a16:creationId xmlns="" xmlns:a16="http://schemas.microsoft.com/office/drawing/2014/main" id="{57EFB1E6-EE71-D54E-95C2-D5664C2918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3555" y="3891860"/>
            <a:ext cx="2250351" cy="1122867"/>
          </a:xfrm>
          <a:prstGeom prst="rect">
            <a:avLst/>
          </a:prstGeom>
        </p:spPr>
      </p:pic>
      <p:pic>
        <p:nvPicPr>
          <p:cNvPr id="42" name="图片 41">
            <a:extLst>
              <a:ext uri="{FF2B5EF4-FFF2-40B4-BE49-F238E27FC236}">
                <a16:creationId xmlns="" xmlns:a16="http://schemas.microsoft.com/office/drawing/2014/main" id="{88A40015-DEFD-F4F0-DF45-70A12E0BA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962" y="921724"/>
            <a:ext cx="2366521" cy="1176257"/>
          </a:xfrm>
          <a:prstGeom prst="rect">
            <a:avLst/>
          </a:prstGeom>
        </p:spPr>
      </p:pic>
      <p:sp>
        <p:nvSpPr>
          <p:cNvPr id="43" name="圆角矩形 57">
            <a:extLst>
              <a:ext uri="{FF2B5EF4-FFF2-40B4-BE49-F238E27FC236}">
                <a16:creationId xmlns="" xmlns:a16="http://schemas.microsoft.com/office/drawing/2014/main" id="{CAD5FD99-0C74-03C6-EE9A-AC6E8474D5F0}"/>
              </a:ext>
            </a:extLst>
          </p:cNvPr>
          <p:cNvSpPr/>
          <p:nvPr/>
        </p:nvSpPr>
        <p:spPr>
          <a:xfrm>
            <a:off x="6118392" y="2268827"/>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4" name="圆角矩形 45">
            <a:extLst>
              <a:ext uri="{FF2B5EF4-FFF2-40B4-BE49-F238E27FC236}">
                <a16:creationId xmlns="" xmlns:a16="http://schemas.microsoft.com/office/drawing/2014/main" id="{96233B33-BEEE-700D-BC6E-F18971FE481B}"/>
              </a:ext>
            </a:extLst>
          </p:cNvPr>
          <p:cNvSpPr/>
          <p:nvPr/>
        </p:nvSpPr>
        <p:spPr>
          <a:xfrm>
            <a:off x="3396537" y="2255728"/>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5" name="圆角矩形 39">
            <a:extLst>
              <a:ext uri="{FF2B5EF4-FFF2-40B4-BE49-F238E27FC236}">
                <a16:creationId xmlns="" xmlns:a16="http://schemas.microsoft.com/office/drawing/2014/main" id="{68EC70CD-138B-D4F8-6AB8-877D6A0A60D0}"/>
              </a:ext>
            </a:extLst>
          </p:cNvPr>
          <p:cNvSpPr/>
          <p:nvPr/>
        </p:nvSpPr>
        <p:spPr>
          <a:xfrm>
            <a:off x="8826775" y="2296378"/>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46" name="图片 45">
            <a:extLst>
              <a:ext uri="{FF2B5EF4-FFF2-40B4-BE49-F238E27FC236}">
                <a16:creationId xmlns="" xmlns:a16="http://schemas.microsoft.com/office/drawing/2014/main" id="{56D5EF23-2AFE-E0CB-FB06-B264158CDA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4017" y="2373005"/>
            <a:ext cx="2279889" cy="1221401"/>
          </a:xfrm>
          <a:prstGeom prst="rect">
            <a:avLst/>
          </a:prstGeom>
        </p:spPr>
      </p:pic>
      <p:pic>
        <p:nvPicPr>
          <p:cNvPr id="47" name="图片 46">
            <a:extLst>
              <a:ext uri="{FF2B5EF4-FFF2-40B4-BE49-F238E27FC236}">
                <a16:creationId xmlns="" xmlns:a16="http://schemas.microsoft.com/office/drawing/2014/main" id="{DCD949ED-0B4F-AE2B-C809-6880BB24E7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9617" y="2318079"/>
            <a:ext cx="2318984" cy="1303213"/>
          </a:xfrm>
          <a:prstGeom prst="rect">
            <a:avLst/>
          </a:prstGeom>
        </p:spPr>
      </p:pic>
      <p:pic>
        <p:nvPicPr>
          <p:cNvPr id="10" name="图片 9">
            <a:extLst>
              <a:ext uri="{FF2B5EF4-FFF2-40B4-BE49-F238E27FC236}">
                <a16:creationId xmlns="" xmlns:a16="http://schemas.microsoft.com/office/drawing/2014/main" id="{2BB6CDB4-9794-ECC9-C9D0-B9FF7AE891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5873" y="841159"/>
            <a:ext cx="2042837" cy="1270645"/>
          </a:xfrm>
          <a:prstGeom prst="rect">
            <a:avLst/>
          </a:prstGeom>
        </p:spPr>
      </p:pic>
      <p:pic>
        <p:nvPicPr>
          <p:cNvPr id="54" name="图片 53">
            <a:extLst>
              <a:ext uri="{FF2B5EF4-FFF2-40B4-BE49-F238E27FC236}">
                <a16:creationId xmlns="" xmlns:a16="http://schemas.microsoft.com/office/drawing/2014/main" id="{2FA08805-BDAA-A7C8-35F6-54C057E201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0969" y="5576966"/>
            <a:ext cx="2292937" cy="892325"/>
          </a:xfrm>
          <a:prstGeom prst="rect">
            <a:avLst/>
          </a:prstGeom>
        </p:spPr>
      </p:pic>
      <p:pic>
        <p:nvPicPr>
          <p:cNvPr id="56" name="图片 55">
            <a:extLst>
              <a:ext uri="{FF2B5EF4-FFF2-40B4-BE49-F238E27FC236}">
                <a16:creationId xmlns="" xmlns:a16="http://schemas.microsoft.com/office/drawing/2014/main" id="{0357771F-3D8B-C777-33E7-2D5AB6009A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1230" y="5518952"/>
            <a:ext cx="2135819" cy="1066274"/>
          </a:xfrm>
          <a:prstGeom prst="rect">
            <a:avLst/>
          </a:prstGeom>
        </p:spPr>
      </p:pic>
      <p:sp>
        <p:nvSpPr>
          <p:cNvPr id="26" name="菱形 25">
            <a:extLst>
              <a:ext uri="{FF2B5EF4-FFF2-40B4-BE49-F238E27FC236}">
                <a16:creationId xmlns="" xmlns:a16="http://schemas.microsoft.com/office/drawing/2014/main" id="{8318136B-A4A8-4A94-8E9F-E108F837948C}"/>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菱形 26">
            <a:extLst>
              <a:ext uri="{FF2B5EF4-FFF2-40B4-BE49-F238E27FC236}">
                <a16:creationId xmlns="" xmlns:a16="http://schemas.microsoft.com/office/drawing/2014/main" id="{D58359C0-DBDF-4DFE-826A-78DF0B94AA21}"/>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a:extLst>
              <a:ext uri="{FF2B5EF4-FFF2-40B4-BE49-F238E27FC236}">
                <a16:creationId xmlns="" xmlns:a16="http://schemas.microsoft.com/office/drawing/2014/main" id="{1BDCFFA9-D0BC-4BB3-BED8-EB7BE1CE6653}"/>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29" name="TextBox 1">
            <a:extLst>
              <a:ext uri="{FF2B5EF4-FFF2-40B4-BE49-F238E27FC236}">
                <a16:creationId xmlns="" xmlns:a16="http://schemas.microsoft.com/office/drawing/2014/main" id="{98389E06-7572-4FBB-9CAC-234278DD328C}"/>
              </a:ext>
            </a:extLst>
          </p:cNvPr>
          <p:cNvSpPr txBox="1"/>
          <p:nvPr/>
        </p:nvSpPr>
        <p:spPr>
          <a:xfrm>
            <a:off x="1178392" y="148396"/>
            <a:ext cx="6861030"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solidFill>
                  <a:srgbClr val="00467C"/>
                </a:solidFill>
              </a:rPr>
              <a:t>主要客户展示 </a:t>
            </a:r>
            <a:r>
              <a:rPr lang="en-US" altLang="zh-CN" sz="2400" dirty="0">
                <a:solidFill>
                  <a:srgbClr val="00467C"/>
                </a:solidFill>
              </a:rPr>
              <a:t>Main Customer Display</a:t>
            </a:r>
            <a:endParaRPr lang="en-US" altLang="zh-CN" dirty="0">
              <a:solidFill>
                <a:srgbClr val="00467C"/>
              </a:solidFill>
            </a:endParaRPr>
          </a:p>
        </p:txBody>
      </p:sp>
      <p:pic>
        <p:nvPicPr>
          <p:cNvPr id="4098" name="Picture 2">
            <a:extLst>
              <a:ext uri="{FF2B5EF4-FFF2-40B4-BE49-F238E27FC236}">
                <a16:creationId xmlns="" xmlns:a16="http://schemas.microsoft.com/office/drawing/2014/main" id="{BA8F2430-7AA5-4502-A4E3-72E006C13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83238" y="874358"/>
            <a:ext cx="1857522" cy="12374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 xmlns:a16="http://schemas.microsoft.com/office/drawing/2014/main" id="{8716CADB-D86E-4E83-AB7D-40928BBCC00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9598" y="2524224"/>
            <a:ext cx="2398304" cy="10156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 xmlns:a16="http://schemas.microsoft.com/office/drawing/2014/main" id="{D07782FA-9BEA-4B02-9629-878C05813EC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83238" y="3766745"/>
            <a:ext cx="1886970" cy="133176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 xmlns:a16="http://schemas.microsoft.com/office/drawing/2014/main" id="{1FABF93A-822B-44D9-86CC-ADA90B05815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26775" y="3731748"/>
            <a:ext cx="2421211" cy="136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27553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圆角矩形 39">
            <a:extLst>
              <a:ext uri="{FF2B5EF4-FFF2-40B4-BE49-F238E27FC236}">
                <a16:creationId xmlns="" xmlns:a16="http://schemas.microsoft.com/office/drawing/2014/main" id="{86533838-1D1A-6E10-A4F0-F79AD6A0D15D}"/>
              </a:ext>
            </a:extLst>
          </p:cNvPr>
          <p:cNvSpPr/>
          <p:nvPr/>
        </p:nvSpPr>
        <p:spPr>
          <a:xfrm>
            <a:off x="7203117" y="2095362"/>
            <a:ext cx="1939437" cy="1043777"/>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7" name="圆角矩形 39">
            <a:extLst>
              <a:ext uri="{FF2B5EF4-FFF2-40B4-BE49-F238E27FC236}">
                <a16:creationId xmlns="" xmlns:a16="http://schemas.microsoft.com/office/drawing/2014/main" id="{548FC002-3430-83A6-41FD-6A1B1F6F3E1F}"/>
              </a:ext>
            </a:extLst>
          </p:cNvPr>
          <p:cNvSpPr/>
          <p:nvPr/>
        </p:nvSpPr>
        <p:spPr>
          <a:xfrm>
            <a:off x="4795480" y="853832"/>
            <a:ext cx="2037447" cy="1043782"/>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8" name="圆角矩形 39">
            <a:extLst>
              <a:ext uri="{FF2B5EF4-FFF2-40B4-BE49-F238E27FC236}">
                <a16:creationId xmlns="" xmlns:a16="http://schemas.microsoft.com/office/drawing/2014/main" id="{5FB68715-6436-247E-D8F4-F068B0A98639}"/>
              </a:ext>
            </a:extLst>
          </p:cNvPr>
          <p:cNvSpPr/>
          <p:nvPr/>
        </p:nvSpPr>
        <p:spPr>
          <a:xfrm>
            <a:off x="7203119" y="862376"/>
            <a:ext cx="1939436" cy="1043782"/>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9" name="圆角矩形 39">
            <a:extLst>
              <a:ext uri="{FF2B5EF4-FFF2-40B4-BE49-F238E27FC236}">
                <a16:creationId xmlns="" xmlns:a16="http://schemas.microsoft.com/office/drawing/2014/main" id="{DEA73B93-137A-B5EA-1969-3B8C337F91CE}"/>
              </a:ext>
            </a:extLst>
          </p:cNvPr>
          <p:cNvSpPr/>
          <p:nvPr/>
        </p:nvSpPr>
        <p:spPr>
          <a:xfrm>
            <a:off x="2292145" y="2095362"/>
            <a:ext cx="2229584" cy="1043783"/>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0" name="圆角矩形 39">
            <a:extLst>
              <a:ext uri="{FF2B5EF4-FFF2-40B4-BE49-F238E27FC236}">
                <a16:creationId xmlns="" xmlns:a16="http://schemas.microsoft.com/office/drawing/2014/main" id="{CD6DFCC4-FF1A-52AB-0A01-831F7AD15AF8}"/>
              </a:ext>
            </a:extLst>
          </p:cNvPr>
          <p:cNvSpPr/>
          <p:nvPr/>
        </p:nvSpPr>
        <p:spPr>
          <a:xfrm>
            <a:off x="4795480" y="2095358"/>
            <a:ext cx="2053914" cy="1043783"/>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5" name="图片 4">
            <a:extLst>
              <a:ext uri="{FF2B5EF4-FFF2-40B4-BE49-F238E27FC236}">
                <a16:creationId xmlns="" xmlns:a16="http://schemas.microsoft.com/office/drawing/2014/main" id="{09255C41-D237-63CB-9B34-2E9C11C8AE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473" y="853831"/>
            <a:ext cx="1783459" cy="1049724"/>
          </a:xfrm>
          <a:prstGeom prst="rect">
            <a:avLst/>
          </a:prstGeom>
        </p:spPr>
      </p:pic>
      <p:pic>
        <p:nvPicPr>
          <p:cNvPr id="4" name="图片 3">
            <a:extLst>
              <a:ext uri="{FF2B5EF4-FFF2-40B4-BE49-F238E27FC236}">
                <a16:creationId xmlns="" xmlns:a16="http://schemas.microsoft.com/office/drawing/2014/main" id="{3CAAA6C2-1C0B-617B-F127-99DF047D0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2052" y="2131962"/>
            <a:ext cx="1616539" cy="960929"/>
          </a:xfrm>
          <a:prstGeom prst="rect">
            <a:avLst/>
          </a:prstGeom>
        </p:spPr>
      </p:pic>
      <p:pic>
        <p:nvPicPr>
          <p:cNvPr id="7" name="图片 6">
            <a:extLst>
              <a:ext uri="{FF2B5EF4-FFF2-40B4-BE49-F238E27FC236}">
                <a16:creationId xmlns="" xmlns:a16="http://schemas.microsoft.com/office/drawing/2014/main" id="{938A67F8-E6B8-D0C1-A59A-88016D89C4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5190" y="2205412"/>
            <a:ext cx="1794493" cy="887763"/>
          </a:xfrm>
          <a:prstGeom prst="rect">
            <a:avLst/>
          </a:prstGeom>
        </p:spPr>
      </p:pic>
      <p:sp>
        <p:nvSpPr>
          <p:cNvPr id="24" name="圆角矩形 39">
            <a:extLst>
              <a:ext uri="{FF2B5EF4-FFF2-40B4-BE49-F238E27FC236}">
                <a16:creationId xmlns="" xmlns:a16="http://schemas.microsoft.com/office/drawing/2014/main" id="{DBA726DB-1773-A347-5B61-B3D9BC620576}"/>
              </a:ext>
            </a:extLst>
          </p:cNvPr>
          <p:cNvSpPr/>
          <p:nvPr/>
        </p:nvSpPr>
        <p:spPr>
          <a:xfrm>
            <a:off x="2280408" y="865347"/>
            <a:ext cx="2241321" cy="1043782"/>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6" name="圆角矩形 39">
            <a:extLst>
              <a:ext uri="{FF2B5EF4-FFF2-40B4-BE49-F238E27FC236}">
                <a16:creationId xmlns="" xmlns:a16="http://schemas.microsoft.com/office/drawing/2014/main" id="{8284DE09-2573-1E0C-50A0-6D979CAB1109}"/>
              </a:ext>
            </a:extLst>
          </p:cNvPr>
          <p:cNvSpPr/>
          <p:nvPr/>
        </p:nvSpPr>
        <p:spPr>
          <a:xfrm>
            <a:off x="9451320" y="853831"/>
            <a:ext cx="2172509" cy="109587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8" name="圆角矩形 39">
            <a:extLst>
              <a:ext uri="{FF2B5EF4-FFF2-40B4-BE49-F238E27FC236}">
                <a16:creationId xmlns="" xmlns:a16="http://schemas.microsoft.com/office/drawing/2014/main" id="{83946B5A-885A-389D-E16B-1B4C8DDAEF63}"/>
              </a:ext>
            </a:extLst>
          </p:cNvPr>
          <p:cNvSpPr/>
          <p:nvPr/>
        </p:nvSpPr>
        <p:spPr>
          <a:xfrm>
            <a:off x="9496276" y="2131962"/>
            <a:ext cx="2127553" cy="1007177"/>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27" name="图片 26">
            <a:extLst>
              <a:ext uri="{FF2B5EF4-FFF2-40B4-BE49-F238E27FC236}">
                <a16:creationId xmlns="" xmlns:a16="http://schemas.microsoft.com/office/drawing/2014/main" id="{B12A8CF6-66CB-1B79-E093-1A73F260B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3348" y="2278040"/>
            <a:ext cx="1939728" cy="733938"/>
          </a:xfrm>
          <a:prstGeom prst="rect">
            <a:avLst/>
          </a:prstGeom>
        </p:spPr>
      </p:pic>
      <p:sp>
        <p:nvSpPr>
          <p:cNvPr id="32" name="文本框 31">
            <a:extLst>
              <a:ext uri="{FF2B5EF4-FFF2-40B4-BE49-F238E27FC236}">
                <a16:creationId xmlns="" xmlns:a16="http://schemas.microsoft.com/office/drawing/2014/main" id="{75FED9F8-3555-937E-876A-D18178224DBB}"/>
              </a:ext>
            </a:extLst>
          </p:cNvPr>
          <p:cNvSpPr txBox="1"/>
          <p:nvPr/>
        </p:nvSpPr>
        <p:spPr>
          <a:xfrm>
            <a:off x="550590" y="1556792"/>
            <a:ext cx="1929843" cy="461665"/>
          </a:xfrm>
          <a:prstGeom prst="rect">
            <a:avLst/>
          </a:prstGeom>
          <a:noFill/>
        </p:spPr>
        <p:txBody>
          <a:bodyPr wrap="square" rtlCol="0">
            <a:spAutoFit/>
          </a:bodyPr>
          <a:lstStyle/>
          <a:p>
            <a:pPr algn="just"/>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PCBA</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类</a:t>
            </a:r>
            <a:endParaRPr lang="zh-CN" altLang="en-US" sz="18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菱形 20">
            <a:extLst>
              <a:ext uri="{FF2B5EF4-FFF2-40B4-BE49-F238E27FC236}">
                <a16:creationId xmlns="" xmlns:a16="http://schemas.microsoft.com/office/drawing/2014/main" id="{BE643F7E-10A3-4699-8656-06326B64CD38}"/>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菱形 21">
            <a:extLst>
              <a:ext uri="{FF2B5EF4-FFF2-40B4-BE49-F238E27FC236}">
                <a16:creationId xmlns="" xmlns:a16="http://schemas.microsoft.com/office/drawing/2014/main" id="{5D32C113-2646-451D-8D5B-3D1A54351852}"/>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1">
            <a:extLst>
              <a:ext uri="{FF2B5EF4-FFF2-40B4-BE49-F238E27FC236}">
                <a16:creationId xmlns="" xmlns:a16="http://schemas.microsoft.com/office/drawing/2014/main" id="{A7CAE6E6-81AD-4BBC-990F-F4E00B7E16AD}"/>
              </a:ext>
            </a:extLst>
          </p:cNvPr>
          <p:cNvSpPr txBox="1"/>
          <p:nvPr/>
        </p:nvSpPr>
        <p:spPr>
          <a:xfrm>
            <a:off x="1178392" y="154964"/>
            <a:ext cx="6651661"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solidFill>
                  <a:srgbClr val="00467C"/>
                </a:solidFill>
              </a:rPr>
              <a:t>主要客户展示 </a:t>
            </a:r>
            <a:r>
              <a:rPr lang="en-US" altLang="zh-CN" sz="2400" dirty="0">
                <a:solidFill>
                  <a:srgbClr val="00467C"/>
                </a:solidFill>
              </a:rPr>
              <a:t>Main Customer Display</a:t>
            </a:r>
            <a:endParaRPr lang="en-US" altLang="zh-CN" dirty="0">
              <a:solidFill>
                <a:srgbClr val="00467C"/>
              </a:solidFill>
            </a:endParaRPr>
          </a:p>
        </p:txBody>
      </p:sp>
      <p:cxnSp>
        <p:nvCxnSpPr>
          <p:cNvPr id="25" name="直接连接符 24">
            <a:extLst>
              <a:ext uri="{FF2B5EF4-FFF2-40B4-BE49-F238E27FC236}">
                <a16:creationId xmlns="" xmlns:a16="http://schemas.microsoft.com/office/drawing/2014/main" id="{0D4A5E6C-2FA6-461B-A33E-296A2E6E05C4}"/>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0" name="圆角矩形 39">
            <a:extLst>
              <a:ext uri="{FF2B5EF4-FFF2-40B4-BE49-F238E27FC236}">
                <a16:creationId xmlns="" xmlns:a16="http://schemas.microsoft.com/office/drawing/2014/main" id="{939E0854-3DE1-4BC5-952E-CF0DB196B053}"/>
              </a:ext>
            </a:extLst>
          </p:cNvPr>
          <p:cNvSpPr/>
          <p:nvPr/>
        </p:nvSpPr>
        <p:spPr>
          <a:xfrm>
            <a:off x="4795480" y="3429000"/>
            <a:ext cx="2053914" cy="1143975"/>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dirty="0">
              <a:solidFill>
                <a:prstClr val="black"/>
              </a:solidFill>
            </a:endParaRPr>
          </a:p>
        </p:txBody>
      </p:sp>
      <p:sp>
        <p:nvSpPr>
          <p:cNvPr id="33" name="圆角矩形 39">
            <a:extLst>
              <a:ext uri="{FF2B5EF4-FFF2-40B4-BE49-F238E27FC236}">
                <a16:creationId xmlns="" xmlns:a16="http://schemas.microsoft.com/office/drawing/2014/main" id="{DA993ED7-738E-4EE2-84CE-118C256C6F4B}"/>
              </a:ext>
            </a:extLst>
          </p:cNvPr>
          <p:cNvSpPr/>
          <p:nvPr/>
        </p:nvSpPr>
        <p:spPr>
          <a:xfrm>
            <a:off x="7203117" y="3428999"/>
            <a:ext cx="1939437" cy="1143976"/>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dirty="0">
              <a:solidFill>
                <a:prstClr val="black"/>
              </a:solidFill>
            </a:endParaRPr>
          </a:p>
        </p:txBody>
      </p:sp>
      <p:sp>
        <p:nvSpPr>
          <p:cNvPr id="34" name="圆角矩形 39">
            <a:extLst>
              <a:ext uri="{FF2B5EF4-FFF2-40B4-BE49-F238E27FC236}">
                <a16:creationId xmlns="" xmlns:a16="http://schemas.microsoft.com/office/drawing/2014/main" id="{91B09B28-89B2-42FF-9FFD-45FDA43B38F6}"/>
              </a:ext>
            </a:extLst>
          </p:cNvPr>
          <p:cNvSpPr/>
          <p:nvPr/>
        </p:nvSpPr>
        <p:spPr>
          <a:xfrm>
            <a:off x="9506031" y="3437441"/>
            <a:ext cx="2117798" cy="1135534"/>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dirty="0">
              <a:solidFill>
                <a:prstClr val="black"/>
              </a:solidFill>
            </a:endParaRPr>
          </a:p>
        </p:txBody>
      </p:sp>
      <p:sp>
        <p:nvSpPr>
          <p:cNvPr id="36" name="圆角矩形 39">
            <a:extLst>
              <a:ext uri="{FF2B5EF4-FFF2-40B4-BE49-F238E27FC236}">
                <a16:creationId xmlns="" xmlns:a16="http://schemas.microsoft.com/office/drawing/2014/main" id="{9C689984-8B5B-4D51-9466-661014E08DF3}"/>
              </a:ext>
            </a:extLst>
          </p:cNvPr>
          <p:cNvSpPr/>
          <p:nvPr/>
        </p:nvSpPr>
        <p:spPr>
          <a:xfrm>
            <a:off x="2328915" y="4948872"/>
            <a:ext cx="2192814" cy="1143975"/>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dirty="0">
              <a:solidFill>
                <a:prstClr val="black"/>
              </a:solidFill>
            </a:endParaRPr>
          </a:p>
        </p:txBody>
      </p:sp>
      <p:sp>
        <p:nvSpPr>
          <p:cNvPr id="37" name="圆角矩形 39">
            <a:extLst>
              <a:ext uri="{FF2B5EF4-FFF2-40B4-BE49-F238E27FC236}">
                <a16:creationId xmlns="" xmlns:a16="http://schemas.microsoft.com/office/drawing/2014/main" id="{4684B26A-DC53-4188-9AFB-C5AAEF05ECAC}"/>
              </a:ext>
            </a:extLst>
          </p:cNvPr>
          <p:cNvSpPr/>
          <p:nvPr/>
        </p:nvSpPr>
        <p:spPr>
          <a:xfrm>
            <a:off x="2280408" y="3429000"/>
            <a:ext cx="2241322" cy="1143976"/>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dirty="0">
              <a:solidFill>
                <a:prstClr val="black"/>
              </a:solidFill>
            </a:endParaRPr>
          </a:p>
        </p:txBody>
      </p:sp>
      <p:pic>
        <p:nvPicPr>
          <p:cNvPr id="1036" name="Picture 12" descr="【深圳朗特智能控制股份有限公司招聘_招聘信息】-前程无忧官方招聘网站">
            <a:extLst>
              <a:ext uri="{FF2B5EF4-FFF2-40B4-BE49-F238E27FC236}">
                <a16:creationId xmlns="" xmlns:a16="http://schemas.microsoft.com/office/drawing/2014/main" id="{89461371-D442-413F-95BF-31A499F624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7110" y="4989765"/>
            <a:ext cx="1471481" cy="10621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东莞长城开发科技有限公司－启信宝">
            <a:extLst>
              <a:ext uri="{FF2B5EF4-FFF2-40B4-BE49-F238E27FC236}">
                <a16:creationId xmlns="" xmlns:a16="http://schemas.microsoft.com/office/drawing/2014/main" id="{A500F239-2156-44B5-BFA4-1FD8598106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2199" y="3631128"/>
            <a:ext cx="2169777" cy="6996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浙江朗科智能电气有限公司招聘_招聘信息】-前程无忧官方招聘网站">
            <a:extLst>
              <a:ext uri="{FF2B5EF4-FFF2-40B4-BE49-F238E27FC236}">
                <a16:creationId xmlns="" xmlns:a16="http://schemas.microsoft.com/office/drawing/2014/main" id="{DC0DE47A-F4D1-4CD2-BC4D-6B04240CB9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2580" y="3490738"/>
            <a:ext cx="1449507" cy="1048194"/>
          </a:xfrm>
          <a:prstGeom prst="rect">
            <a:avLst/>
          </a:prstGeom>
          <a:noFill/>
          <a:extLst>
            <a:ext uri="{909E8E84-426E-40DD-AFC4-6F175D3DCCD1}">
              <a14:hiddenFill xmlns:a14="http://schemas.microsoft.com/office/drawing/2010/main">
                <a:solidFill>
                  <a:srgbClr val="FFFFFF"/>
                </a:solidFill>
              </a14:hiddenFill>
            </a:ext>
          </a:extLst>
        </p:spPr>
      </p:pic>
      <p:sp>
        <p:nvSpPr>
          <p:cNvPr id="38" name="圆角矩形 39">
            <a:extLst>
              <a:ext uri="{FF2B5EF4-FFF2-40B4-BE49-F238E27FC236}">
                <a16:creationId xmlns="" xmlns:a16="http://schemas.microsoft.com/office/drawing/2014/main" id="{8ECAC9F7-E5CD-47A3-AE1B-34AEBB85F1FD}"/>
              </a:ext>
            </a:extLst>
          </p:cNvPr>
          <p:cNvSpPr/>
          <p:nvPr/>
        </p:nvSpPr>
        <p:spPr>
          <a:xfrm>
            <a:off x="4752054" y="4948870"/>
            <a:ext cx="2080873" cy="1143975"/>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dirty="0">
              <a:solidFill>
                <a:prstClr val="black"/>
              </a:solidFill>
            </a:endParaRPr>
          </a:p>
        </p:txBody>
      </p:sp>
      <p:pic>
        <p:nvPicPr>
          <p:cNvPr id="1028" name="Picture 4">
            <a:extLst>
              <a:ext uri="{FF2B5EF4-FFF2-40B4-BE49-F238E27FC236}">
                <a16:creationId xmlns="" xmlns:a16="http://schemas.microsoft.com/office/drawing/2014/main" id="{06968301-EDCA-4611-A5E6-6243A26A0A3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35283" y="3490738"/>
            <a:ext cx="1635857" cy="10822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 xmlns:a16="http://schemas.microsoft.com/office/drawing/2014/main" id="{F96ACEDC-85A9-4BC9-9A8D-4E2CA665108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49265" y="3452687"/>
            <a:ext cx="1646547" cy="10966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 xmlns:a16="http://schemas.microsoft.com/office/drawing/2014/main" id="{7A529F97-E218-4326-9B5D-483B9CEA02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87093" y="4989764"/>
            <a:ext cx="1384993" cy="1062187"/>
          </a:xfrm>
          <a:prstGeom prst="rect">
            <a:avLst/>
          </a:prstGeom>
        </p:spPr>
      </p:pic>
      <p:pic>
        <p:nvPicPr>
          <p:cNvPr id="8" name="图片 7">
            <a:extLst>
              <a:ext uri="{FF2B5EF4-FFF2-40B4-BE49-F238E27FC236}">
                <a16:creationId xmlns="" xmlns:a16="http://schemas.microsoft.com/office/drawing/2014/main" id="{B3364CDF-856E-428B-9EAB-D2FA56E8E8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04886" y="2278040"/>
            <a:ext cx="1778270" cy="693721"/>
          </a:xfrm>
          <a:prstGeom prst="rect">
            <a:avLst/>
          </a:prstGeom>
        </p:spPr>
      </p:pic>
      <p:pic>
        <p:nvPicPr>
          <p:cNvPr id="5122" name="Picture 2">
            <a:extLst>
              <a:ext uri="{FF2B5EF4-FFF2-40B4-BE49-F238E27FC236}">
                <a16:creationId xmlns="" xmlns:a16="http://schemas.microsoft.com/office/drawing/2014/main" id="{4D95EFFF-E98F-436D-87C0-F37E6B2E18D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34693" y="1024880"/>
            <a:ext cx="2152022" cy="7928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 xmlns:a16="http://schemas.microsoft.com/office/drawing/2014/main" id="{F6803563-FB2C-48E8-A5D1-781C21F5E6E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705188" y="940751"/>
            <a:ext cx="1752414" cy="9350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 xmlns:a16="http://schemas.microsoft.com/office/drawing/2014/main" id="{55E93ABA-4EE7-4D0F-8262-01811F26986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73327" y="857856"/>
            <a:ext cx="1622486" cy="103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12527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8392" y="159947"/>
            <a:ext cx="7077054"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solidFill>
                  <a:srgbClr val="00467C"/>
                </a:solidFill>
              </a:rPr>
              <a:t>主要客户展示 </a:t>
            </a:r>
            <a:r>
              <a:rPr lang="en-US" altLang="zh-CN" sz="2400" dirty="0">
                <a:solidFill>
                  <a:srgbClr val="00467C"/>
                </a:solidFill>
              </a:rPr>
              <a:t>Main Customer Display</a:t>
            </a:r>
            <a:endParaRPr lang="en-US" altLang="zh-CN" dirty="0">
              <a:solidFill>
                <a:srgbClr val="00467C"/>
              </a:solidFill>
            </a:endParaRPr>
          </a:p>
        </p:txBody>
      </p:sp>
      <p:sp>
        <p:nvSpPr>
          <p:cNvPr id="55" name="圆角矩形 54"/>
          <p:cNvSpPr/>
          <p:nvPr/>
        </p:nvSpPr>
        <p:spPr>
          <a:xfrm>
            <a:off x="3473791" y="756496"/>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0" name="圆角矩形 51">
            <a:extLst>
              <a:ext uri="{FF2B5EF4-FFF2-40B4-BE49-F238E27FC236}">
                <a16:creationId xmlns="" xmlns:a16="http://schemas.microsoft.com/office/drawing/2014/main" id="{63D2D347-AB51-03A5-4A7E-6C65D0B7D44E}"/>
              </a:ext>
            </a:extLst>
          </p:cNvPr>
          <p:cNvSpPr/>
          <p:nvPr/>
        </p:nvSpPr>
        <p:spPr>
          <a:xfrm>
            <a:off x="6127967" y="786882"/>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4" name="圆角矩形 57">
            <a:extLst>
              <a:ext uri="{FF2B5EF4-FFF2-40B4-BE49-F238E27FC236}">
                <a16:creationId xmlns="" xmlns:a16="http://schemas.microsoft.com/office/drawing/2014/main" id="{58CA93BC-D9C2-D8CE-9B82-A7BB71AA9BAE}"/>
              </a:ext>
            </a:extLst>
          </p:cNvPr>
          <p:cNvSpPr/>
          <p:nvPr/>
        </p:nvSpPr>
        <p:spPr>
          <a:xfrm>
            <a:off x="6135265" y="2285746"/>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6" name="圆角矩形 45">
            <a:extLst>
              <a:ext uri="{FF2B5EF4-FFF2-40B4-BE49-F238E27FC236}">
                <a16:creationId xmlns="" xmlns:a16="http://schemas.microsoft.com/office/drawing/2014/main" id="{5F95CF4B-035E-24FF-7716-7A3377BE1B00}"/>
              </a:ext>
            </a:extLst>
          </p:cNvPr>
          <p:cNvSpPr/>
          <p:nvPr/>
        </p:nvSpPr>
        <p:spPr>
          <a:xfrm>
            <a:off x="3531874" y="2265651"/>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4" name="圆角矩形 39">
            <a:extLst>
              <a:ext uri="{FF2B5EF4-FFF2-40B4-BE49-F238E27FC236}">
                <a16:creationId xmlns="" xmlns:a16="http://schemas.microsoft.com/office/drawing/2014/main" id="{C9013559-386C-BD5F-EA34-D6D87D961137}"/>
              </a:ext>
            </a:extLst>
          </p:cNvPr>
          <p:cNvSpPr/>
          <p:nvPr/>
        </p:nvSpPr>
        <p:spPr>
          <a:xfrm>
            <a:off x="8745461" y="789656"/>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35" name="图片 34">
            <a:extLst>
              <a:ext uri="{FF2B5EF4-FFF2-40B4-BE49-F238E27FC236}">
                <a16:creationId xmlns="" xmlns:a16="http://schemas.microsoft.com/office/drawing/2014/main" id="{3BD86ED8-654C-87F6-D814-AD2175D36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535" y="937187"/>
            <a:ext cx="2325141" cy="1010930"/>
          </a:xfrm>
          <a:prstGeom prst="rect">
            <a:avLst/>
          </a:prstGeom>
        </p:spPr>
      </p:pic>
      <p:sp>
        <p:nvSpPr>
          <p:cNvPr id="38" name="文本框 37">
            <a:extLst>
              <a:ext uri="{FF2B5EF4-FFF2-40B4-BE49-F238E27FC236}">
                <a16:creationId xmlns="" xmlns:a16="http://schemas.microsoft.com/office/drawing/2014/main" id="{D0B844F5-0378-E598-3214-07FE7F8692E4}"/>
              </a:ext>
            </a:extLst>
          </p:cNvPr>
          <p:cNvSpPr txBox="1"/>
          <p:nvPr/>
        </p:nvSpPr>
        <p:spPr>
          <a:xfrm>
            <a:off x="401659" y="807625"/>
            <a:ext cx="1929843" cy="738664"/>
          </a:xfrm>
          <a:prstGeom prst="rect">
            <a:avLst/>
          </a:prstGeom>
          <a:noFill/>
        </p:spPr>
        <p:txBody>
          <a:bodyPr wrap="square" rtlCol="0">
            <a:spAutoFit/>
          </a:bodyPr>
          <a:lstStyle/>
          <a:p>
            <a:pPr algn="just"/>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工具类</a:t>
            </a:r>
            <a:endParaRPr lang="en-US" altLang="zh-CN"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Tools</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a:extLst>
              <a:ext uri="{FF2B5EF4-FFF2-40B4-BE49-F238E27FC236}">
                <a16:creationId xmlns="" xmlns:a16="http://schemas.microsoft.com/office/drawing/2014/main" id="{A354DCD0-3562-B1BB-ABA6-90192F96B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760" y="924390"/>
            <a:ext cx="2322232" cy="1039513"/>
          </a:xfrm>
          <a:prstGeom prst="rect">
            <a:avLst/>
          </a:prstGeom>
        </p:spPr>
      </p:pic>
      <p:sp>
        <p:nvSpPr>
          <p:cNvPr id="22" name="文本框 21">
            <a:extLst>
              <a:ext uri="{FF2B5EF4-FFF2-40B4-BE49-F238E27FC236}">
                <a16:creationId xmlns="" xmlns:a16="http://schemas.microsoft.com/office/drawing/2014/main" id="{DDEA90E2-522E-F2B0-458A-5488038B4300}"/>
              </a:ext>
            </a:extLst>
          </p:cNvPr>
          <p:cNvSpPr txBox="1"/>
          <p:nvPr/>
        </p:nvSpPr>
        <p:spPr>
          <a:xfrm>
            <a:off x="418763" y="2165117"/>
            <a:ext cx="1929843" cy="738664"/>
          </a:xfrm>
          <a:prstGeom prst="rect">
            <a:avLst/>
          </a:prstGeom>
          <a:noFill/>
        </p:spPr>
        <p:txBody>
          <a:bodyPr wrap="square" rtlCol="0">
            <a:spAutoFit/>
          </a:bodyPr>
          <a:lstStyle/>
          <a:p>
            <a:pPr algn="just"/>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医疗</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类</a:t>
            </a:r>
            <a:endParaRPr lang="en-US" altLang="zh-CN"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Medical</a:t>
            </a:r>
          </a:p>
        </p:txBody>
      </p:sp>
      <p:sp>
        <p:nvSpPr>
          <p:cNvPr id="27" name="文本框 26">
            <a:extLst>
              <a:ext uri="{FF2B5EF4-FFF2-40B4-BE49-F238E27FC236}">
                <a16:creationId xmlns="" xmlns:a16="http://schemas.microsoft.com/office/drawing/2014/main" id="{50D694B8-370C-3837-104C-1B89435D9D05}"/>
              </a:ext>
            </a:extLst>
          </p:cNvPr>
          <p:cNvSpPr txBox="1"/>
          <p:nvPr/>
        </p:nvSpPr>
        <p:spPr>
          <a:xfrm>
            <a:off x="418763" y="3785796"/>
            <a:ext cx="1929843" cy="738664"/>
          </a:xfrm>
          <a:prstGeom prst="rect">
            <a:avLst/>
          </a:prstGeom>
          <a:noFill/>
        </p:spPr>
        <p:txBody>
          <a:bodyPr wrap="square" rtlCol="0">
            <a:spAutoFit/>
          </a:bodyPr>
          <a:lstStyle/>
          <a:p>
            <a:pPr algn="just"/>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安防类</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Security</a:t>
            </a:r>
          </a:p>
        </p:txBody>
      </p:sp>
      <p:pic>
        <p:nvPicPr>
          <p:cNvPr id="42" name="图片 41">
            <a:extLst>
              <a:ext uri="{FF2B5EF4-FFF2-40B4-BE49-F238E27FC236}">
                <a16:creationId xmlns="" xmlns:a16="http://schemas.microsoft.com/office/drawing/2014/main" id="{A6DC8E3E-8D4C-21C9-D8E2-6534B6BEE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621" y="2343543"/>
            <a:ext cx="2121876" cy="1324603"/>
          </a:xfrm>
          <a:prstGeom prst="rect">
            <a:avLst/>
          </a:prstGeom>
        </p:spPr>
      </p:pic>
      <p:sp>
        <p:nvSpPr>
          <p:cNvPr id="48" name="圆角矩形 57">
            <a:extLst>
              <a:ext uri="{FF2B5EF4-FFF2-40B4-BE49-F238E27FC236}">
                <a16:creationId xmlns="" xmlns:a16="http://schemas.microsoft.com/office/drawing/2014/main" id="{4F211144-9305-976B-B649-FB1618C9B8BF}"/>
              </a:ext>
            </a:extLst>
          </p:cNvPr>
          <p:cNvSpPr/>
          <p:nvPr/>
        </p:nvSpPr>
        <p:spPr>
          <a:xfrm>
            <a:off x="6162973" y="3799895"/>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9" name="圆角矩形 45">
            <a:extLst>
              <a:ext uri="{FF2B5EF4-FFF2-40B4-BE49-F238E27FC236}">
                <a16:creationId xmlns="" xmlns:a16="http://schemas.microsoft.com/office/drawing/2014/main" id="{D50C1C64-9541-2310-2A2D-A8327A08F118}"/>
              </a:ext>
            </a:extLst>
          </p:cNvPr>
          <p:cNvSpPr/>
          <p:nvPr/>
        </p:nvSpPr>
        <p:spPr>
          <a:xfrm>
            <a:off x="3500608" y="3796277"/>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63" name="图片 62">
            <a:extLst>
              <a:ext uri="{FF2B5EF4-FFF2-40B4-BE49-F238E27FC236}">
                <a16:creationId xmlns="" xmlns:a16="http://schemas.microsoft.com/office/drawing/2014/main" id="{98DC6E78-97A2-C5D2-18BF-80DEC411E5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8701" y="875804"/>
            <a:ext cx="2351920" cy="1210103"/>
          </a:xfrm>
          <a:prstGeom prst="rect">
            <a:avLst/>
          </a:prstGeom>
        </p:spPr>
      </p:pic>
      <p:pic>
        <p:nvPicPr>
          <p:cNvPr id="67" name="图片 66">
            <a:extLst>
              <a:ext uri="{FF2B5EF4-FFF2-40B4-BE49-F238E27FC236}">
                <a16:creationId xmlns="" xmlns:a16="http://schemas.microsoft.com/office/drawing/2014/main" id="{8E2C4BE2-A786-B99F-4CB2-561C4B3F7E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3023" y="3923032"/>
            <a:ext cx="2316185" cy="1152551"/>
          </a:xfrm>
          <a:prstGeom prst="rect">
            <a:avLst/>
          </a:prstGeom>
        </p:spPr>
      </p:pic>
      <p:sp>
        <p:nvSpPr>
          <p:cNvPr id="20" name="菱形 19">
            <a:extLst>
              <a:ext uri="{FF2B5EF4-FFF2-40B4-BE49-F238E27FC236}">
                <a16:creationId xmlns="" xmlns:a16="http://schemas.microsoft.com/office/drawing/2014/main" id="{75DC36DA-180A-4299-A04D-5DCB41831821}"/>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菱形 20">
            <a:extLst>
              <a:ext uri="{FF2B5EF4-FFF2-40B4-BE49-F238E27FC236}">
                <a16:creationId xmlns="" xmlns:a16="http://schemas.microsoft.com/office/drawing/2014/main" id="{AFE371DB-40D1-4B69-8713-6545D9BE5C77}"/>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 xmlns:a16="http://schemas.microsoft.com/office/drawing/2014/main" id="{BA4E079E-0BF4-46E5-8208-FA73CB1EC057}"/>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24" name="圆角矩形 39">
            <a:extLst>
              <a:ext uri="{FF2B5EF4-FFF2-40B4-BE49-F238E27FC236}">
                <a16:creationId xmlns="" xmlns:a16="http://schemas.microsoft.com/office/drawing/2014/main" id="{BA2B5D94-DB75-4227-B584-DA92F09F5D75}"/>
              </a:ext>
            </a:extLst>
          </p:cNvPr>
          <p:cNvSpPr/>
          <p:nvPr/>
        </p:nvSpPr>
        <p:spPr>
          <a:xfrm>
            <a:off x="3542024" y="5356536"/>
            <a:ext cx="2456984" cy="1312824"/>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dirty="0">
              <a:solidFill>
                <a:prstClr val="black"/>
              </a:solidFill>
            </a:endParaRPr>
          </a:p>
        </p:txBody>
      </p:sp>
      <p:pic>
        <p:nvPicPr>
          <p:cNvPr id="25" name="Picture 2">
            <a:extLst>
              <a:ext uri="{FF2B5EF4-FFF2-40B4-BE49-F238E27FC236}">
                <a16:creationId xmlns="" xmlns:a16="http://schemas.microsoft.com/office/drawing/2014/main" id="{A8282E32-2679-4288-9850-B3CDD83D579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9434" y="5426101"/>
            <a:ext cx="1723548" cy="1149032"/>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25">
            <a:extLst>
              <a:ext uri="{FF2B5EF4-FFF2-40B4-BE49-F238E27FC236}">
                <a16:creationId xmlns="" xmlns:a16="http://schemas.microsoft.com/office/drawing/2014/main" id="{BBC947EC-9479-420C-8C85-B7EE6039195D}"/>
              </a:ext>
            </a:extLst>
          </p:cNvPr>
          <p:cNvSpPr txBox="1"/>
          <p:nvPr/>
        </p:nvSpPr>
        <p:spPr>
          <a:xfrm>
            <a:off x="401659" y="5707477"/>
            <a:ext cx="2569934" cy="769441"/>
          </a:xfrm>
          <a:prstGeom prst="rect">
            <a:avLst/>
          </a:prstGeom>
          <a:noFill/>
        </p:spPr>
        <p:txBody>
          <a:bodyPr wrap="non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特种设备</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Special Equipment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050" name="Picture 2">
            <a:extLst>
              <a:ext uri="{FF2B5EF4-FFF2-40B4-BE49-F238E27FC236}">
                <a16:creationId xmlns="" xmlns:a16="http://schemas.microsoft.com/office/drawing/2014/main" id="{19FAF1E0-5447-4466-B257-913A59FB43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93023" y="2456034"/>
            <a:ext cx="2409272" cy="10016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 xmlns:a16="http://schemas.microsoft.com/office/drawing/2014/main" id="{36F260C8-5B90-4BCD-89C2-C4FFAAAD459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55246" y="3892108"/>
            <a:ext cx="1872208" cy="119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64377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500"/>
                                        <p:tgtEl>
                                          <p:spTgt spid="38"/>
                                        </p:tgtEl>
                                        <p:attrNameLst>
                                          <p:attrName>ppt_x</p:attrName>
                                        </p:attrNameLst>
                                      </p:cBhvr>
                                      <p:tavLst>
                                        <p:tav tm="0">
                                          <p:val>
                                            <p:strVal val="#ppt_x-#ppt_w*1.125000"/>
                                          </p:val>
                                        </p:tav>
                                        <p:tav tm="100000">
                                          <p:val>
                                            <p:strVal val="#ppt_x"/>
                                          </p:val>
                                        </p:tav>
                                      </p:tavLst>
                                    </p:anim>
                                    <p:animEffect transition="in" filter="wipe(right)">
                                      <p:cBhvr>
                                        <p:cTn id="11" dur="500"/>
                                        <p:tgtEl>
                                          <p:spTgt spid="38"/>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ppt_x</p:attrName>
                                        </p:attrNameLst>
                                      </p:cBhvr>
                                      <p:tavLst>
                                        <p:tav tm="0">
                                          <p:val>
                                            <p:strVal val="#ppt_x-#ppt_w*1.125000"/>
                                          </p:val>
                                        </p:tav>
                                        <p:tav tm="100000">
                                          <p:val>
                                            <p:strVal val="#ppt_x"/>
                                          </p:val>
                                        </p:tav>
                                      </p:tavLst>
                                    </p:anim>
                                    <p:animEffect transition="in" filter="wipe(right)">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P spid="38" grpId="1"/>
      <p:bldP spid="22" grpId="0"/>
      <p:bldP spid="22" grpId="1"/>
      <p:bldP spid="27" grpId="0"/>
      <p:bldP spid="2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圆角矩形 39">
            <a:extLst>
              <a:ext uri="{FF2B5EF4-FFF2-40B4-BE49-F238E27FC236}">
                <a16:creationId xmlns="" xmlns:a16="http://schemas.microsoft.com/office/drawing/2014/main" id="{876F169C-A68E-5B2D-2BF5-49F9550D5A91}"/>
              </a:ext>
            </a:extLst>
          </p:cNvPr>
          <p:cNvSpPr/>
          <p:nvPr/>
        </p:nvSpPr>
        <p:spPr>
          <a:xfrm>
            <a:off x="4538549" y="912819"/>
            <a:ext cx="2254944" cy="1290729"/>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 name="TextBox 1"/>
          <p:cNvSpPr txBox="1"/>
          <p:nvPr/>
        </p:nvSpPr>
        <p:spPr>
          <a:xfrm>
            <a:off x="1178392" y="168173"/>
            <a:ext cx="7077054"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solidFill>
                  <a:srgbClr val="00467C"/>
                </a:solidFill>
              </a:rPr>
              <a:t>主要客户展示 </a:t>
            </a:r>
            <a:r>
              <a:rPr lang="en-US" altLang="zh-CN" sz="2400" dirty="0">
                <a:solidFill>
                  <a:srgbClr val="00467C"/>
                </a:solidFill>
              </a:rPr>
              <a:t>Main Customer Display</a:t>
            </a:r>
            <a:endParaRPr lang="en-US" altLang="zh-CN" dirty="0">
              <a:solidFill>
                <a:srgbClr val="00467C"/>
              </a:solidFill>
            </a:endParaRPr>
          </a:p>
        </p:txBody>
      </p:sp>
      <p:grpSp>
        <p:nvGrpSpPr>
          <p:cNvPr id="12" name="组合 16">
            <a:extLst>
              <a:ext uri="{FF2B5EF4-FFF2-40B4-BE49-F238E27FC236}">
                <a16:creationId xmlns="" xmlns:a16="http://schemas.microsoft.com/office/drawing/2014/main" id="{CB1E145D-549A-A70E-9BCF-0A10F8A9CACB}"/>
              </a:ext>
            </a:extLst>
          </p:cNvPr>
          <p:cNvGrpSpPr/>
          <p:nvPr/>
        </p:nvGrpSpPr>
        <p:grpSpPr>
          <a:xfrm>
            <a:off x="2264856" y="912265"/>
            <a:ext cx="2145332" cy="1252463"/>
            <a:chOff x="1012080" y="776166"/>
            <a:chExt cx="936104" cy="516958"/>
          </a:xfrm>
        </p:grpSpPr>
        <p:sp>
          <p:nvSpPr>
            <p:cNvPr id="13" name="圆角矩形 18">
              <a:extLst>
                <a:ext uri="{FF2B5EF4-FFF2-40B4-BE49-F238E27FC236}">
                  <a16:creationId xmlns="" xmlns:a16="http://schemas.microsoft.com/office/drawing/2014/main" id="{5D36FDEA-FB70-8FD6-6AAE-8F38889DF8B7}"/>
                </a:ext>
              </a:extLst>
            </p:cNvPr>
            <p:cNvSpPr/>
            <p:nvPr/>
          </p:nvSpPr>
          <p:spPr>
            <a:xfrm>
              <a:off x="1012080" y="776166"/>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4" name="圆角矩形 19">
              <a:extLst>
                <a:ext uri="{FF2B5EF4-FFF2-40B4-BE49-F238E27FC236}">
                  <a16:creationId xmlns="" xmlns:a16="http://schemas.microsoft.com/office/drawing/2014/main" id="{D2DEE5D1-2922-91FB-4668-77FEADC1C387}"/>
                </a:ext>
              </a:extLst>
            </p:cNvPr>
            <p:cNvSpPr/>
            <p:nvPr/>
          </p:nvSpPr>
          <p:spPr>
            <a:xfrm>
              <a:off x="1050519" y="801103"/>
              <a:ext cx="859227" cy="474503"/>
            </a:xfrm>
            <a:prstGeom prst="roundRect">
              <a:avLst>
                <a:gd name="adj" fmla="val 6992"/>
              </a:avLst>
            </a:prstGeom>
            <a:blipFill rotWithShape="1">
              <a:blip r:embed="rId3"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grpSp>
      <p:grpSp>
        <p:nvGrpSpPr>
          <p:cNvPr id="15" name="组合 16">
            <a:extLst>
              <a:ext uri="{FF2B5EF4-FFF2-40B4-BE49-F238E27FC236}">
                <a16:creationId xmlns="" xmlns:a16="http://schemas.microsoft.com/office/drawing/2014/main" id="{4F854FC0-EA24-BC23-6046-37ED8C45FB29}"/>
              </a:ext>
            </a:extLst>
          </p:cNvPr>
          <p:cNvGrpSpPr/>
          <p:nvPr/>
        </p:nvGrpSpPr>
        <p:grpSpPr>
          <a:xfrm>
            <a:off x="9334022" y="2334356"/>
            <a:ext cx="2225828" cy="1173211"/>
            <a:chOff x="1664606" y="801103"/>
            <a:chExt cx="936104" cy="516958"/>
          </a:xfrm>
        </p:grpSpPr>
        <p:sp>
          <p:nvSpPr>
            <p:cNvPr id="24" name="圆角矩形 24">
              <a:extLst>
                <a:ext uri="{FF2B5EF4-FFF2-40B4-BE49-F238E27FC236}">
                  <a16:creationId xmlns="" xmlns:a16="http://schemas.microsoft.com/office/drawing/2014/main" id="{4F7EEA90-8CB8-2737-D0B1-169F64622AB6}"/>
                </a:ext>
              </a:extLst>
            </p:cNvPr>
            <p:cNvSpPr/>
            <p:nvPr/>
          </p:nvSpPr>
          <p:spPr>
            <a:xfrm>
              <a:off x="1664606" y="801103"/>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5" name="圆角矩形 25">
              <a:extLst>
                <a:ext uri="{FF2B5EF4-FFF2-40B4-BE49-F238E27FC236}">
                  <a16:creationId xmlns="" xmlns:a16="http://schemas.microsoft.com/office/drawing/2014/main" id="{B125A6CC-D8B1-16AE-4E12-5B2034CD0CCB}"/>
                </a:ext>
              </a:extLst>
            </p:cNvPr>
            <p:cNvSpPr/>
            <p:nvPr/>
          </p:nvSpPr>
          <p:spPr>
            <a:xfrm>
              <a:off x="1703045" y="822330"/>
              <a:ext cx="859227" cy="474503"/>
            </a:xfrm>
            <a:prstGeom prst="roundRect">
              <a:avLst>
                <a:gd name="adj" fmla="val 6992"/>
              </a:avLst>
            </a:prstGeom>
            <a:blipFill>
              <a:blip r:embed="rId4"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grpSp>
      <p:grpSp>
        <p:nvGrpSpPr>
          <p:cNvPr id="26" name="组合 16">
            <a:extLst>
              <a:ext uri="{FF2B5EF4-FFF2-40B4-BE49-F238E27FC236}">
                <a16:creationId xmlns="" xmlns:a16="http://schemas.microsoft.com/office/drawing/2014/main" id="{3D4823D7-E362-B3C1-8B10-B447716136A1}"/>
              </a:ext>
            </a:extLst>
          </p:cNvPr>
          <p:cNvGrpSpPr/>
          <p:nvPr/>
        </p:nvGrpSpPr>
        <p:grpSpPr>
          <a:xfrm>
            <a:off x="2256175" y="2317790"/>
            <a:ext cx="2162694" cy="1192305"/>
            <a:chOff x="1664606" y="801103"/>
            <a:chExt cx="936104" cy="516958"/>
          </a:xfrm>
        </p:grpSpPr>
        <p:sp>
          <p:nvSpPr>
            <p:cNvPr id="27" name="圆角矩形 27">
              <a:extLst>
                <a:ext uri="{FF2B5EF4-FFF2-40B4-BE49-F238E27FC236}">
                  <a16:creationId xmlns="" xmlns:a16="http://schemas.microsoft.com/office/drawing/2014/main" id="{7C00A992-4A40-B92B-496D-3B66D00C7032}"/>
                </a:ext>
              </a:extLst>
            </p:cNvPr>
            <p:cNvSpPr/>
            <p:nvPr/>
          </p:nvSpPr>
          <p:spPr>
            <a:xfrm>
              <a:off x="1664606" y="801103"/>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8" name="圆角矩形 28">
              <a:extLst>
                <a:ext uri="{FF2B5EF4-FFF2-40B4-BE49-F238E27FC236}">
                  <a16:creationId xmlns="" xmlns:a16="http://schemas.microsoft.com/office/drawing/2014/main" id="{7182752C-E63F-3ABF-BA3F-BB73101263D7}"/>
                </a:ext>
              </a:extLst>
            </p:cNvPr>
            <p:cNvSpPr/>
            <p:nvPr/>
          </p:nvSpPr>
          <p:spPr>
            <a:xfrm>
              <a:off x="1703045" y="822331"/>
              <a:ext cx="859227" cy="474503"/>
            </a:xfrm>
            <a:prstGeom prst="roundRect">
              <a:avLst>
                <a:gd name="adj" fmla="val 6992"/>
              </a:avLst>
            </a:prstGeom>
            <a:blipFill>
              <a:blip r:embed="rId5"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grpSp>
      <p:grpSp>
        <p:nvGrpSpPr>
          <p:cNvPr id="29" name="组合 16">
            <a:extLst>
              <a:ext uri="{FF2B5EF4-FFF2-40B4-BE49-F238E27FC236}">
                <a16:creationId xmlns="" xmlns:a16="http://schemas.microsoft.com/office/drawing/2014/main" id="{A5F14CD2-D7B9-36EA-E471-2A5C3128DD54}"/>
              </a:ext>
            </a:extLst>
          </p:cNvPr>
          <p:cNvGrpSpPr/>
          <p:nvPr/>
        </p:nvGrpSpPr>
        <p:grpSpPr>
          <a:xfrm>
            <a:off x="40606" y="4890747"/>
            <a:ext cx="2188704" cy="1253947"/>
            <a:chOff x="710500" y="792607"/>
            <a:chExt cx="936104" cy="516958"/>
          </a:xfrm>
        </p:grpSpPr>
        <p:sp>
          <p:nvSpPr>
            <p:cNvPr id="30" name="圆角矩形 60">
              <a:extLst>
                <a:ext uri="{FF2B5EF4-FFF2-40B4-BE49-F238E27FC236}">
                  <a16:creationId xmlns="" xmlns:a16="http://schemas.microsoft.com/office/drawing/2014/main" id="{EA097A36-92B0-208C-E6E9-4A82074746D4}"/>
                </a:ext>
              </a:extLst>
            </p:cNvPr>
            <p:cNvSpPr/>
            <p:nvPr/>
          </p:nvSpPr>
          <p:spPr>
            <a:xfrm>
              <a:off x="710500" y="792607"/>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1" name="圆角矩形 61">
              <a:extLst>
                <a:ext uri="{FF2B5EF4-FFF2-40B4-BE49-F238E27FC236}">
                  <a16:creationId xmlns="" xmlns:a16="http://schemas.microsoft.com/office/drawing/2014/main" id="{4D094986-3A9D-C066-3D1B-B95E689AF05C}"/>
                </a:ext>
              </a:extLst>
            </p:cNvPr>
            <p:cNvSpPr/>
            <p:nvPr/>
          </p:nvSpPr>
          <p:spPr>
            <a:xfrm>
              <a:off x="745336" y="813835"/>
              <a:ext cx="859227" cy="474503"/>
            </a:xfrm>
            <a:prstGeom prst="roundRect">
              <a:avLst>
                <a:gd name="adj" fmla="val 6992"/>
              </a:avLst>
            </a:prstGeom>
            <a:blipFill rotWithShape="1">
              <a:blip r:embed="rId6"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grpSp>
      <p:grpSp>
        <p:nvGrpSpPr>
          <p:cNvPr id="41" name="组合 16">
            <a:extLst>
              <a:ext uri="{FF2B5EF4-FFF2-40B4-BE49-F238E27FC236}">
                <a16:creationId xmlns="" xmlns:a16="http://schemas.microsoft.com/office/drawing/2014/main" id="{D0F76961-0D44-5B43-BA58-C98045C21442}"/>
              </a:ext>
            </a:extLst>
          </p:cNvPr>
          <p:cNvGrpSpPr/>
          <p:nvPr/>
        </p:nvGrpSpPr>
        <p:grpSpPr>
          <a:xfrm>
            <a:off x="6956870" y="890586"/>
            <a:ext cx="2154813" cy="1290340"/>
            <a:chOff x="862844" y="791381"/>
            <a:chExt cx="936104" cy="516958"/>
          </a:xfrm>
        </p:grpSpPr>
        <p:sp>
          <p:nvSpPr>
            <p:cNvPr id="42" name="圆角矩形 9">
              <a:extLst>
                <a:ext uri="{FF2B5EF4-FFF2-40B4-BE49-F238E27FC236}">
                  <a16:creationId xmlns="" xmlns:a16="http://schemas.microsoft.com/office/drawing/2014/main" id="{E453D9AD-05C0-4248-AF1D-5E6906DB758C}"/>
                </a:ext>
              </a:extLst>
            </p:cNvPr>
            <p:cNvSpPr/>
            <p:nvPr/>
          </p:nvSpPr>
          <p:spPr>
            <a:xfrm>
              <a:off x="862844" y="791381"/>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3" name="圆角矩形 10">
              <a:extLst>
                <a:ext uri="{FF2B5EF4-FFF2-40B4-BE49-F238E27FC236}">
                  <a16:creationId xmlns="" xmlns:a16="http://schemas.microsoft.com/office/drawing/2014/main" id="{2A44C336-BCC2-75EC-0D58-8D726EEEDFF4}"/>
                </a:ext>
              </a:extLst>
            </p:cNvPr>
            <p:cNvSpPr/>
            <p:nvPr/>
          </p:nvSpPr>
          <p:spPr>
            <a:xfrm>
              <a:off x="901450" y="798447"/>
              <a:ext cx="859227" cy="474503"/>
            </a:xfrm>
            <a:prstGeom prst="roundRect">
              <a:avLst>
                <a:gd name="adj" fmla="val 6992"/>
              </a:avLst>
            </a:prstGeom>
            <a:blipFill>
              <a:blip r:embed="rId7"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grpSp>
      <p:grpSp>
        <p:nvGrpSpPr>
          <p:cNvPr id="44" name="组合 16">
            <a:extLst>
              <a:ext uri="{FF2B5EF4-FFF2-40B4-BE49-F238E27FC236}">
                <a16:creationId xmlns="" xmlns:a16="http://schemas.microsoft.com/office/drawing/2014/main" id="{53854E76-929B-0347-FCD0-94D2154D139B}"/>
              </a:ext>
            </a:extLst>
          </p:cNvPr>
          <p:cNvGrpSpPr/>
          <p:nvPr/>
        </p:nvGrpSpPr>
        <p:grpSpPr>
          <a:xfrm>
            <a:off x="9378719" y="845322"/>
            <a:ext cx="2214828" cy="1335604"/>
            <a:chOff x="6404781" y="-403229"/>
            <a:chExt cx="879447" cy="513824"/>
          </a:xfrm>
        </p:grpSpPr>
        <p:sp>
          <p:nvSpPr>
            <p:cNvPr id="45" name="圆角矩形 21">
              <a:extLst>
                <a:ext uri="{FF2B5EF4-FFF2-40B4-BE49-F238E27FC236}">
                  <a16:creationId xmlns="" xmlns:a16="http://schemas.microsoft.com/office/drawing/2014/main" id="{BB04E649-67F3-ED2D-A9EB-49602B5105A2}"/>
                </a:ext>
              </a:extLst>
            </p:cNvPr>
            <p:cNvSpPr/>
            <p:nvPr/>
          </p:nvSpPr>
          <p:spPr>
            <a:xfrm>
              <a:off x="6404781" y="-403229"/>
              <a:ext cx="879447" cy="513824"/>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6" name="圆角矩形 22">
              <a:extLst>
                <a:ext uri="{FF2B5EF4-FFF2-40B4-BE49-F238E27FC236}">
                  <a16:creationId xmlns="" xmlns:a16="http://schemas.microsoft.com/office/drawing/2014/main" id="{FB479243-BC8E-46DD-5618-A1974A8A285F}"/>
                </a:ext>
              </a:extLst>
            </p:cNvPr>
            <p:cNvSpPr/>
            <p:nvPr/>
          </p:nvSpPr>
          <p:spPr>
            <a:xfrm>
              <a:off x="6485239" y="-356795"/>
              <a:ext cx="718972" cy="397903"/>
            </a:xfrm>
            <a:prstGeom prst="roundRect">
              <a:avLst>
                <a:gd name="adj" fmla="val 6992"/>
              </a:avLst>
            </a:prstGeom>
            <a:blipFill>
              <a:blip r:embed="rId8"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grpSp>
      <p:grpSp>
        <p:nvGrpSpPr>
          <p:cNvPr id="47" name="组合 16">
            <a:extLst>
              <a:ext uri="{FF2B5EF4-FFF2-40B4-BE49-F238E27FC236}">
                <a16:creationId xmlns="" xmlns:a16="http://schemas.microsoft.com/office/drawing/2014/main" id="{078FD8E5-546A-93D3-EE14-BDB4AB474A6F}"/>
              </a:ext>
            </a:extLst>
          </p:cNvPr>
          <p:cNvGrpSpPr/>
          <p:nvPr/>
        </p:nvGrpSpPr>
        <p:grpSpPr>
          <a:xfrm>
            <a:off x="4572869" y="2317790"/>
            <a:ext cx="2249807" cy="1190750"/>
            <a:chOff x="-29146" y="747920"/>
            <a:chExt cx="936104" cy="516958"/>
          </a:xfrm>
        </p:grpSpPr>
        <p:sp>
          <p:nvSpPr>
            <p:cNvPr id="48" name="圆角矩形 30">
              <a:extLst>
                <a:ext uri="{FF2B5EF4-FFF2-40B4-BE49-F238E27FC236}">
                  <a16:creationId xmlns="" xmlns:a16="http://schemas.microsoft.com/office/drawing/2014/main" id="{7D0992D0-6CD7-D3F1-5B3E-D158EE41CDAB}"/>
                </a:ext>
              </a:extLst>
            </p:cNvPr>
            <p:cNvSpPr/>
            <p:nvPr/>
          </p:nvSpPr>
          <p:spPr>
            <a:xfrm>
              <a:off x="-29146" y="747920"/>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9" name="圆角矩形 31">
              <a:extLst>
                <a:ext uri="{FF2B5EF4-FFF2-40B4-BE49-F238E27FC236}">
                  <a16:creationId xmlns="" xmlns:a16="http://schemas.microsoft.com/office/drawing/2014/main" id="{8088ABA0-D54C-ED49-692D-88A38BBCB8DE}"/>
                </a:ext>
              </a:extLst>
            </p:cNvPr>
            <p:cNvSpPr/>
            <p:nvPr/>
          </p:nvSpPr>
          <p:spPr>
            <a:xfrm>
              <a:off x="9293" y="765647"/>
              <a:ext cx="859227" cy="474503"/>
            </a:xfrm>
            <a:prstGeom prst="roundRect">
              <a:avLst>
                <a:gd name="adj" fmla="val 6992"/>
              </a:avLst>
            </a:prstGeom>
            <a:blipFill>
              <a:blip r:embed="rId9"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grpSp>
      <p:grpSp>
        <p:nvGrpSpPr>
          <p:cNvPr id="50" name="组合 16">
            <a:extLst>
              <a:ext uri="{FF2B5EF4-FFF2-40B4-BE49-F238E27FC236}">
                <a16:creationId xmlns="" xmlns:a16="http://schemas.microsoft.com/office/drawing/2014/main" id="{99A0C4B7-74AF-B2B0-7B90-EF16ED0E489B}"/>
              </a:ext>
            </a:extLst>
          </p:cNvPr>
          <p:cNvGrpSpPr/>
          <p:nvPr/>
        </p:nvGrpSpPr>
        <p:grpSpPr>
          <a:xfrm>
            <a:off x="6956870" y="2297221"/>
            <a:ext cx="2234979" cy="1211319"/>
            <a:chOff x="2869599" y="241554"/>
            <a:chExt cx="936104" cy="516958"/>
          </a:xfrm>
        </p:grpSpPr>
        <p:sp>
          <p:nvSpPr>
            <p:cNvPr id="51" name="圆角矩形 33">
              <a:extLst>
                <a:ext uri="{FF2B5EF4-FFF2-40B4-BE49-F238E27FC236}">
                  <a16:creationId xmlns="" xmlns:a16="http://schemas.microsoft.com/office/drawing/2014/main" id="{7DE3B059-C872-FCB6-3EFF-4374286E56AC}"/>
                </a:ext>
              </a:extLst>
            </p:cNvPr>
            <p:cNvSpPr/>
            <p:nvPr/>
          </p:nvSpPr>
          <p:spPr>
            <a:xfrm>
              <a:off x="2869599" y="241554"/>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2" name="圆角矩形 34">
              <a:extLst>
                <a:ext uri="{FF2B5EF4-FFF2-40B4-BE49-F238E27FC236}">
                  <a16:creationId xmlns="" xmlns:a16="http://schemas.microsoft.com/office/drawing/2014/main" id="{4AC66A2E-0F50-BC3E-1B60-5026545580C5}"/>
                </a:ext>
              </a:extLst>
            </p:cNvPr>
            <p:cNvSpPr/>
            <p:nvPr/>
          </p:nvSpPr>
          <p:spPr>
            <a:xfrm>
              <a:off x="2918691" y="264381"/>
              <a:ext cx="859227" cy="474503"/>
            </a:xfrm>
            <a:prstGeom prst="roundRect">
              <a:avLst>
                <a:gd name="adj" fmla="val 6992"/>
              </a:avLst>
            </a:prstGeom>
            <a:blipFill>
              <a:blip r:embed="rId10"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grpSp>
      <p:sp>
        <p:nvSpPr>
          <p:cNvPr id="53" name="文本框 52">
            <a:extLst>
              <a:ext uri="{FF2B5EF4-FFF2-40B4-BE49-F238E27FC236}">
                <a16:creationId xmlns="" xmlns:a16="http://schemas.microsoft.com/office/drawing/2014/main" id="{1AFEAE76-CF1C-382B-D625-E03D4AC35689}"/>
              </a:ext>
            </a:extLst>
          </p:cNvPr>
          <p:cNvSpPr txBox="1"/>
          <p:nvPr/>
        </p:nvSpPr>
        <p:spPr>
          <a:xfrm>
            <a:off x="138406" y="1183740"/>
            <a:ext cx="2041098" cy="769441"/>
          </a:xfrm>
          <a:prstGeom prst="rect">
            <a:avLst/>
          </a:prstGeom>
          <a:noFill/>
        </p:spPr>
        <p:txBody>
          <a:bodyPr wrap="square" rtlCol="0">
            <a:spAutoFit/>
          </a:bodyPr>
          <a:lstStyle/>
          <a:p>
            <a:pPr algn="just"/>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汽车</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类客户</a:t>
            </a:r>
            <a:endParaRPr lang="en-US" altLang="zh-CN"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Automotive</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5" name="圆角矩形 33">
            <a:extLst>
              <a:ext uri="{FF2B5EF4-FFF2-40B4-BE49-F238E27FC236}">
                <a16:creationId xmlns="" xmlns:a16="http://schemas.microsoft.com/office/drawing/2014/main" id="{0509B106-349D-8293-A291-8161B0C7176C}"/>
              </a:ext>
            </a:extLst>
          </p:cNvPr>
          <p:cNvSpPr/>
          <p:nvPr/>
        </p:nvSpPr>
        <p:spPr>
          <a:xfrm>
            <a:off x="7038449" y="3624835"/>
            <a:ext cx="2177218" cy="122251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4" name="图片 3">
            <a:extLst>
              <a:ext uri="{FF2B5EF4-FFF2-40B4-BE49-F238E27FC236}">
                <a16:creationId xmlns="" xmlns:a16="http://schemas.microsoft.com/office/drawing/2014/main" id="{978B16A1-A2B6-397A-DEAB-3FA6C125F7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1362" y="3719106"/>
            <a:ext cx="1783487" cy="938677"/>
          </a:xfrm>
          <a:prstGeom prst="rect">
            <a:avLst/>
          </a:prstGeom>
        </p:spPr>
      </p:pic>
      <p:pic>
        <p:nvPicPr>
          <p:cNvPr id="8" name="图片 7">
            <a:extLst>
              <a:ext uri="{FF2B5EF4-FFF2-40B4-BE49-F238E27FC236}">
                <a16:creationId xmlns="" xmlns:a16="http://schemas.microsoft.com/office/drawing/2014/main" id="{20AF2021-19A6-6F93-E5ED-FBB69271F0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77224" y="949766"/>
            <a:ext cx="2041098" cy="1255098"/>
          </a:xfrm>
          <a:prstGeom prst="rect">
            <a:avLst/>
          </a:prstGeom>
        </p:spPr>
      </p:pic>
      <p:sp>
        <p:nvSpPr>
          <p:cNvPr id="32" name="菱形 31">
            <a:extLst>
              <a:ext uri="{FF2B5EF4-FFF2-40B4-BE49-F238E27FC236}">
                <a16:creationId xmlns="" xmlns:a16="http://schemas.microsoft.com/office/drawing/2014/main" id="{3AFBF0CD-CDB9-4A05-AA0E-F274EA997E17}"/>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菱形 32">
            <a:extLst>
              <a:ext uri="{FF2B5EF4-FFF2-40B4-BE49-F238E27FC236}">
                <a16:creationId xmlns="" xmlns:a16="http://schemas.microsoft.com/office/drawing/2014/main" id="{94CFB3D6-5BF0-4636-950D-6016BD6A535B}"/>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 xmlns:a16="http://schemas.microsoft.com/office/drawing/2014/main" id="{12D90A2A-8AC2-4F31-A19C-3F941C35CB1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6" name="圆角矩形 60">
            <a:extLst>
              <a:ext uri="{FF2B5EF4-FFF2-40B4-BE49-F238E27FC236}">
                <a16:creationId xmlns="" xmlns:a16="http://schemas.microsoft.com/office/drawing/2014/main" id="{EA097A36-92B0-208C-E6E9-4A82074746D4}"/>
              </a:ext>
            </a:extLst>
          </p:cNvPr>
          <p:cNvSpPr/>
          <p:nvPr/>
        </p:nvSpPr>
        <p:spPr>
          <a:xfrm>
            <a:off x="2276747" y="4870945"/>
            <a:ext cx="2183769" cy="1274555"/>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54550" y="4884624"/>
            <a:ext cx="1553133" cy="1227428"/>
          </a:xfrm>
          <a:prstGeom prst="rect">
            <a:avLst/>
          </a:prstGeom>
        </p:spPr>
      </p:pic>
      <p:sp>
        <p:nvSpPr>
          <p:cNvPr id="64" name="圆角矩形 33">
            <a:extLst>
              <a:ext uri="{FF2B5EF4-FFF2-40B4-BE49-F238E27FC236}">
                <a16:creationId xmlns="" xmlns:a16="http://schemas.microsoft.com/office/drawing/2014/main" id="{0509B106-349D-8293-A291-8161B0C7176C}"/>
              </a:ext>
            </a:extLst>
          </p:cNvPr>
          <p:cNvSpPr/>
          <p:nvPr/>
        </p:nvSpPr>
        <p:spPr>
          <a:xfrm>
            <a:off x="4704842" y="4896374"/>
            <a:ext cx="2276605" cy="1252427"/>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65" name="图片 6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64812" y="5082487"/>
            <a:ext cx="2144210" cy="763910"/>
          </a:xfrm>
          <a:prstGeom prst="rect">
            <a:avLst/>
          </a:prstGeom>
        </p:spPr>
      </p:pic>
      <p:sp>
        <p:nvSpPr>
          <p:cNvPr id="66" name="圆角矩形 60">
            <a:extLst>
              <a:ext uri="{FF2B5EF4-FFF2-40B4-BE49-F238E27FC236}">
                <a16:creationId xmlns="" xmlns:a16="http://schemas.microsoft.com/office/drawing/2014/main" id="{EA097A36-92B0-208C-E6E9-4A82074746D4}"/>
              </a:ext>
            </a:extLst>
          </p:cNvPr>
          <p:cNvSpPr/>
          <p:nvPr/>
        </p:nvSpPr>
        <p:spPr>
          <a:xfrm>
            <a:off x="2271885" y="3684459"/>
            <a:ext cx="2195249" cy="1148713"/>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67" name="图片 6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38251" y="3746440"/>
            <a:ext cx="1662515" cy="1057880"/>
          </a:xfrm>
          <a:prstGeom prst="rect">
            <a:avLst/>
          </a:prstGeom>
        </p:spPr>
      </p:pic>
      <p:sp>
        <p:nvSpPr>
          <p:cNvPr id="68" name="圆角矩形 18">
            <a:extLst>
              <a:ext uri="{FF2B5EF4-FFF2-40B4-BE49-F238E27FC236}">
                <a16:creationId xmlns="" xmlns:a16="http://schemas.microsoft.com/office/drawing/2014/main" id="{5D36FDEA-FB70-8FD6-6AAE-8F38889DF8B7}"/>
              </a:ext>
            </a:extLst>
          </p:cNvPr>
          <p:cNvSpPr/>
          <p:nvPr/>
        </p:nvSpPr>
        <p:spPr>
          <a:xfrm>
            <a:off x="4704842" y="3643353"/>
            <a:ext cx="2183769" cy="1170293"/>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69" name="图片 68"/>
          <p:cNvPicPr>
            <a:picLocks noChangeAspect="1"/>
          </p:cNvPicPr>
          <p:nvPr/>
        </p:nvPicPr>
        <p:blipFill>
          <a:blip r:embed="rId16"/>
          <a:stretch>
            <a:fillRect/>
          </a:stretch>
        </p:blipFill>
        <p:spPr>
          <a:xfrm>
            <a:off x="4812862" y="3902505"/>
            <a:ext cx="1994936" cy="755278"/>
          </a:xfrm>
          <a:prstGeom prst="rect">
            <a:avLst/>
          </a:prstGeom>
        </p:spPr>
      </p:pic>
      <p:sp>
        <p:nvSpPr>
          <p:cNvPr id="70" name="圆角矩形 39">
            <a:extLst>
              <a:ext uri="{FF2B5EF4-FFF2-40B4-BE49-F238E27FC236}">
                <a16:creationId xmlns="" xmlns:a16="http://schemas.microsoft.com/office/drawing/2014/main" id="{876F169C-A68E-5B2D-2BF5-49F9550D5A91}"/>
              </a:ext>
            </a:extLst>
          </p:cNvPr>
          <p:cNvSpPr/>
          <p:nvPr/>
        </p:nvSpPr>
        <p:spPr>
          <a:xfrm>
            <a:off x="9386142" y="3624835"/>
            <a:ext cx="2232405" cy="122251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71" name="图片 70"/>
          <p:cNvPicPr>
            <a:picLocks noChangeAspect="1"/>
          </p:cNvPicPr>
          <p:nvPr/>
        </p:nvPicPr>
        <p:blipFill>
          <a:blip r:embed="rId17"/>
          <a:stretch>
            <a:fillRect/>
          </a:stretch>
        </p:blipFill>
        <p:spPr>
          <a:xfrm>
            <a:off x="9526771" y="3824994"/>
            <a:ext cx="1865260" cy="715758"/>
          </a:xfrm>
          <a:prstGeom prst="rect">
            <a:avLst/>
          </a:prstGeom>
        </p:spPr>
      </p:pic>
      <p:sp>
        <p:nvSpPr>
          <p:cNvPr id="72" name="圆角矩形 18">
            <a:extLst>
              <a:ext uri="{FF2B5EF4-FFF2-40B4-BE49-F238E27FC236}">
                <a16:creationId xmlns="" xmlns:a16="http://schemas.microsoft.com/office/drawing/2014/main" id="{5D36FDEA-FB70-8FD6-6AAE-8F38889DF8B7}"/>
              </a:ext>
            </a:extLst>
          </p:cNvPr>
          <p:cNvSpPr/>
          <p:nvPr/>
        </p:nvSpPr>
        <p:spPr>
          <a:xfrm>
            <a:off x="9483743" y="4929564"/>
            <a:ext cx="2134803" cy="121513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73" name="图片 72"/>
          <p:cNvPicPr>
            <a:picLocks noChangeAspect="1"/>
          </p:cNvPicPr>
          <p:nvPr/>
        </p:nvPicPr>
        <p:blipFill>
          <a:blip r:embed="rId18"/>
          <a:stretch>
            <a:fillRect/>
          </a:stretch>
        </p:blipFill>
        <p:spPr>
          <a:xfrm>
            <a:off x="9581613" y="5251864"/>
            <a:ext cx="1875490" cy="594533"/>
          </a:xfrm>
          <a:prstGeom prst="rect">
            <a:avLst/>
          </a:prstGeom>
        </p:spPr>
      </p:pic>
      <p:sp>
        <p:nvSpPr>
          <p:cNvPr id="74" name="圆角矩形 39">
            <a:extLst>
              <a:ext uri="{FF2B5EF4-FFF2-40B4-BE49-F238E27FC236}">
                <a16:creationId xmlns="" xmlns:a16="http://schemas.microsoft.com/office/drawing/2014/main" id="{876F169C-A68E-5B2D-2BF5-49F9550D5A91}"/>
              </a:ext>
            </a:extLst>
          </p:cNvPr>
          <p:cNvSpPr/>
          <p:nvPr/>
        </p:nvSpPr>
        <p:spPr>
          <a:xfrm>
            <a:off x="7093126" y="4941624"/>
            <a:ext cx="2240896" cy="120307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75" name="图片 74"/>
          <p:cNvPicPr>
            <a:picLocks noChangeAspect="1"/>
          </p:cNvPicPr>
          <p:nvPr/>
        </p:nvPicPr>
        <p:blipFill>
          <a:blip r:embed="rId19"/>
          <a:stretch>
            <a:fillRect/>
          </a:stretch>
        </p:blipFill>
        <p:spPr>
          <a:xfrm>
            <a:off x="7188000" y="5084254"/>
            <a:ext cx="2027668" cy="803280"/>
          </a:xfrm>
          <a:prstGeom prst="rect">
            <a:avLst/>
          </a:prstGeom>
        </p:spPr>
      </p:pic>
    </p:spTree>
    <p:extLst>
      <p:ext uri="{BB962C8B-B14F-4D97-AF65-F5344CB8AC3E}">
        <p14:creationId xmlns:p14="http://schemas.microsoft.com/office/powerpoint/2010/main" val="149067120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barn(inVertical)">
                                      <p:cBhvr>
                                        <p:cTn id="35" dur="500"/>
                                        <p:tgtEl>
                                          <p:spTgt spid="47"/>
                                        </p:tgtEl>
                                      </p:cBhvr>
                                    </p:animEffect>
                                  </p:childTnLst>
                                </p:cTn>
                              </p:par>
                            </p:childTnLst>
                          </p:cTn>
                        </p:par>
                        <p:par>
                          <p:cTn id="36" fill="hold">
                            <p:stCondLst>
                              <p:cond delay="4000"/>
                            </p:stCondLst>
                            <p:childTnLst>
                              <p:par>
                                <p:cTn id="37" presetID="16" presetClass="entr" presetSubtype="21"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par>
                                <p:cTn id="40" presetID="12" presetClass="entr" presetSubtype="8"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additive="base">
                                        <p:cTn id="42" dur="500"/>
                                        <p:tgtEl>
                                          <p:spTgt spid="53"/>
                                        </p:tgtEl>
                                        <p:attrNameLst>
                                          <p:attrName>ppt_x</p:attrName>
                                        </p:attrNameLst>
                                      </p:cBhvr>
                                      <p:tavLst>
                                        <p:tav tm="0">
                                          <p:val>
                                            <p:strVal val="#ppt_x-#ppt_w*1.125000"/>
                                          </p:val>
                                        </p:tav>
                                        <p:tav tm="100000">
                                          <p:val>
                                            <p:strVal val="#ppt_x"/>
                                          </p:val>
                                        </p:tav>
                                      </p:tavLst>
                                    </p:anim>
                                    <p:animEffect transition="in" filter="wipe(right)">
                                      <p:cBhvr>
                                        <p:cTn id="4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P spid="5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B975F831-88E1-466C-B547-C70ECFCF6850}"/>
              </a:ext>
            </a:extLst>
          </p:cNvPr>
          <p:cNvSpPr/>
          <p:nvPr/>
        </p:nvSpPr>
        <p:spPr>
          <a:xfrm>
            <a:off x="0" y="0"/>
            <a:ext cx="4195107" cy="6858000"/>
          </a:xfrm>
          <a:prstGeom prst="rect">
            <a:avLst/>
          </a:prstGeom>
          <a:solidFill>
            <a:srgbClr val="0046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9">
            <a:extLst>
              <a:ext uri="{FF2B5EF4-FFF2-40B4-BE49-F238E27FC236}">
                <a16:creationId xmlns="" xmlns:a16="http://schemas.microsoft.com/office/drawing/2014/main" id="{4FC4D048-E0B2-CB31-D1F0-E7F1CEBB5ED9}"/>
              </a:ext>
            </a:extLst>
          </p:cNvPr>
          <p:cNvSpPr/>
          <p:nvPr/>
        </p:nvSpPr>
        <p:spPr>
          <a:xfrm>
            <a:off x="5428054" y="471717"/>
            <a:ext cx="6153150" cy="796925"/>
          </a:xfrm>
          <a:custGeom>
            <a:avLst/>
            <a:gdLst>
              <a:gd name="connsiteX0" fmla="*/ 469272 w 6153386"/>
              <a:gd name="connsiteY0" fmla="*/ 0 h 797580"/>
              <a:gd name="connsiteX1" fmla="*/ 6153386 w 6153386"/>
              <a:gd name="connsiteY1" fmla="*/ 0 h 797580"/>
              <a:gd name="connsiteX2" fmla="*/ 6153386 w 6153386"/>
              <a:gd name="connsiteY2" fmla="*/ 797580 h 797580"/>
              <a:gd name="connsiteX3" fmla="*/ 0 w 6153386"/>
              <a:gd name="connsiteY3" fmla="*/ 797580 h 797580"/>
            </a:gdLst>
            <a:ahLst/>
            <a:cxnLst>
              <a:cxn ang="0">
                <a:pos x="connsiteX0" y="connsiteY0"/>
              </a:cxn>
              <a:cxn ang="0">
                <a:pos x="connsiteX1" y="connsiteY1"/>
              </a:cxn>
              <a:cxn ang="0">
                <a:pos x="connsiteX2" y="connsiteY2"/>
              </a:cxn>
              <a:cxn ang="0">
                <a:pos x="connsiteX3" y="connsiteY3"/>
              </a:cxn>
            </a:cxnLst>
            <a:rect l="l" t="t" r="r" b="b"/>
            <a:pathLst>
              <a:path w="6153386" h="797580">
                <a:moveTo>
                  <a:pt x="469272" y="0"/>
                </a:moveTo>
                <a:lnTo>
                  <a:pt x="6153386" y="0"/>
                </a:lnTo>
                <a:lnTo>
                  <a:pt x="6153386" y="797580"/>
                </a:lnTo>
                <a:lnTo>
                  <a:pt x="0" y="79758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22" name="Rectangle 11">
            <a:extLst>
              <a:ext uri="{FF2B5EF4-FFF2-40B4-BE49-F238E27FC236}">
                <a16:creationId xmlns="" xmlns:a16="http://schemas.microsoft.com/office/drawing/2014/main" id="{6C575042-D404-390E-1E20-BD5AF38F2E0F}"/>
              </a:ext>
            </a:extLst>
          </p:cNvPr>
          <p:cNvSpPr>
            <a:spLocks noChangeArrowheads="1"/>
          </p:cNvSpPr>
          <p:nvPr/>
        </p:nvSpPr>
        <p:spPr bwMode="gray">
          <a:xfrm>
            <a:off x="6726110" y="667631"/>
            <a:ext cx="5041715" cy="523220"/>
          </a:xfrm>
          <a:prstGeom prst="rect">
            <a:avLst/>
          </a:prstGeom>
          <a:noFill/>
          <a:ln>
            <a:noFill/>
          </a:ln>
        </p:spPr>
        <p:txBody>
          <a:bodyPr wrap="square">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marL="0" marR="0" lvl="0" indent="0" defTabSz="1219200" rtl="0" eaLnBrk="1" fontAlgn="auto" latinLnBrk="0" hangingPunct="1">
              <a:lnSpc>
                <a:spcPct val="100000"/>
              </a:lnSpc>
              <a:spcBef>
                <a:spcPts val="0"/>
              </a:spcBef>
              <a:spcAft>
                <a:spcPts val="0"/>
              </a:spcAft>
              <a:buClrTx/>
              <a:buSzTx/>
              <a:buFontTx/>
              <a:buNone/>
              <a:defRPr/>
            </a:pP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公司介绍 </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Company Introduction</a:t>
            </a:r>
            <a:endParaRPr kumimoji="0" lang="zh-CN" altLang="en-US" sz="20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23" name="组合 22">
            <a:extLst>
              <a:ext uri="{FF2B5EF4-FFF2-40B4-BE49-F238E27FC236}">
                <a16:creationId xmlns="" xmlns:a16="http://schemas.microsoft.com/office/drawing/2014/main" id="{DB943A1A-5007-F47E-FCEB-5F36934AAC5A}"/>
              </a:ext>
            </a:extLst>
          </p:cNvPr>
          <p:cNvGrpSpPr/>
          <p:nvPr/>
        </p:nvGrpSpPr>
        <p:grpSpPr>
          <a:xfrm>
            <a:off x="4762892" y="396931"/>
            <a:ext cx="2068512" cy="959024"/>
            <a:chOff x="5375920" y="1273034"/>
            <a:chExt cx="2068781" cy="959469"/>
          </a:xfrm>
          <a:solidFill>
            <a:srgbClr val="00467C"/>
          </a:solidFill>
        </p:grpSpPr>
        <p:sp>
          <p:nvSpPr>
            <p:cNvPr id="24" name="任意多边形 13">
              <a:extLst>
                <a:ext uri="{FF2B5EF4-FFF2-40B4-BE49-F238E27FC236}">
                  <a16:creationId xmlns="" xmlns:a16="http://schemas.microsoft.com/office/drawing/2014/main" id="{1F896F74-023D-F627-47AA-65DA6D8C3217}"/>
                </a:ext>
              </a:extLst>
            </p:cNvPr>
            <p:cNvSpPr>
              <a:spLocks noChangeAspect="1"/>
            </p:cNvSpPr>
            <p:nvPr/>
          </p:nvSpPr>
          <p:spPr>
            <a:xfrm rot="5400000">
              <a:off x="6032310" y="820112"/>
              <a:ext cx="756001" cy="2068781"/>
            </a:xfrm>
            <a:custGeom>
              <a:avLst/>
              <a:gdLst>
                <a:gd name="connsiteX0" fmla="*/ 0 w 756001"/>
                <a:gd name="connsiteY0" fmla="*/ 1632304 h 2068781"/>
                <a:gd name="connsiteX1" fmla="*/ 0 w 756001"/>
                <a:gd name="connsiteY1" fmla="*/ 266700 h 2068781"/>
                <a:gd name="connsiteX2" fmla="*/ 1 w 756001"/>
                <a:gd name="connsiteY2" fmla="*/ 266701 h 2068781"/>
                <a:gd name="connsiteX3" fmla="*/ 1 w 756001"/>
                <a:gd name="connsiteY3" fmla="*/ 0 h 2068781"/>
                <a:gd name="connsiteX4" fmla="*/ 756001 w 756001"/>
                <a:gd name="connsiteY4" fmla="*/ 436477 h 2068781"/>
                <a:gd name="connsiteX5" fmla="*/ 756001 w 756001"/>
                <a:gd name="connsiteY5" fmla="*/ 1802081 h 2068781"/>
                <a:gd name="connsiteX6" fmla="*/ 756000 w 756001"/>
                <a:gd name="connsiteY6" fmla="*/ 1802081 h 2068781"/>
                <a:gd name="connsiteX7" fmla="*/ 756000 w 756001"/>
                <a:gd name="connsiteY7" fmla="*/ 2068781 h 206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001" h="2068781">
                  <a:moveTo>
                    <a:pt x="0" y="1632304"/>
                  </a:moveTo>
                  <a:lnTo>
                    <a:pt x="0" y="266700"/>
                  </a:lnTo>
                  <a:lnTo>
                    <a:pt x="1" y="266701"/>
                  </a:lnTo>
                  <a:lnTo>
                    <a:pt x="1" y="0"/>
                  </a:lnTo>
                  <a:lnTo>
                    <a:pt x="756001" y="436477"/>
                  </a:lnTo>
                  <a:lnTo>
                    <a:pt x="756001" y="1802081"/>
                  </a:lnTo>
                  <a:lnTo>
                    <a:pt x="756000" y="1802081"/>
                  </a:lnTo>
                  <a:lnTo>
                    <a:pt x="756000" y="206878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lt1"/>
                </a:solidFill>
                <a:effectLst/>
                <a:uLnTx/>
                <a:uFillTx/>
                <a:latin typeface="+mn-lt"/>
                <a:ea typeface="+mn-ea"/>
                <a:cs typeface="+mn-cs"/>
              </a:endParaRPr>
            </a:p>
          </p:txBody>
        </p:sp>
        <p:sp>
          <p:nvSpPr>
            <p:cNvPr id="25" name="Rectangle 11">
              <a:extLst>
                <a:ext uri="{FF2B5EF4-FFF2-40B4-BE49-F238E27FC236}">
                  <a16:creationId xmlns="" xmlns:a16="http://schemas.microsoft.com/office/drawing/2014/main" id="{303DECA1-79B6-7B80-385F-D9AFC1EF889B}"/>
                </a:ext>
              </a:extLst>
            </p:cNvPr>
            <p:cNvSpPr/>
            <p:nvPr/>
          </p:nvSpPr>
          <p:spPr>
            <a:xfrm>
              <a:off x="5734247" y="1273034"/>
              <a:ext cx="1367097" cy="523220"/>
            </a:xfrm>
            <a:prstGeom prst="rect">
              <a:avLst/>
            </a:prstGeom>
            <a:grpFill/>
            <a:ln w="9525">
              <a:noFill/>
            </a:ln>
          </p:spPr>
          <p:txBody>
            <a:bodyPr>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gn="ctr"/>
              <a:r>
                <a:rPr lang="en-US" altLang="zh-CN" sz="2800" dirty="0">
                  <a:solidFill>
                    <a:schemeClr val="bg1"/>
                  </a:solidFill>
                  <a:latin typeface="Impact LT"/>
                  <a:ea typeface="微软雅黑" panose="020B0503020204020204" pitchFamily="34" charset="-122"/>
                </a:rPr>
                <a:t>Part  01</a:t>
              </a:r>
              <a:endParaRPr lang="zh-CN" altLang="en-US" sz="2800" dirty="0">
                <a:solidFill>
                  <a:schemeClr val="bg1"/>
                </a:solidFill>
                <a:latin typeface="Impact LT"/>
                <a:ea typeface="微软雅黑" panose="020B0503020204020204" pitchFamily="34" charset="-122"/>
              </a:endParaRPr>
            </a:p>
          </p:txBody>
        </p:sp>
      </p:grpSp>
      <p:sp>
        <p:nvSpPr>
          <p:cNvPr id="27" name="任意多边形 26">
            <a:extLst>
              <a:ext uri="{FF2B5EF4-FFF2-40B4-BE49-F238E27FC236}">
                <a16:creationId xmlns="" xmlns:a16="http://schemas.microsoft.com/office/drawing/2014/main" id="{66515C7A-FE40-F54B-C5C2-47AAD55A88A8}"/>
              </a:ext>
            </a:extLst>
          </p:cNvPr>
          <p:cNvSpPr/>
          <p:nvPr/>
        </p:nvSpPr>
        <p:spPr>
          <a:xfrm>
            <a:off x="5605659" y="1723375"/>
            <a:ext cx="6419198" cy="796925"/>
          </a:xfrm>
          <a:custGeom>
            <a:avLst/>
            <a:gdLst>
              <a:gd name="connsiteX0" fmla="*/ 469272 w 6153386"/>
              <a:gd name="connsiteY0" fmla="*/ 0 h 797580"/>
              <a:gd name="connsiteX1" fmla="*/ 6153386 w 6153386"/>
              <a:gd name="connsiteY1" fmla="*/ 0 h 797580"/>
              <a:gd name="connsiteX2" fmla="*/ 6153386 w 6153386"/>
              <a:gd name="connsiteY2" fmla="*/ 797580 h 797580"/>
              <a:gd name="connsiteX3" fmla="*/ 0 w 6153386"/>
              <a:gd name="connsiteY3" fmla="*/ 797580 h 797580"/>
            </a:gdLst>
            <a:ahLst/>
            <a:cxnLst>
              <a:cxn ang="0">
                <a:pos x="connsiteX0" y="connsiteY0"/>
              </a:cxn>
              <a:cxn ang="0">
                <a:pos x="connsiteX1" y="connsiteY1"/>
              </a:cxn>
              <a:cxn ang="0">
                <a:pos x="connsiteX2" y="connsiteY2"/>
              </a:cxn>
              <a:cxn ang="0">
                <a:pos x="connsiteX3" y="connsiteY3"/>
              </a:cxn>
            </a:cxnLst>
            <a:rect l="l" t="t" r="r" b="b"/>
            <a:pathLst>
              <a:path w="6153386" h="797580">
                <a:moveTo>
                  <a:pt x="469272" y="0"/>
                </a:moveTo>
                <a:lnTo>
                  <a:pt x="6153386" y="0"/>
                </a:lnTo>
                <a:lnTo>
                  <a:pt x="6153386" y="797580"/>
                </a:lnTo>
                <a:lnTo>
                  <a:pt x="0" y="79758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29" name="Rectangle 11">
            <a:extLst>
              <a:ext uri="{FF2B5EF4-FFF2-40B4-BE49-F238E27FC236}">
                <a16:creationId xmlns="" xmlns:a16="http://schemas.microsoft.com/office/drawing/2014/main" id="{E54072CB-B606-AC0F-BBFA-587857636877}"/>
              </a:ext>
            </a:extLst>
          </p:cNvPr>
          <p:cNvSpPr>
            <a:spLocks noChangeArrowheads="1"/>
          </p:cNvSpPr>
          <p:nvPr/>
        </p:nvSpPr>
        <p:spPr bwMode="gray">
          <a:xfrm>
            <a:off x="6624017" y="1888479"/>
            <a:ext cx="6521771" cy="1138773"/>
          </a:xfrm>
          <a:prstGeom prst="rect">
            <a:avLst/>
          </a:prstGeom>
          <a:noFill/>
          <a:ln>
            <a:noFill/>
          </a:ln>
        </p:spPr>
        <p:txBody>
          <a:bodyPr wrap="square">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eaLnBrk="0" fontAlgn="auto" hangingPunct="0">
              <a:spcBef>
                <a:spcPts val="0"/>
              </a:spcBef>
              <a:spcAft>
                <a:spcPts val="0"/>
              </a:spcAft>
              <a:defRPr/>
            </a:pPr>
            <a:r>
              <a:rPr kumimoji="0" lang="zh-CN" altLang="en-US" sz="28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研发能力 </a:t>
            </a:r>
            <a:r>
              <a:rPr lang="en-US" altLang="zh-CN" i="0" u="none" strike="noStrike" baseline="0" dirty="0">
                <a:solidFill>
                  <a:srgbClr val="252525"/>
                </a:solidFill>
                <a:latin typeface="微软雅黑" panose="020B0503020204020204" pitchFamily="34" charset="-122"/>
                <a:ea typeface="微软雅黑" panose="020B0503020204020204" pitchFamily="34" charset="-122"/>
              </a:rPr>
              <a:t>R&amp;D </a:t>
            </a:r>
            <a:r>
              <a:rPr lang="en-US" altLang="zh-CN" dirty="0">
                <a:solidFill>
                  <a:srgbClr val="252525"/>
                </a:solidFill>
                <a:latin typeface="微软雅黑" panose="020B0503020204020204" pitchFamily="34" charset="-122"/>
                <a:ea typeface="微软雅黑" panose="020B0503020204020204" pitchFamily="34" charset="-122"/>
              </a:rPr>
              <a:t>A</a:t>
            </a:r>
            <a:r>
              <a:rPr lang="en-US" altLang="zh-CN" i="0" u="none" strike="noStrike" baseline="0" dirty="0">
                <a:solidFill>
                  <a:srgbClr val="252525"/>
                </a:solidFill>
                <a:latin typeface="微软雅黑" panose="020B0503020204020204" pitchFamily="34" charset="-122"/>
                <a:ea typeface="微软雅黑" panose="020B0503020204020204" pitchFamily="34" charset="-122"/>
              </a:rPr>
              <a:t>bility</a:t>
            </a:r>
            <a:endParaRPr kumimoji="0" lang="zh-CN" altLang="en-US" sz="40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1219200" rtl="0" eaLnBrk="0" fontAlgn="auto" latinLnBrk="0" hangingPunct="0">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30" name="组合 29">
            <a:extLst>
              <a:ext uri="{FF2B5EF4-FFF2-40B4-BE49-F238E27FC236}">
                <a16:creationId xmlns="" xmlns:a16="http://schemas.microsoft.com/office/drawing/2014/main" id="{AFF7BA2E-33F9-F5A4-CFD9-CE3541E52AE6}"/>
              </a:ext>
            </a:extLst>
          </p:cNvPr>
          <p:cNvGrpSpPr/>
          <p:nvPr/>
        </p:nvGrpSpPr>
        <p:grpSpPr>
          <a:xfrm>
            <a:off x="4605598" y="1713826"/>
            <a:ext cx="2068513" cy="921127"/>
            <a:chOff x="5375920" y="3472996"/>
            <a:chExt cx="2068781" cy="921555"/>
          </a:xfrm>
          <a:solidFill>
            <a:srgbClr val="C00000">
              <a:alpha val="98000"/>
            </a:srgbClr>
          </a:solidFill>
        </p:grpSpPr>
        <p:sp>
          <p:nvSpPr>
            <p:cNvPr id="37" name="任意多边形 18">
              <a:extLst>
                <a:ext uri="{FF2B5EF4-FFF2-40B4-BE49-F238E27FC236}">
                  <a16:creationId xmlns="" xmlns:a16="http://schemas.microsoft.com/office/drawing/2014/main" id="{EC65E184-73DD-0AEC-6121-43AD00D3DE8C}"/>
                </a:ext>
              </a:extLst>
            </p:cNvPr>
            <p:cNvSpPr>
              <a:spLocks noChangeAspect="1"/>
            </p:cNvSpPr>
            <p:nvPr/>
          </p:nvSpPr>
          <p:spPr>
            <a:xfrm rot="5400000">
              <a:off x="6032310" y="2982160"/>
              <a:ext cx="756001" cy="2068781"/>
            </a:xfrm>
            <a:custGeom>
              <a:avLst/>
              <a:gdLst>
                <a:gd name="connsiteX0" fmla="*/ 0 w 756001"/>
                <a:gd name="connsiteY0" fmla="*/ 1632304 h 2068781"/>
                <a:gd name="connsiteX1" fmla="*/ 0 w 756001"/>
                <a:gd name="connsiteY1" fmla="*/ 266700 h 2068781"/>
                <a:gd name="connsiteX2" fmla="*/ 1 w 756001"/>
                <a:gd name="connsiteY2" fmla="*/ 266701 h 2068781"/>
                <a:gd name="connsiteX3" fmla="*/ 1 w 756001"/>
                <a:gd name="connsiteY3" fmla="*/ 0 h 2068781"/>
                <a:gd name="connsiteX4" fmla="*/ 756001 w 756001"/>
                <a:gd name="connsiteY4" fmla="*/ 436477 h 2068781"/>
                <a:gd name="connsiteX5" fmla="*/ 756001 w 756001"/>
                <a:gd name="connsiteY5" fmla="*/ 1802081 h 2068781"/>
                <a:gd name="connsiteX6" fmla="*/ 756000 w 756001"/>
                <a:gd name="connsiteY6" fmla="*/ 1802081 h 2068781"/>
                <a:gd name="connsiteX7" fmla="*/ 756000 w 756001"/>
                <a:gd name="connsiteY7" fmla="*/ 2068781 h 206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001" h="2068781">
                  <a:moveTo>
                    <a:pt x="0" y="1632304"/>
                  </a:moveTo>
                  <a:lnTo>
                    <a:pt x="0" y="266700"/>
                  </a:lnTo>
                  <a:lnTo>
                    <a:pt x="1" y="266701"/>
                  </a:lnTo>
                  <a:lnTo>
                    <a:pt x="1" y="0"/>
                  </a:lnTo>
                  <a:lnTo>
                    <a:pt x="756001" y="436477"/>
                  </a:lnTo>
                  <a:lnTo>
                    <a:pt x="756001" y="1802081"/>
                  </a:lnTo>
                  <a:lnTo>
                    <a:pt x="756000" y="1802081"/>
                  </a:lnTo>
                  <a:lnTo>
                    <a:pt x="756000" y="206878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lt1"/>
                </a:solidFill>
                <a:effectLst/>
                <a:uLnTx/>
                <a:uFillTx/>
                <a:latin typeface="+mn-lt"/>
                <a:ea typeface="+mn-ea"/>
                <a:cs typeface="+mn-cs"/>
              </a:endParaRPr>
            </a:p>
          </p:txBody>
        </p:sp>
        <p:sp>
          <p:nvSpPr>
            <p:cNvPr id="38" name="Rectangle 11">
              <a:extLst>
                <a:ext uri="{FF2B5EF4-FFF2-40B4-BE49-F238E27FC236}">
                  <a16:creationId xmlns="" xmlns:a16="http://schemas.microsoft.com/office/drawing/2014/main" id="{230ADF6E-546B-7450-42D7-6EC67B6A19E9}"/>
                </a:ext>
              </a:extLst>
            </p:cNvPr>
            <p:cNvSpPr/>
            <p:nvPr/>
          </p:nvSpPr>
          <p:spPr>
            <a:xfrm>
              <a:off x="5736229" y="3472996"/>
              <a:ext cx="1367097" cy="523220"/>
            </a:xfrm>
            <a:prstGeom prst="rect">
              <a:avLst/>
            </a:prstGeom>
            <a:grpFill/>
            <a:ln w="9525">
              <a:noFill/>
            </a:ln>
          </p:spPr>
          <p:txBody>
            <a:bodyPr>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gn="ctr"/>
              <a:r>
                <a:rPr lang="en-US" altLang="zh-CN" sz="2800" dirty="0">
                  <a:solidFill>
                    <a:schemeClr val="bg1"/>
                  </a:solidFill>
                  <a:latin typeface="Impact LT"/>
                  <a:ea typeface="微软雅黑" panose="020B0503020204020204" pitchFamily="34" charset="-122"/>
                </a:rPr>
                <a:t>Part 02</a:t>
              </a:r>
              <a:endParaRPr lang="zh-CN" altLang="en-US" sz="2800" dirty="0">
                <a:solidFill>
                  <a:schemeClr val="bg1"/>
                </a:solidFill>
                <a:latin typeface="Impact LT"/>
                <a:ea typeface="微软雅黑" panose="020B0503020204020204" pitchFamily="34" charset="-122"/>
              </a:endParaRPr>
            </a:p>
          </p:txBody>
        </p:sp>
      </p:grpSp>
      <p:sp>
        <p:nvSpPr>
          <p:cNvPr id="31" name="任意多边形 35">
            <a:extLst>
              <a:ext uri="{FF2B5EF4-FFF2-40B4-BE49-F238E27FC236}">
                <a16:creationId xmlns="" xmlns:a16="http://schemas.microsoft.com/office/drawing/2014/main" id="{07D091E1-170C-D08F-36DE-A8C06EC2BC67}"/>
              </a:ext>
            </a:extLst>
          </p:cNvPr>
          <p:cNvSpPr/>
          <p:nvPr/>
        </p:nvSpPr>
        <p:spPr>
          <a:xfrm>
            <a:off x="5009703" y="3043495"/>
            <a:ext cx="6598967" cy="796925"/>
          </a:xfrm>
          <a:custGeom>
            <a:avLst/>
            <a:gdLst>
              <a:gd name="connsiteX0" fmla="*/ 469272 w 6153386"/>
              <a:gd name="connsiteY0" fmla="*/ 0 h 797580"/>
              <a:gd name="connsiteX1" fmla="*/ 6153386 w 6153386"/>
              <a:gd name="connsiteY1" fmla="*/ 0 h 797580"/>
              <a:gd name="connsiteX2" fmla="*/ 6153386 w 6153386"/>
              <a:gd name="connsiteY2" fmla="*/ 797580 h 797580"/>
              <a:gd name="connsiteX3" fmla="*/ 0 w 6153386"/>
              <a:gd name="connsiteY3" fmla="*/ 797580 h 797580"/>
            </a:gdLst>
            <a:ahLst/>
            <a:cxnLst>
              <a:cxn ang="0">
                <a:pos x="connsiteX0" y="connsiteY0"/>
              </a:cxn>
              <a:cxn ang="0">
                <a:pos x="connsiteX1" y="connsiteY1"/>
              </a:cxn>
              <a:cxn ang="0">
                <a:pos x="connsiteX2" y="connsiteY2"/>
              </a:cxn>
              <a:cxn ang="0">
                <a:pos x="connsiteX3" y="connsiteY3"/>
              </a:cxn>
            </a:cxnLst>
            <a:rect l="l" t="t" r="r" b="b"/>
            <a:pathLst>
              <a:path w="6153386" h="797580">
                <a:moveTo>
                  <a:pt x="469272" y="0"/>
                </a:moveTo>
                <a:lnTo>
                  <a:pt x="6153386" y="0"/>
                </a:lnTo>
                <a:lnTo>
                  <a:pt x="6153386" y="797580"/>
                </a:lnTo>
                <a:lnTo>
                  <a:pt x="0" y="79758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2" name="Rectangle 11">
            <a:extLst>
              <a:ext uri="{FF2B5EF4-FFF2-40B4-BE49-F238E27FC236}">
                <a16:creationId xmlns="" xmlns:a16="http://schemas.microsoft.com/office/drawing/2014/main" id="{321A061A-DDD3-38AA-8E39-26132B8B4845}"/>
              </a:ext>
            </a:extLst>
          </p:cNvPr>
          <p:cNvSpPr>
            <a:spLocks noChangeArrowheads="1"/>
          </p:cNvSpPr>
          <p:nvPr/>
        </p:nvSpPr>
        <p:spPr bwMode="gray">
          <a:xfrm>
            <a:off x="6640709" y="3136156"/>
            <a:ext cx="5087672" cy="1138773"/>
          </a:xfrm>
          <a:prstGeom prst="rect">
            <a:avLst/>
          </a:prstGeom>
          <a:noFill/>
          <a:ln>
            <a:noFill/>
          </a:ln>
        </p:spPr>
        <p:txBody>
          <a:bodyPr wrap="square">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defRPr/>
            </a:pPr>
            <a:r>
              <a:rPr kumimoji="0" lang="zh-CN" altLang="en-US" sz="28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制造能力 </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Manufacturing Capacity</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33" name="组合 32">
            <a:extLst>
              <a:ext uri="{FF2B5EF4-FFF2-40B4-BE49-F238E27FC236}">
                <a16:creationId xmlns="" xmlns:a16="http://schemas.microsoft.com/office/drawing/2014/main" id="{79FB29CF-4996-95A2-8842-514465C5123F}"/>
              </a:ext>
            </a:extLst>
          </p:cNvPr>
          <p:cNvGrpSpPr/>
          <p:nvPr/>
        </p:nvGrpSpPr>
        <p:grpSpPr>
          <a:xfrm>
            <a:off x="4570610" y="3055395"/>
            <a:ext cx="2070100" cy="910550"/>
            <a:chOff x="5375920" y="4564602"/>
            <a:chExt cx="2068781" cy="910973"/>
          </a:xfrm>
          <a:solidFill>
            <a:srgbClr val="00467C"/>
          </a:solidFill>
        </p:grpSpPr>
        <p:sp>
          <p:nvSpPr>
            <p:cNvPr id="34" name="任意多边形 38">
              <a:extLst>
                <a:ext uri="{FF2B5EF4-FFF2-40B4-BE49-F238E27FC236}">
                  <a16:creationId xmlns="" xmlns:a16="http://schemas.microsoft.com/office/drawing/2014/main" id="{25F73A12-FBB5-8CC5-4E5A-F923FA8D9B7A}"/>
                </a:ext>
              </a:extLst>
            </p:cNvPr>
            <p:cNvSpPr>
              <a:spLocks noChangeAspect="1"/>
            </p:cNvSpPr>
            <p:nvPr/>
          </p:nvSpPr>
          <p:spPr>
            <a:xfrm rot="5400000">
              <a:off x="6032310" y="4063184"/>
              <a:ext cx="756001" cy="2068781"/>
            </a:xfrm>
            <a:custGeom>
              <a:avLst/>
              <a:gdLst>
                <a:gd name="connsiteX0" fmla="*/ 0 w 756001"/>
                <a:gd name="connsiteY0" fmla="*/ 1632304 h 2068781"/>
                <a:gd name="connsiteX1" fmla="*/ 0 w 756001"/>
                <a:gd name="connsiteY1" fmla="*/ 266700 h 2068781"/>
                <a:gd name="connsiteX2" fmla="*/ 1 w 756001"/>
                <a:gd name="connsiteY2" fmla="*/ 266701 h 2068781"/>
                <a:gd name="connsiteX3" fmla="*/ 1 w 756001"/>
                <a:gd name="connsiteY3" fmla="*/ 0 h 2068781"/>
                <a:gd name="connsiteX4" fmla="*/ 756001 w 756001"/>
                <a:gd name="connsiteY4" fmla="*/ 436477 h 2068781"/>
                <a:gd name="connsiteX5" fmla="*/ 756001 w 756001"/>
                <a:gd name="connsiteY5" fmla="*/ 1802081 h 2068781"/>
                <a:gd name="connsiteX6" fmla="*/ 756000 w 756001"/>
                <a:gd name="connsiteY6" fmla="*/ 1802081 h 2068781"/>
                <a:gd name="connsiteX7" fmla="*/ 756000 w 756001"/>
                <a:gd name="connsiteY7" fmla="*/ 2068781 h 206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001" h="2068781">
                  <a:moveTo>
                    <a:pt x="0" y="1632304"/>
                  </a:moveTo>
                  <a:lnTo>
                    <a:pt x="0" y="266700"/>
                  </a:lnTo>
                  <a:lnTo>
                    <a:pt x="1" y="266701"/>
                  </a:lnTo>
                  <a:lnTo>
                    <a:pt x="1" y="0"/>
                  </a:lnTo>
                  <a:lnTo>
                    <a:pt x="756001" y="436477"/>
                  </a:lnTo>
                  <a:lnTo>
                    <a:pt x="756001" y="1802081"/>
                  </a:lnTo>
                  <a:lnTo>
                    <a:pt x="756000" y="1802081"/>
                  </a:lnTo>
                  <a:lnTo>
                    <a:pt x="756000" y="206878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lt1"/>
                </a:solidFill>
                <a:effectLst/>
                <a:uLnTx/>
                <a:uFillTx/>
                <a:latin typeface="+mn-lt"/>
                <a:ea typeface="+mn-ea"/>
                <a:cs typeface="+mn-cs"/>
              </a:endParaRPr>
            </a:p>
          </p:txBody>
        </p:sp>
        <p:sp>
          <p:nvSpPr>
            <p:cNvPr id="35" name="Rectangle 11">
              <a:extLst>
                <a:ext uri="{FF2B5EF4-FFF2-40B4-BE49-F238E27FC236}">
                  <a16:creationId xmlns="" xmlns:a16="http://schemas.microsoft.com/office/drawing/2014/main" id="{4E5130FC-52AB-357D-2B48-336851E4FD0F}"/>
                </a:ext>
              </a:extLst>
            </p:cNvPr>
            <p:cNvSpPr/>
            <p:nvPr/>
          </p:nvSpPr>
          <p:spPr>
            <a:xfrm>
              <a:off x="5726761" y="4564602"/>
              <a:ext cx="1367097" cy="523220"/>
            </a:xfrm>
            <a:prstGeom prst="rect">
              <a:avLst/>
            </a:prstGeom>
            <a:grpFill/>
            <a:ln w="9525">
              <a:noFill/>
            </a:ln>
          </p:spPr>
          <p:txBody>
            <a:bodyPr>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gn="ctr"/>
              <a:r>
                <a:rPr lang="en-US" altLang="zh-CN" sz="2800" dirty="0">
                  <a:solidFill>
                    <a:schemeClr val="bg1"/>
                  </a:solidFill>
                  <a:latin typeface="Impact LT"/>
                  <a:ea typeface="微软雅黑" panose="020B0503020204020204" pitchFamily="34" charset="-122"/>
                </a:rPr>
                <a:t>Part 03</a:t>
              </a:r>
              <a:endParaRPr lang="zh-CN" altLang="en-US" sz="2800" dirty="0">
                <a:solidFill>
                  <a:schemeClr val="bg1"/>
                </a:solidFill>
                <a:latin typeface="Impact LT"/>
                <a:ea typeface="微软雅黑" panose="020B0503020204020204" pitchFamily="34" charset="-122"/>
              </a:endParaRPr>
            </a:p>
          </p:txBody>
        </p:sp>
      </p:grpSp>
      <p:sp>
        <p:nvSpPr>
          <p:cNvPr id="39" name="TextBox 52">
            <a:extLst>
              <a:ext uri="{FF2B5EF4-FFF2-40B4-BE49-F238E27FC236}">
                <a16:creationId xmlns="" xmlns:a16="http://schemas.microsoft.com/office/drawing/2014/main" id="{EE41BB20-5B02-5AC7-0422-8FF202BE3EE8}"/>
              </a:ext>
            </a:extLst>
          </p:cNvPr>
          <p:cNvSpPr txBox="1"/>
          <p:nvPr/>
        </p:nvSpPr>
        <p:spPr>
          <a:xfrm>
            <a:off x="908416" y="2121691"/>
            <a:ext cx="2034531" cy="1200329"/>
          </a:xfrm>
          <a:prstGeom prst="rect">
            <a:avLst/>
          </a:prstGeom>
          <a:noFill/>
          <a:effectLst/>
        </p:spPr>
        <p:txBody>
          <a:bodyPr wrap="none" rtlCol="0">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marR="0" defTabSz="1219200" fontAlgn="auto">
              <a:spcBef>
                <a:spcPts val="0"/>
              </a:spcBef>
              <a:spcAft>
                <a:spcPts val="0"/>
              </a:spcAft>
              <a:buClrTx/>
              <a:buSzTx/>
              <a:buFontTx/>
              <a:defRPr/>
            </a:pPr>
            <a:r>
              <a:rPr kumimoji="0" lang="zh-CN" altLang="en-US" sz="7200" b="1" kern="1200" cap="none" spc="0" normalizeH="0" baseline="0" noProof="0" dirty="0">
                <a:solidFill>
                  <a:schemeClr val="bg1"/>
                </a:solidFill>
                <a:latin typeface="华文中宋" panose="02010600040101010101" pitchFamily="2" charset="-122"/>
                <a:ea typeface="华文中宋" panose="02010600040101010101" pitchFamily="2" charset="-122"/>
              </a:rPr>
              <a:t>目录</a:t>
            </a:r>
          </a:p>
        </p:txBody>
      </p:sp>
      <p:sp>
        <p:nvSpPr>
          <p:cNvPr id="40" name="TextBox 53">
            <a:extLst>
              <a:ext uri="{FF2B5EF4-FFF2-40B4-BE49-F238E27FC236}">
                <a16:creationId xmlns="" xmlns:a16="http://schemas.microsoft.com/office/drawing/2014/main" id="{C2E37834-6CC0-0663-95C7-B48ED1CF7ED0}"/>
              </a:ext>
            </a:extLst>
          </p:cNvPr>
          <p:cNvSpPr txBox="1"/>
          <p:nvPr/>
        </p:nvSpPr>
        <p:spPr>
          <a:xfrm>
            <a:off x="462032" y="3297097"/>
            <a:ext cx="3409556" cy="923330"/>
          </a:xfrm>
          <a:prstGeom prst="rect">
            <a:avLst/>
          </a:prstGeom>
          <a:noFill/>
        </p:spPr>
        <p:txBody>
          <a:bodyPr wrap="square" rtlCol="0">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marR="0" defTabSz="1219200" fontAlgn="auto">
              <a:spcBef>
                <a:spcPts val="0"/>
              </a:spcBef>
              <a:spcAft>
                <a:spcPts val="0"/>
              </a:spcAft>
              <a:buClrTx/>
              <a:buSzTx/>
              <a:buFontTx/>
              <a:defRPr/>
            </a:pPr>
            <a:r>
              <a:rPr kumimoji="0" lang="en-US" altLang="zh-CN" sz="5400" kern="1200" cap="none" spc="0" normalizeH="0" baseline="0" noProof="0" dirty="0">
                <a:solidFill>
                  <a:schemeClr val="bg1"/>
                </a:solidFill>
                <a:latin typeface="Impact LT" panose="02000506060000020004" pitchFamily="2" charset="0"/>
                <a:ea typeface="微软雅黑" panose="020B0503020204020204" pitchFamily="34" charset="-122"/>
                <a:cs typeface="+mn-cs"/>
              </a:rPr>
              <a:t>CONTENTS</a:t>
            </a:r>
            <a:endParaRPr kumimoji="0" lang="zh-CN" altLang="en-US" sz="5400" kern="1200" cap="none" spc="0" normalizeH="0" baseline="0" noProof="0" dirty="0">
              <a:solidFill>
                <a:schemeClr val="bg1"/>
              </a:solidFill>
              <a:latin typeface="Impact LT" panose="02000506060000020004" pitchFamily="2" charset="0"/>
              <a:ea typeface="微软雅黑" panose="020B0503020204020204" pitchFamily="34" charset="-122"/>
              <a:cs typeface="+mn-cs"/>
            </a:endParaRPr>
          </a:p>
        </p:txBody>
      </p:sp>
      <p:sp>
        <p:nvSpPr>
          <p:cNvPr id="46" name="任意多边形 26">
            <a:extLst>
              <a:ext uri="{FF2B5EF4-FFF2-40B4-BE49-F238E27FC236}">
                <a16:creationId xmlns="" xmlns:a16="http://schemas.microsoft.com/office/drawing/2014/main" id="{3B15CE52-EB74-2A34-DB18-D0D6748AE5C1}"/>
              </a:ext>
            </a:extLst>
          </p:cNvPr>
          <p:cNvSpPr/>
          <p:nvPr/>
        </p:nvSpPr>
        <p:spPr>
          <a:xfrm>
            <a:off x="4960021" y="4390679"/>
            <a:ext cx="6621183" cy="796925"/>
          </a:xfrm>
          <a:custGeom>
            <a:avLst/>
            <a:gdLst>
              <a:gd name="connsiteX0" fmla="*/ 469272 w 6153386"/>
              <a:gd name="connsiteY0" fmla="*/ 0 h 797580"/>
              <a:gd name="connsiteX1" fmla="*/ 6153386 w 6153386"/>
              <a:gd name="connsiteY1" fmla="*/ 0 h 797580"/>
              <a:gd name="connsiteX2" fmla="*/ 6153386 w 6153386"/>
              <a:gd name="connsiteY2" fmla="*/ 797580 h 797580"/>
              <a:gd name="connsiteX3" fmla="*/ 0 w 6153386"/>
              <a:gd name="connsiteY3" fmla="*/ 797580 h 797580"/>
            </a:gdLst>
            <a:ahLst/>
            <a:cxnLst>
              <a:cxn ang="0">
                <a:pos x="connsiteX0" y="connsiteY0"/>
              </a:cxn>
              <a:cxn ang="0">
                <a:pos x="connsiteX1" y="connsiteY1"/>
              </a:cxn>
              <a:cxn ang="0">
                <a:pos x="connsiteX2" y="connsiteY2"/>
              </a:cxn>
              <a:cxn ang="0">
                <a:pos x="connsiteX3" y="connsiteY3"/>
              </a:cxn>
            </a:cxnLst>
            <a:rect l="l" t="t" r="r" b="b"/>
            <a:pathLst>
              <a:path w="6153386" h="797580">
                <a:moveTo>
                  <a:pt x="469272" y="0"/>
                </a:moveTo>
                <a:lnTo>
                  <a:pt x="6153386" y="0"/>
                </a:lnTo>
                <a:lnTo>
                  <a:pt x="6153386" y="797580"/>
                </a:lnTo>
                <a:lnTo>
                  <a:pt x="0" y="79758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7" name="Rectangle 11">
            <a:extLst>
              <a:ext uri="{FF2B5EF4-FFF2-40B4-BE49-F238E27FC236}">
                <a16:creationId xmlns="" xmlns:a16="http://schemas.microsoft.com/office/drawing/2014/main" id="{5AA3C45C-35CC-59E0-66DE-0C3200F51F2D}"/>
              </a:ext>
            </a:extLst>
          </p:cNvPr>
          <p:cNvSpPr>
            <a:spLocks noChangeArrowheads="1"/>
          </p:cNvSpPr>
          <p:nvPr/>
        </p:nvSpPr>
        <p:spPr bwMode="gray">
          <a:xfrm>
            <a:off x="6458332" y="4533326"/>
            <a:ext cx="5386566" cy="1138773"/>
          </a:xfrm>
          <a:prstGeom prst="rect">
            <a:avLst/>
          </a:prstGeom>
          <a:noFill/>
          <a:ln>
            <a:noFill/>
          </a:ln>
        </p:spPr>
        <p:txBody>
          <a:bodyPr wrap="square">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eaLnBrk="0" fontAlgn="auto" hangingPunct="0">
              <a:spcBef>
                <a:spcPts val="0"/>
              </a:spcBef>
              <a:spcAft>
                <a:spcPts val="0"/>
              </a:spcAft>
              <a:defRPr/>
            </a:pPr>
            <a:r>
              <a:rPr kumimoji="0" lang="zh-CN" altLang="en-US" sz="28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质量保障能力 </a:t>
            </a:r>
            <a:r>
              <a:rPr lang="en-US" altLang="zh-CN" sz="1600" i="0" u="none" strike="noStrike" baseline="0" dirty="0">
                <a:solidFill>
                  <a:srgbClr val="252525"/>
                </a:solidFill>
                <a:latin typeface="微软雅黑" panose="020B0503020204020204" pitchFamily="34" charset="-122"/>
                <a:ea typeface="微软雅黑" panose="020B0503020204020204" pitchFamily="34" charset="-122"/>
              </a:rPr>
              <a:t>Quality Assurance Capability</a:t>
            </a:r>
            <a:endParaRPr kumimoji="0" lang="zh-CN" altLang="en-US" sz="40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1219200" rtl="0" eaLnBrk="0" fontAlgn="auto" latinLnBrk="0" hangingPunct="0">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48" name="组合 47">
            <a:extLst>
              <a:ext uri="{FF2B5EF4-FFF2-40B4-BE49-F238E27FC236}">
                <a16:creationId xmlns="" xmlns:a16="http://schemas.microsoft.com/office/drawing/2014/main" id="{DE9ED25A-703F-4A2B-2549-283851E99586}"/>
              </a:ext>
            </a:extLst>
          </p:cNvPr>
          <p:cNvGrpSpPr/>
          <p:nvPr/>
        </p:nvGrpSpPr>
        <p:grpSpPr>
          <a:xfrm>
            <a:off x="4562374" y="4347096"/>
            <a:ext cx="2068513" cy="921627"/>
            <a:chOff x="5375920" y="3472496"/>
            <a:chExt cx="2068781" cy="922055"/>
          </a:xfrm>
          <a:solidFill>
            <a:srgbClr val="C00000"/>
          </a:solidFill>
        </p:grpSpPr>
        <p:sp>
          <p:nvSpPr>
            <p:cNvPr id="49" name="任意多边形 18">
              <a:extLst>
                <a:ext uri="{FF2B5EF4-FFF2-40B4-BE49-F238E27FC236}">
                  <a16:creationId xmlns="" xmlns:a16="http://schemas.microsoft.com/office/drawing/2014/main" id="{577FB1B2-B877-B8E5-F3DC-1F45B8B6B885}"/>
                </a:ext>
              </a:extLst>
            </p:cNvPr>
            <p:cNvSpPr>
              <a:spLocks noChangeAspect="1"/>
            </p:cNvSpPr>
            <p:nvPr/>
          </p:nvSpPr>
          <p:spPr>
            <a:xfrm rot="5400000">
              <a:off x="6032310" y="2982160"/>
              <a:ext cx="756001" cy="2068781"/>
            </a:xfrm>
            <a:custGeom>
              <a:avLst/>
              <a:gdLst>
                <a:gd name="connsiteX0" fmla="*/ 0 w 756001"/>
                <a:gd name="connsiteY0" fmla="*/ 1632304 h 2068781"/>
                <a:gd name="connsiteX1" fmla="*/ 0 w 756001"/>
                <a:gd name="connsiteY1" fmla="*/ 266700 h 2068781"/>
                <a:gd name="connsiteX2" fmla="*/ 1 w 756001"/>
                <a:gd name="connsiteY2" fmla="*/ 266701 h 2068781"/>
                <a:gd name="connsiteX3" fmla="*/ 1 w 756001"/>
                <a:gd name="connsiteY3" fmla="*/ 0 h 2068781"/>
                <a:gd name="connsiteX4" fmla="*/ 756001 w 756001"/>
                <a:gd name="connsiteY4" fmla="*/ 436477 h 2068781"/>
                <a:gd name="connsiteX5" fmla="*/ 756001 w 756001"/>
                <a:gd name="connsiteY5" fmla="*/ 1802081 h 2068781"/>
                <a:gd name="connsiteX6" fmla="*/ 756000 w 756001"/>
                <a:gd name="connsiteY6" fmla="*/ 1802081 h 2068781"/>
                <a:gd name="connsiteX7" fmla="*/ 756000 w 756001"/>
                <a:gd name="connsiteY7" fmla="*/ 2068781 h 206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001" h="2068781">
                  <a:moveTo>
                    <a:pt x="0" y="1632304"/>
                  </a:moveTo>
                  <a:lnTo>
                    <a:pt x="0" y="266700"/>
                  </a:lnTo>
                  <a:lnTo>
                    <a:pt x="1" y="266701"/>
                  </a:lnTo>
                  <a:lnTo>
                    <a:pt x="1" y="0"/>
                  </a:lnTo>
                  <a:lnTo>
                    <a:pt x="756001" y="436477"/>
                  </a:lnTo>
                  <a:lnTo>
                    <a:pt x="756001" y="1802081"/>
                  </a:lnTo>
                  <a:lnTo>
                    <a:pt x="756000" y="1802081"/>
                  </a:lnTo>
                  <a:lnTo>
                    <a:pt x="756000" y="206878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lt1"/>
                </a:solidFill>
                <a:effectLst/>
                <a:uLnTx/>
                <a:uFillTx/>
                <a:latin typeface="+mn-lt"/>
                <a:ea typeface="+mn-ea"/>
                <a:cs typeface="+mn-cs"/>
              </a:endParaRPr>
            </a:p>
          </p:txBody>
        </p:sp>
        <p:sp>
          <p:nvSpPr>
            <p:cNvPr id="50" name="Rectangle 11">
              <a:extLst>
                <a:ext uri="{FF2B5EF4-FFF2-40B4-BE49-F238E27FC236}">
                  <a16:creationId xmlns="" xmlns:a16="http://schemas.microsoft.com/office/drawing/2014/main" id="{C3F429B2-44A2-8719-4D69-D35DAC57F13B}"/>
                </a:ext>
              </a:extLst>
            </p:cNvPr>
            <p:cNvSpPr/>
            <p:nvPr/>
          </p:nvSpPr>
          <p:spPr>
            <a:xfrm>
              <a:off x="5720488" y="3472496"/>
              <a:ext cx="1367097" cy="523220"/>
            </a:xfrm>
            <a:prstGeom prst="rect">
              <a:avLst/>
            </a:prstGeom>
            <a:grpFill/>
            <a:ln w="9525">
              <a:noFill/>
            </a:ln>
          </p:spPr>
          <p:txBody>
            <a:bodyPr>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gn="ctr"/>
              <a:r>
                <a:rPr lang="en-US" altLang="zh-CN" sz="2800" dirty="0">
                  <a:solidFill>
                    <a:schemeClr val="bg1"/>
                  </a:solidFill>
                  <a:latin typeface="Impact LT"/>
                  <a:ea typeface="微软雅黑" panose="020B0503020204020204" pitchFamily="34" charset="-122"/>
                </a:rPr>
                <a:t>Part 04</a:t>
              </a:r>
              <a:endParaRPr lang="zh-CN" altLang="en-US" sz="2800" dirty="0">
                <a:solidFill>
                  <a:schemeClr val="bg1"/>
                </a:solidFill>
                <a:latin typeface="Impact LT"/>
                <a:ea typeface="微软雅黑" panose="020B0503020204020204" pitchFamily="34" charset="-122"/>
              </a:endParaRPr>
            </a:p>
          </p:txBody>
        </p:sp>
      </p:grpSp>
      <p:sp>
        <p:nvSpPr>
          <p:cNvPr id="60" name="任意多边形 35">
            <a:extLst>
              <a:ext uri="{FF2B5EF4-FFF2-40B4-BE49-F238E27FC236}">
                <a16:creationId xmlns="" xmlns:a16="http://schemas.microsoft.com/office/drawing/2014/main" id="{66CDE965-C433-607C-D60A-B3675AF7D6DD}"/>
              </a:ext>
            </a:extLst>
          </p:cNvPr>
          <p:cNvSpPr/>
          <p:nvPr/>
        </p:nvSpPr>
        <p:spPr>
          <a:xfrm>
            <a:off x="4890585" y="5649875"/>
            <a:ext cx="6698855" cy="796925"/>
          </a:xfrm>
          <a:custGeom>
            <a:avLst/>
            <a:gdLst>
              <a:gd name="connsiteX0" fmla="*/ 469272 w 6153386"/>
              <a:gd name="connsiteY0" fmla="*/ 0 h 797580"/>
              <a:gd name="connsiteX1" fmla="*/ 6153386 w 6153386"/>
              <a:gd name="connsiteY1" fmla="*/ 0 h 797580"/>
              <a:gd name="connsiteX2" fmla="*/ 6153386 w 6153386"/>
              <a:gd name="connsiteY2" fmla="*/ 797580 h 797580"/>
              <a:gd name="connsiteX3" fmla="*/ 0 w 6153386"/>
              <a:gd name="connsiteY3" fmla="*/ 797580 h 797580"/>
            </a:gdLst>
            <a:ahLst/>
            <a:cxnLst>
              <a:cxn ang="0">
                <a:pos x="connsiteX0" y="connsiteY0"/>
              </a:cxn>
              <a:cxn ang="0">
                <a:pos x="connsiteX1" y="connsiteY1"/>
              </a:cxn>
              <a:cxn ang="0">
                <a:pos x="connsiteX2" y="connsiteY2"/>
              </a:cxn>
              <a:cxn ang="0">
                <a:pos x="connsiteX3" y="connsiteY3"/>
              </a:cxn>
            </a:cxnLst>
            <a:rect l="l" t="t" r="r" b="b"/>
            <a:pathLst>
              <a:path w="6153386" h="797580">
                <a:moveTo>
                  <a:pt x="469272" y="0"/>
                </a:moveTo>
                <a:lnTo>
                  <a:pt x="6153386" y="0"/>
                </a:lnTo>
                <a:lnTo>
                  <a:pt x="6153386" y="797580"/>
                </a:lnTo>
                <a:lnTo>
                  <a:pt x="0" y="79758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61" name="Rectangle 11">
            <a:extLst>
              <a:ext uri="{FF2B5EF4-FFF2-40B4-BE49-F238E27FC236}">
                <a16:creationId xmlns="" xmlns:a16="http://schemas.microsoft.com/office/drawing/2014/main" id="{D095749C-6B82-9611-E5D4-D3DDA48DD603}"/>
              </a:ext>
            </a:extLst>
          </p:cNvPr>
          <p:cNvSpPr>
            <a:spLocks noChangeArrowheads="1"/>
          </p:cNvSpPr>
          <p:nvPr/>
        </p:nvSpPr>
        <p:spPr bwMode="gray">
          <a:xfrm>
            <a:off x="6433213" y="5694742"/>
            <a:ext cx="5256115" cy="646331"/>
          </a:xfrm>
          <a:prstGeom prst="rect">
            <a:avLst/>
          </a:prstGeom>
          <a:noFill/>
          <a:ln>
            <a:noFill/>
          </a:ln>
        </p:spPr>
        <p:txBody>
          <a:bodyPr wrap="square">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 </a:t>
            </a: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认证和荣誉 </a:t>
            </a:r>
            <a:r>
              <a:rPr lang="en-US" altLang="zh-CN" sz="2000" dirty="0">
                <a:solidFill>
                  <a:srgbClr val="252525"/>
                </a:solidFill>
                <a:latin typeface="微软雅黑" panose="020B0503020204020204" pitchFamily="34" charset="-122"/>
                <a:ea typeface="微软雅黑" panose="020B0503020204020204" pitchFamily="34" charset="-122"/>
              </a:rPr>
              <a:t>Certification And Honor</a:t>
            </a:r>
            <a:endParaRPr kumimoji="0" lang="zh-CN" altLang="en-US" sz="40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62" name="组合 61">
            <a:extLst>
              <a:ext uri="{FF2B5EF4-FFF2-40B4-BE49-F238E27FC236}">
                <a16:creationId xmlns="" xmlns:a16="http://schemas.microsoft.com/office/drawing/2014/main" id="{929CD317-3F0F-22A5-D8D6-664B50EF5D66}"/>
              </a:ext>
            </a:extLst>
          </p:cNvPr>
          <p:cNvGrpSpPr/>
          <p:nvPr/>
        </p:nvGrpSpPr>
        <p:grpSpPr>
          <a:xfrm>
            <a:off x="4560788" y="5545342"/>
            <a:ext cx="2070100" cy="976245"/>
            <a:chOff x="5375920" y="4498877"/>
            <a:chExt cx="2068781" cy="976698"/>
          </a:xfrm>
          <a:solidFill>
            <a:srgbClr val="00467C"/>
          </a:solidFill>
        </p:grpSpPr>
        <p:sp>
          <p:nvSpPr>
            <p:cNvPr id="63" name="任意多边形 38">
              <a:extLst>
                <a:ext uri="{FF2B5EF4-FFF2-40B4-BE49-F238E27FC236}">
                  <a16:creationId xmlns="" xmlns:a16="http://schemas.microsoft.com/office/drawing/2014/main" id="{64EAB984-232F-BF8B-C7D8-BC7EF5597C01}"/>
                </a:ext>
              </a:extLst>
            </p:cNvPr>
            <p:cNvSpPr>
              <a:spLocks noChangeAspect="1"/>
            </p:cNvSpPr>
            <p:nvPr/>
          </p:nvSpPr>
          <p:spPr>
            <a:xfrm rot="5400000">
              <a:off x="6032310" y="4063184"/>
              <a:ext cx="756001" cy="2068781"/>
            </a:xfrm>
            <a:custGeom>
              <a:avLst/>
              <a:gdLst>
                <a:gd name="connsiteX0" fmla="*/ 0 w 756001"/>
                <a:gd name="connsiteY0" fmla="*/ 1632304 h 2068781"/>
                <a:gd name="connsiteX1" fmla="*/ 0 w 756001"/>
                <a:gd name="connsiteY1" fmla="*/ 266700 h 2068781"/>
                <a:gd name="connsiteX2" fmla="*/ 1 w 756001"/>
                <a:gd name="connsiteY2" fmla="*/ 266701 h 2068781"/>
                <a:gd name="connsiteX3" fmla="*/ 1 w 756001"/>
                <a:gd name="connsiteY3" fmla="*/ 0 h 2068781"/>
                <a:gd name="connsiteX4" fmla="*/ 756001 w 756001"/>
                <a:gd name="connsiteY4" fmla="*/ 436477 h 2068781"/>
                <a:gd name="connsiteX5" fmla="*/ 756001 w 756001"/>
                <a:gd name="connsiteY5" fmla="*/ 1802081 h 2068781"/>
                <a:gd name="connsiteX6" fmla="*/ 756000 w 756001"/>
                <a:gd name="connsiteY6" fmla="*/ 1802081 h 2068781"/>
                <a:gd name="connsiteX7" fmla="*/ 756000 w 756001"/>
                <a:gd name="connsiteY7" fmla="*/ 2068781 h 206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001" h="2068781">
                  <a:moveTo>
                    <a:pt x="0" y="1632304"/>
                  </a:moveTo>
                  <a:lnTo>
                    <a:pt x="0" y="266700"/>
                  </a:lnTo>
                  <a:lnTo>
                    <a:pt x="1" y="266701"/>
                  </a:lnTo>
                  <a:lnTo>
                    <a:pt x="1" y="0"/>
                  </a:lnTo>
                  <a:lnTo>
                    <a:pt x="756001" y="436477"/>
                  </a:lnTo>
                  <a:lnTo>
                    <a:pt x="756001" y="1802081"/>
                  </a:lnTo>
                  <a:lnTo>
                    <a:pt x="756000" y="1802081"/>
                  </a:lnTo>
                  <a:lnTo>
                    <a:pt x="756000" y="206878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lt1"/>
                </a:solidFill>
                <a:effectLst/>
                <a:uLnTx/>
                <a:uFillTx/>
                <a:latin typeface="+mn-lt"/>
                <a:ea typeface="+mn-ea"/>
                <a:cs typeface="+mn-cs"/>
              </a:endParaRPr>
            </a:p>
          </p:txBody>
        </p:sp>
        <p:sp>
          <p:nvSpPr>
            <p:cNvPr id="64" name="Rectangle 11">
              <a:extLst>
                <a:ext uri="{FF2B5EF4-FFF2-40B4-BE49-F238E27FC236}">
                  <a16:creationId xmlns="" xmlns:a16="http://schemas.microsoft.com/office/drawing/2014/main" id="{1843C5AB-17F5-ED5E-7E9F-5E43958C6F4C}"/>
                </a:ext>
              </a:extLst>
            </p:cNvPr>
            <p:cNvSpPr/>
            <p:nvPr/>
          </p:nvSpPr>
          <p:spPr>
            <a:xfrm>
              <a:off x="5805332" y="4498877"/>
              <a:ext cx="1367097" cy="523220"/>
            </a:xfrm>
            <a:prstGeom prst="rect">
              <a:avLst/>
            </a:prstGeom>
            <a:grpFill/>
            <a:ln w="9525">
              <a:noFill/>
            </a:ln>
          </p:spPr>
          <p:txBody>
            <a:bodyPr>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gn="ctr"/>
              <a:r>
                <a:rPr lang="en-US" altLang="zh-CN" sz="2800" dirty="0">
                  <a:solidFill>
                    <a:schemeClr val="bg1"/>
                  </a:solidFill>
                  <a:latin typeface="Impact LT"/>
                  <a:ea typeface="微软雅黑" panose="020B0503020204020204" pitchFamily="34" charset="-122"/>
                </a:rPr>
                <a:t>Part 05</a:t>
              </a:r>
              <a:endParaRPr lang="zh-CN" altLang="en-US" sz="2800" dirty="0">
                <a:solidFill>
                  <a:schemeClr val="bg1"/>
                </a:solidFill>
                <a:latin typeface="Impact LT"/>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8392" y="168173"/>
            <a:ext cx="8733238"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t>汽车板块案例分享 </a:t>
            </a:r>
            <a:r>
              <a:rPr lang="en-US" altLang="zh-CN" sz="2400" dirty="0"/>
              <a:t>Automobile Case Sharing</a:t>
            </a:r>
            <a:endParaRPr lang="en-US" altLang="zh-CN" dirty="0">
              <a:solidFill>
                <a:srgbClr val="00467C"/>
              </a:solidFill>
            </a:endParaRPr>
          </a:p>
        </p:txBody>
      </p:sp>
      <p:sp>
        <p:nvSpPr>
          <p:cNvPr id="32" name="菱形 31">
            <a:extLst>
              <a:ext uri="{FF2B5EF4-FFF2-40B4-BE49-F238E27FC236}">
                <a16:creationId xmlns="" xmlns:a16="http://schemas.microsoft.com/office/drawing/2014/main" id="{3AFBF0CD-CDB9-4A05-AA0E-F274EA997E17}"/>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菱形 32">
            <a:extLst>
              <a:ext uri="{FF2B5EF4-FFF2-40B4-BE49-F238E27FC236}">
                <a16:creationId xmlns="" xmlns:a16="http://schemas.microsoft.com/office/drawing/2014/main" id="{94CFB3D6-5BF0-4636-950D-6016BD6A535B}"/>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 xmlns:a16="http://schemas.microsoft.com/office/drawing/2014/main" id="{12D90A2A-8AC2-4F31-A19C-3F941C35CB1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5" name="圆角矩形 33">
            <a:extLst>
              <a:ext uri="{FF2B5EF4-FFF2-40B4-BE49-F238E27FC236}">
                <a16:creationId xmlns="" xmlns:a16="http://schemas.microsoft.com/office/drawing/2014/main" id="{0509B106-349D-8293-A291-8161B0C7176C}"/>
              </a:ext>
            </a:extLst>
          </p:cNvPr>
          <p:cNvSpPr/>
          <p:nvPr/>
        </p:nvSpPr>
        <p:spPr>
          <a:xfrm>
            <a:off x="334566" y="980728"/>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36" name="图片 35">
            <a:extLst>
              <a:ext uri="{FF2B5EF4-FFF2-40B4-BE49-F238E27FC236}">
                <a16:creationId xmlns="" xmlns:a16="http://schemas.microsoft.com/office/drawing/2014/main" id="{978B16A1-A2B6-397A-DEAB-3FA6C125F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93" y="1031888"/>
            <a:ext cx="2382737" cy="1254072"/>
          </a:xfrm>
          <a:prstGeom prst="rect">
            <a:avLst/>
          </a:prstGeom>
        </p:spPr>
      </p:pic>
      <p:sp>
        <p:nvSpPr>
          <p:cNvPr id="38" name="圆角矩形 33">
            <a:extLst>
              <a:ext uri="{FF2B5EF4-FFF2-40B4-BE49-F238E27FC236}">
                <a16:creationId xmlns="" xmlns:a16="http://schemas.microsoft.com/office/drawing/2014/main" id="{0509B106-349D-8293-A291-8161B0C7176C}"/>
              </a:ext>
            </a:extLst>
          </p:cNvPr>
          <p:cNvSpPr/>
          <p:nvPr/>
        </p:nvSpPr>
        <p:spPr>
          <a:xfrm>
            <a:off x="3574926" y="980727"/>
            <a:ext cx="7272808" cy="1647371"/>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r>
              <a:rPr lang="en-US" altLang="zh-CN" sz="1600" dirty="0"/>
              <a:t>2018</a:t>
            </a:r>
            <a:r>
              <a:rPr lang="zh-CN" altLang="en-US" sz="1600" dirty="0"/>
              <a:t>年配合长安开发电器件</a:t>
            </a:r>
            <a:r>
              <a:rPr lang="en-US" altLang="zh-CN" sz="1600" dirty="0"/>
              <a:t>,</a:t>
            </a:r>
            <a:r>
              <a:rPr lang="zh-CN" altLang="en-US" sz="1600" dirty="0"/>
              <a:t>汽车集成开关</a:t>
            </a:r>
            <a:r>
              <a:rPr lang="en-US" altLang="zh-CN" sz="1600" dirty="0"/>
              <a:t>,</a:t>
            </a:r>
            <a:r>
              <a:rPr lang="zh-CN" altLang="en-US" sz="1600" dirty="0"/>
              <a:t>及相关结构件</a:t>
            </a:r>
            <a:r>
              <a:rPr lang="en-US" altLang="zh-CN" sz="1600" dirty="0"/>
              <a:t>, </a:t>
            </a:r>
            <a:r>
              <a:rPr lang="zh-CN" altLang="en-US" sz="1600" dirty="0"/>
              <a:t>为</a:t>
            </a:r>
            <a:r>
              <a:rPr lang="en-US" altLang="zh-CN" sz="1600" dirty="0"/>
              <a:t>M201</a:t>
            </a:r>
            <a:r>
              <a:rPr lang="zh-CN" altLang="en-US" sz="1600" dirty="0"/>
              <a:t>及其衍生车型提供全车连接器</a:t>
            </a:r>
            <a:r>
              <a:rPr lang="en-US" altLang="zh-CN" sz="1600" dirty="0"/>
              <a:t>, </a:t>
            </a:r>
            <a:r>
              <a:rPr lang="zh-CN" altLang="en-US" sz="1600" dirty="0"/>
              <a:t>配套布线方案开发</a:t>
            </a:r>
            <a:r>
              <a:rPr lang="en-US" altLang="zh-CN" sz="1600" dirty="0"/>
              <a:t>.</a:t>
            </a:r>
          </a:p>
          <a:p>
            <a:r>
              <a:rPr lang="en-US" altLang="zh-CN" sz="1400" dirty="0">
                <a:solidFill>
                  <a:prstClr val="black"/>
                </a:solidFill>
              </a:rPr>
              <a:t>In 2018, we cooperated with </a:t>
            </a:r>
            <a:r>
              <a:rPr lang="en-US" altLang="zh-CN" sz="1400" dirty="0" err="1">
                <a:solidFill>
                  <a:prstClr val="black"/>
                </a:solidFill>
              </a:rPr>
              <a:t>Changan</a:t>
            </a:r>
            <a:r>
              <a:rPr lang="en-US" altLang="zh-CN" sz="1400" dirty="0">
                <a:solidFill>
                  <a:prstClr val="black"/>
                </a:solidFill>
              </a:rPr>
              <a:t> to develop electrical parts, automotive integrated switch, and related structural parts, and provided all-vehicle connectors and supporting wiring solutions for M201 and its derivative models.</a:t>
            </a:r>
            <a:endParaRPr lang="zh-CN" altLang="en-US" sz="1400" dirty="0">
              <a:solidFill>
                <a:prstClr val="black"/>
              </a:solidFill>
            </a:endParaRPr>
          </a:p>
        </p:txBody>
      </p:sp>
      <p:sp>
        <p:nvSpPr>
          <p:cNvPr id="40" name="圆角矩形 39">
            <a:extLst>
              <a:ext uri="{FF2B5EF4-FFF2-40B4-BE49-F238E27FC236}">
                <a16:creationId xmlns="" xmlns:a16="http://schemas.microsoft.com/office/drawing/2014/main" id="{876F169C-A68E-5B2D-2BF5-49F9550D5A91}"/>
              </a:ext>
            </a:extLst>
          </p:cNvPr>
          <p:cNvSpPr/>
          <p:nvPr/>
        </p:nvSpPr>
        <p:spPr>
          <a:xfrm>
            <a:off x="379311" y="2743982"/>
            <a:ext cx="2487713" cy="1441423"/>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54" name="图片 53">
            <a:extLst>
              <a:ext uri="{FF2B5EF4-FFF2-40B4-BE49-F238E27FC236}">
                <a16:creationId xmlns="" xmlns:a16="http://schemas.microsoft.com/office/drawing/2014/main" id="{20AF2021-19A6-6F93-E5ED-FBB69271F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87" y="2798693"/>
            <a:ext cx="2166158" cy="1331999"/>
          </a:xfrm>
          <a:prstGeom prst="rect">
            <a:avLst/>
          </a:prstGeom>
        </p:spPr>
      </p:pic>
      <p:sp>
        <p:nvSpPr>
          <p:cNvPr id="56" name="圆角矩形 55">
            <a:extLst>
              <a:ext uri="{FF2B5EF4-FFF2-40B4-BE49-F238E27FC236}">
                <a16:creationId xmlns="" xmlns:a16="http://schemas.microsoft.com/office/drawing/2014/main" id="{876F169C-A68E-5B2D-2BF5-49F9550D5A91}"/>
              </a:ext>
            </a:extLst>
          </p:cNvPr>
          <p:cNvSpPr/>
          <p:nvPr/>
        </p:nvSpPr>
        <p:spPr>
          <a:xfrm>
            <a:off x="3646934" y="2695200"/>
            <a:ext cx="6878313" cy="1490205"/>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r>
              <a:rPr lang="zh-CN" altLang="en-US" sz="1600" dirty="0"/>
              <a:t>欧洲丰田体系</a:t>
            </a:r>
            <a:r>
              <a:rPr lang="en-US" altLang="zh-CN" sz="1600" b="1" dirty="0"/>
              <a:t>, </a:t>
            </a:r>
            <a:r>
              <a:rPr lang="zh-CN" altLang="en-US" sz="1600" dirty="0"/>
              <a:t>应用车型</a:t>
            </a:r>
            <a:r>
              <a:rPr lang="en-US" altLang="zh-CN" sz="1600" b="1" dirty="0"/>
              <a:t>: LPE200B, LPE200/220/250 </a:t>
            </a:r>
            <a:r>
              <a:rPr lang="zh-CN" altLang="en-US" sz="1600" dirty="0"/>
              <a:t>等</a:t>
            </a:r>
            <a:r>
              <a:rPr lang="en-US" altLang="zh-CN" sz="1600" b="1" dirty="0"/>
              <a:t>,</a:t>
            </a:r>
            <a:endParaRPr lang="zh-CN" altLang="en-US" sz="1600" dirty="0"/>
          </a:p>
          <a:p>
            <a:r>
              <a:rPr lang="zh-CN" altLang="en-US" sz="1600" dirty="0"/>
              <a:t>应用领域电动仓储车</a:t>
            </a:r>
            <a:r>
              <a:rPr lang="en-US" altLang="zh-CN" sz="1600" b="1" dirty="0"/>
              <a:t>, </a:t>
            </a:r>
            <a:r>
              <a:rPr lang="zh-CN" altLang="en-US" sz="1600" dirty="0"/>
              <a:t>供货工厂包含</a:t>
            </a:r>
            <a:r>
              <a:rPr lang="en-US" altLang="zh-CN" sz="1600" b="1" dirty="0"/>
              <a:t>: </a:t>
            </a:r>
            <a:r>
              <a:rPr lang="zh-CN" altLang="en-US" sz="1600" dirty="0"/>
              <a:t>瑞典</a:t>
            </a:r>
            <a:r>
              <a:rPr lang="en-US" altLang="zh-CN" sz="1600" b="1" dirty="0"/>
              <a:t>, </a:t>
            </a:r>
            <a:r>
              <a:rPr lang="zh-CN" altLang="en-US" sz="1600" dirty="0"/>
              <a:t>波兰</a:t>
            </a:r>
            <a:r>
              <a:rPr lang="en-US" altLang="zh-CN" sz="1600" b="1" dirty="0"/>
              <a:t>, </a:t>
            </a:r>
            <a:r>
              <a:rPr lang="zh-CN" altLang="en-US" sz="1600" dirty="0"/>
              <a:t>塞尔维亚等</a:t>
            </a:r>
            <a:r>
              <a:rPr lang="en-US" altLang="zh-CN" sz="1600" b="1" dirty="0"/>
              <a:t>.</a:t>
            </a:r>
          </a:p>
          <a:p>
            <a:r>
              <a:rPr lang="en-US" altLang="zh-CN" sz="1600" dirty="0">
                <a:solidFill>
                  <a:prstClr val="black"/>
                </a:solidFill>
              </a:rPr>
              <a:t>Applied models: LPE200B, LPE200/220/250 etc.,</a:t>
            </a:r>
          </a:p>
          <a:p>
            <a:r>
              <a:rPr lang="en-US" altLang="zh-CN" sz="1600" dirty="0">
                <a:solidFill>
                  <a:prstClr val="black"/>
                </a:solidFill>
              </a:rPr>
              <a:t>Application fields Electric storage trucks, Supply factories include: Sweden, Poland, Serbia, etc.</a:t>
            </a:r>
            <a:endParaRPr lang="zh-CN" altLang="en-US" sz="1600" dirty="0">
              <a:solidFill>
                <a:prstClr val="black"/>
              </a:solidFill>
            </a:endParaRPr>
          </a:p>
        </p:txBody>
      </p:sp>
      <p:sp>
        <p:nvSpPr>
          <p:cNvPr id="58" name="圆角矩形 57">
            <a:extLst>
              <a:ext uri="{FF2B5EF4-FFF2-40B4-BE49-F238E27FC236}">
                <a16:creationId xmlns="" xmlns:a16="http://schemas.microsoft.com/office/drawing/2014/main" id="{876F169C-A68E-5B2D-2BF5-49F9550D5A91}"/>
              </a:ext>
            </a:extLst>
          </p:cNvPr>
          <p:cNvSpPr/>
          <p:nvPr/>
        </p:nvSpPr>
        <p:spPr>
          <a:xfrm>
            <a:off x="3790950" y="4566258"/>
            <a:ext cx="3088891" cy="1922533"/>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59" name="图片 58"/>
          <p:cNvPicPr>
            <a:picLocks noChangeAspect="1"/>
          </p:cNvPicPr>
          <p:nvPr/>
        </p:nvPicPr>
        <p:blipFill>
          <a:blip r:embed="rId5"/>
          <a:stretch>
            <a:fillRect/>
          </a:stretch>
        </p:blipFill>
        <p:spPr>
          <a:xfrm>
            <a:off x="4243395" y="4633357"/>
            <a:ext cx="2184000" cy="1788334"/>
          </a:xfrm>
          <a:prstGeom prst="rect">
            <a:avLst/>
          </a:prstGeom>
        </p:spPr>
      </p:pic>
      <p:sp>
        <p:nvSpPr>
          <p:cNvPr id="6" name="下箭头 5"/>
          <p:cNvSpPr/>
          <p:nvPr/>
        </p:nvSpPr>
        <p:spPr>
          <a:xfrm>
            <a:off x="5015086" y="4005064"/>
            <a:ext cx="43204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下箭头 6"/>
          <p:cNvSpPr/>
          <p:nvPr/>
        </p:nvSpPr>
        <p:spPr>
          <a:xfrm>
            <a:off x="8829448" y="4019951"/>
            <a:ext cx="43204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圆角矩形 59">
            <a:extLst>
              <a:ext uri="{FF2B5EF4-FFF2-40B4-BE49-F238E27FC236}">
                <a16:creationId xmlns="" xmlns:a16="http://schemas.microsoft.com/office/drawing/2014/main" id="{876F169C-A68E-5B2D-2BF5-49F9550D5A91}"/>
              </a:ext>
            </a:extLst>
          </p:cNvPr>
          <p:cNvSpPr/>
          <p:nvPr/>
        </p:nvSpPr>
        <p:spPr>
          <a:xfrm>
            <a:off x="7542820" y="4566258"/>
            <a:ext cx="2982428" cy="1922533"/>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9" name="图片 8"/>
          <p:cNvPicPr>
            <a:picLocks noChangeAspect="1"/>
          </p:cNvPicPr>
          <p:nvPr/>
        </p:nvPicPr>
        <p:blipFill>
          <a:blip r:embed="rId6"/>
          <a:stretch>
            <a:fillRect/>
          </a:stretch>
        </p:blipFill>
        <p:spPr>
          <a:xfrm>
            <a:off x="7967413" y="4650761"/>
            <a:ext cx="2156119" cy="1770930"/>
          </a:xfrm>
          <a:prstGeom prst="rect">
            <a:avLst/>
          </a:prstGeom>
        </p:spPr>
      </p:pic>
    </p:spTree>
    <p:extLst>
      <p:ext uri="{BB962C8B-B14F-4D97-AF65-F5344CB8AC3E}">
        <p14:creationId xmlns:p14="http://schemas.microsoft.com/office/powerpoint/2010/main" val="155963878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8392" y="168173"/>
            <a:ext cx="8805246"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t>汽车板块案例分享 </a:t>
            </a:r>
            <a:r>
              <a:rPr lang="en-US" altLang="zh-CN" sz="2400" dirty="0"/>
              <a:t>Automobile Plate Case Sharing</a:t>
            </a:r>
            <a:endParaRPr lang="en-US" altLang="zh-CN" dirty="0">
              <a:solidFill>
                <a:srgbClr val="00467C"/>
              </a:solidFill>
            </a:endParaRPr>
          </a:p>
        </p:txBody>
      </p:sp>
      <p:sp>
        <p:nvSpPr>
          <p:cNvPr id="32" name="菱形 31">
            <a:extLst>
              <a:ext uri="{FF2B5EF4-FFF2-40B4-BE49-F238E27FC236}">
                <a16:creationId xmlns="" xmlns:a16="http://schemas.microsoft.com/office/drawing/2014/main" id="{3AFBF0CD-CDB9-4A05-AA0E-F274EA997E17}"/>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菱形 32">
            <a:extLst>
              <a:ext uri="{FF2B5EF4-FFF2-40B4-BE49-F238E27FC236}">
                <a16:creationId xmlns="" xmlns:a16="http://schemas.microsoft.com/office/drawing/2014/main" id="{94CFB3D6-5BF0-4636-950D-6016BD6A535B}"/>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 xmlns:a16="http://schemas.microsoft.com/office/drawing/2014/main" id="{12D90A2A-8AC2-4F31-A19C-3F941C35CB1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5" name="圆角矩形 33">
            <a:extLst>
              <a:ext uri="{FF2B5EF4-FFF2-40B4-BE49-F238E27FC236}">
                <a16:creationId xmlns="" xmlns:a16="http://schemas.microsoft.com/office/drawing/2014/main" id="{0509B106-349D-8293-A291-8161B0C7176C}"/>
              </a:ext>
            </a:extLst>
          </p:cNvPr>
          <p:cNvSpPr/>
          <p:nvPr/>
        </p:nvSpPr>
        <p:spPr>
          <a:xfrm>
            <a:off x="334566" y="980728"/>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8" name="圆角矩形 33">
            <a:extLst>
              <a:ext uri="{FF2B5EF4-FFF2-40B4-BE49-F238E27FC236}">
                <a16:creationId xmlns="" xmlns:a16="http://schemas.microsoft.com/office/drawing/2014/main" id="{0509B106-349D-8293-A291-8161B0C7176C}"/>
              </a:ext>
            </a:extLst>
          </p:cNvPr>
          <p:cNvSpPr/>
          <p:nvPr/>
        </p:nvSpPr>
        <p:spPr>
          <a:xfrm>
            <a:off x="3790950" y="931566"/>
            <a:ext cx="6593918" cy="1452947"/>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endParaRPr lang="zh-CN" altLang="en-US" sz="2000" dirty="0">
              <a:solidFill>
                <a:prstClr val="black"/>
              </a:solidFill>
            </a:endParaRPr>
          </a:p>
        </p:txBody>
      </p:sp>
      <p:sp>
        <p:nvSpPr>
          <p:cNvPr id="40" name="圆角矩形 39">
            <a:extLst>
              <a:ext uri="{FF2B5EF4-FFF2-40B4-BE49-F238E27FC236}">
                <a16:creationId xmlns="" xmlns:a16="http://schemas.microsoft.com/office/drawing/2014/main" id="{876F169C-A68E-5B2D-2BF5-49F9550D5A91}"/>
              </a:ext>
            </a:extLst>
          </p:cNvPr>
          <p:cNvSpPr/>
          <p:nvPr/>
        </p:nvSpPr>
        <p:spPr>
          <a:xfrm>
            <a:off x="379311" y="2743982"/>
            <a:ext cx="2487713" cy="1441423"/>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6" name="圆角矩形 55">
            <a:extLst>
              <a:ext uri="{FF2B5EF4-FFF2-40B4-BE49-F238E27FC236}">
                <a16:creationId xmlns="" xmlns:a16="http://schemas.microsoft.com/office/drawing/2014/main" id="{876F169C-A68E-5B2D-2BF5-49F9550D5A91}"/>
              </a:ext>
            </a:extLst>
          </p:cNvPr>
          <p:cNvSpPr/>
          <p:nvPr/>
        </p:nvSpPr>
        <p:spPr>
          <a:xfrm>
            <a:off x="3806861" y="2830257"/>
            <a:ext cx="6578007" cy="1034173"/>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r>
              <a:rPr lang="zh-CN" altLang="en-US" sz="2000" b="1" dirty="0"/>
              <a:t>奇瑞</a:t>
            </a:r>
            <a:r>
              <a:rPr lang="en-US" altLang="zh-CN" sz="2000" b="1" dirty="0"/>
              <a:t>, </a:t>
            </a:r>
            <a:r>
              <a:rPr lang="zh-CN" altLang="en-US" sz="2000" b="1" dirty="0"/>
              <a:t>为捷途</a:t>
            </a:r>
            <a:r>
              <a:rPr lang="en-US" altLang="zh-CN" sz="2000" b="1" dirty="0"/>
              <a:t>X70</a:t>
            </a:r>
            <a:r>
              <a:rPr lang="zh-CN" altLang="en-US" sz="2000" b="1" dirty="0"/>
              <a:t>等提供连接器</a:t>
            </a:r>
            <a:r>
              <a:rPr lang="en-US" altLang="zh-CN" sz="2000" b="1" dirty="0"/>
              <a:t>,</a:t>
            </a:r>
            <a:r>
              <a:rPr lang="zh-CN" altLang="en-US" sz="2000" b="1" dirty="0"/>
              <a:t>主要线束厂海阳三贤</a:t>
            </a:r>
            <a:r>
              <a:rPr lang="en-US" altLang="zh-CN" sz="2000" b="1" dirty="0"/>
              <a:t>.</a:t>
            </a:r>
          </a:p>
          <a:p>
            <a:r>
              <a:rPr lang="en-US" altLang="zh-CN" sz="2000" dirty="0">
                <a:solidFill>
                  <a:prstClr val="black"/>
                </a:solidFill>
              </a:rPr>
              <a:t>Provides connectors for </a:t>
            </a:r>
            <a:r>
              <a:rPr lang="en-US" altLang="zh-CN" sz="2000" dirty="0" err="1">
                <a:solidFill>
                  <a:prstClr val="black"/>
                </a:solidFill>
              </a:rPr>
              <a:t>Jetour</a:t>
            </a:r>
            <a:r>
              <a:rPr lang="en-US" altLang="zh-CN" sz="2000" dirty="0">
                <a:solidFill>
                  <a:prstClr val="black"/>
                </a:solidFill>
              </a:rPr>
              <a:t> X70, etc., and the main wiring harness factory is Haiyang Sanxian.</a:t>
            </a:r>
            <a:endParaRPr lang="zh-CN" altLang="en-US" sz="2000" dirty="0">
              <a:solidFill>
                <a:prstClr val="black"/>
              </a:solidFill>
            </a:endParaRPr>
          </a:p>
        </p:txBody>
      </p:sp>
      <p:sp>
        <p:nvSpPr>
          <p:cNvPr id="58" name="圆角矩形 57">
            <a:extLst>
              <a:ext uri="{FF2B5EF4-FFF2-40B4-BE49-F238E27FC236}">
                <a16:creationId xmlns="" xmlns:a16="http://schemas.microsoft.com/office/drawing/2014/main" id="{876F169C-A68E-5B2D-2BF5-49F9550D5A91}"/>
              </a:ext>
            </a:extLst>
          </p:cNvPr>
          <p:cNvSpPr/>
          <p:nvPr/>
        </p:nvSpPr>
        <p:spPr>
          <a:xfrm>
            <a:off x="4938661" y="4304380"/>
            <a:ext cx="3960440" cy="2390066"/>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6" name="下箭头 5"/>
          <p:cNvSpPr/>
          <p:nvPr/>
        </p:nvSpPr>
        <p:spPr>
          <a:xfrm>
            <a:off x="6702857" y="3907821"/>
            <a:ext cx="43204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3"/>
          <a:stretch>
            <a:fillRect/>
          </a:stretch>
        </p:blipFill>
        <p:spPr>
          <a:xfrm>
            <a:off x="4989574" y="4454816"/>
            <a:ext cx="3858614" cy="2007408"/>
          </a:xfrm>
          <a:prstGeom prst="rect">
            <a:avLst/>
          </a:prstGeom>
        </p:spPr>
      </p:pic>
      <p:sp>
        <p:nvSpPr>
          <p:cNvPr id="23" name="圆角矩形 61">
            <a:extLst>
              <a:ext uri="{FF2B5EF4-FFF2-40B4-BE49-F238E27FC236}">
                <a16:creationId xmlns="" xmlns:a16="http://schemas.microsoft.com/office/drawing/2014/main" id="{4D094986-3A9D-C066-3D1B-B95E689AF05C}"/>
              </a:ext>
            </a:extLst>
          </p:cNvPr>
          <p:cNvSpPr/>
          <p:nvPr/>
        </p:nvSpPr>
        <p:spPr>
          <a:xfrm>
            <a:off x="518824" y="2830257"/>
            <a:ext cx="2293220" cy="1268872"/>
          </a:xfrm>
          <a:prstGeom prst="roundRect">
            <a:avLst>
              <a:gd name="adj" fmla="val 6992"/>
            </a:avLst>
          </a:prstGeom>
          <a:blipFill rotWithShape="1">
            <a:blip r:embed="rId4"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550" y="1000988"/>
            <a:ext cx="1776903" cy="1314105"/>
          </a:xfrm>
          <a:prstGeom prst="rect">
            <a:avLst/>
          </a:prstGeom>
        </p:spPr>
      </p:pic>
      <p:sp>
        <p:nvSpPr>
          <p:cNvPr id="5" name="文本框 4"/>
          <p:cNvSpPr txBox="1"/>
          <p:nvPr/>
        </p:nvSpPr>
        <p:spPr>
          <a:xfrm>
            <a:off x="3852811" y="933264"/>
            <a:ext cx="5945197" cy="1477328"/>
          </a:xfrm>
          <a:prstGeom prst="rect">
            <a:avLst/>
          </a:prstGeom>
          <a:noFill/>
        </p:spPr>
        <p:txBody>
          <a:bodyPr wrap="square" rtlCol="0">
            <a:spAutoFit/>
          </a:bodyPr>
          <a:lstStyle/>
          <a:p>
            <a:r>
              <a:rPr lang="zh-CN" altLang="en-US" dirty="0"/>
              <a:t>金龙</a:t>
            </a:r>
            <a:r>
              <a:rPr lang="en-US" altLang="zh-CN" dirty="0"/>
              <a:t>, </a:t>
            </a:r>
            <a:r>
              <a:rPr lang="zh-CN" altLang="en-US" dirty="0"/>
              <a:t>为泰国矿卡</a:t>
            </a:r>
            <a:r>
              <a:rPr lang="en-US" altLang="zh-CN" dirty="0"/>
              <a:t>, 6016</a:t>
            </a:r>
            <a:r>
              <a:rPr lang="zh-CN" altLang="en-US" dirty="0"/>
              <a:t>车型等车型提供连接器</a:t>
            </a:r>
            <a:r>
              <a:rPr lang="en-US" altLang="zh-CN" dirty="0"/>
              <a:t>,</a:t>
            </a:r>
          </a:p>
          <a:p>
            <a:r>
              <a:rPr lang="zh-CN" altLang="en-US" dirty="0"/>
              <a:t>主要线束厂</a:t>
            </a:r>
            <a:r>
              <a:rPr lang="en-US" altLang="zh-CN" dirty="0"/>
              <a:t>, </a:t>
            </a:r>
            <a:r>
              <a:rPr lang="zh-CN" altLang="en-US" dirty="0"/>
              <a:t>南京东捷</a:t>
            </a:r>
            <a:endParaRPr lang="en-US" altLang="zh-CN" dirty="0"/>
          </a:p>
          <a:p>
            <a:r>
              <a:rPr lang="en-US" altLang="zh-CN" dirty="0"/>
              <a:t>Provides connectors for Thai mining trucks, 6016 models and other models,</a:t>
            </a:r>
          </a:p>
          <a:p>
            <a:r>
              <a:rPr lang="en-US" altLang="zh-CN" dirty="0"/>
              <a:t>Main wiring harness factory, Nanjing </a:t>
            </a:r>
            <a:r>
              <a:rPr lang="en-US" altLang="zh-CN" dirty="0" err="1"/>
              <a:t>Dongjie</a:t>
            </a:r>
            <a:endParaRPr lang="zh-CN" altLang="en-US" dirty="0"/>
          </a:p>
        </p:txBody>
      </p:sp>
    </p:spTree>
    <p:extLst>
      <p:ext uri="{BB962C8B-B14F-4D97-AF65-F5344CB8AC3E}">
        <p14:creationId xmlns:p14="http://schemas.microsoft.com/office/powerpoint/2010/main" val="319488612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8392" y="168173"/>
            <a:ext cx="9309302"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t>汽车板块案例分享 </a:t>
            </a:r>
            <a:r>
              <a:rPr lang="en-US" altLang="zh-CN" sz="2400" dirty="0"/>
              <a:t>Automobile Plate Case Sharing</a:t>
            </a:r>
            <a:endParaRPr lang="en-US" altLang="zh-CN" dirty="0">
              <a:solidFill>
                <a:srgbClr val="00467C"/>
              </a:solidFill>
            </a:endParaRPr>
          </a:p>
        </p:txBody>
      </p:sp>
      <p:sp>
        <p:nvSpPr>
          <p:cNvPr id="32" name="菱形 31">
            <a:extLst>
              <a:ext uri="{FF2B5EF4-FFF2-40B4-BE49-F238E27FC236}">
                <a16:creationId xmlns="" xmlns:a16="http://schemas.microsoft.com/office/drawing/2014/main" id="{3AFBF0CD-CDB9-4A05-AA0E-F274EA997E17}"/>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菱形 32">
            <a:extLst>
              <a:ext uri="{FF2B5EF4-FFF2-40B4-BE49-F238E27FC236}">
                <a16:creationId xmlns="" xmlns:a16="http://schemas.microsoft.com/office/drawing/2014/main" id="{94CFB3D6-5BF0-4636-950D-6016BD6A535B}"/>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 xmlns:a16="http://schemas.microsoft.com/office/drawing/2014/main" id="{12D90A2A-8AC2-4F31-A19C-3F941C35CB1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5" name="圆角矩形 33">
            <a:extLst>
              <a:ext uri="{FF2B5EF4-FFF2-40B4-BE49-F238E27FC236}">
                <a16:creationId xmlns="" xmlns:a16="http://schemas.microsoft.com/office/drawing/2014/main" id="{0509B106-349D-8293-A291-8161B0C7176C}"/>
              </a:ext>
            </a:extLst>
          </p:cNvPr>
          <p:cNvSpPr/>
          <p:nvPr/>
        </p:nvSpPr>
        <p:spPr>
          <a:xfrm>
            <a:off x="334566" y="980728"/>
            <a:ext cx="2498400" cy="138240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8" name="圆角矩形 33">
            <a:extLst>
              <a:ext uri="{FF2B5EF4-FFF2-40B4-BE49-F238E27FC236}">
                <a16:creationId xmlns="" xmlns:a16="http://schemas.microsoft.com/office/drawing/2014/main" id="{0509B106-349D-8293-A291-8161B0C7176C}"/>
              </a:ext>
            </a:extLst>
          </p:cNvPr>
          <p:cNvSpPr/>
          <p:nvPr/>
        </p:nvSpPr>
        <p:spPr>
          <a:xfrm>
            <a:off x="3806861" y="980728"/>
            <a:ext cx="5960753" cy="2448272"/>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endParaRPr lang="zh-CN" altLang="en-US" sz="2000" dirty="0">
              <a:solidFill>
                <a:prstClr val="black"/>
              </a:solidFill>
            </a:endParaRPr>
          </a:p>
        </p:txBody>
      </p:sp>
      <p:sp>
        <p:nvSpPr>
          <p:cNvPr id="40" name="圆角矩形 39">
            <a:extLst>
              <a:ext uri="{FF2B5EF4-FFF2-40B4-BE49-F238E27FC236}">
                <a16:creationId xmlns="" xmlns:a16="http://schemas.microsoft.com/office/drawing/2014/main" id="{876F169C-A68E-5B2D-2BF5-49F9550D5A91}"/>
              </a:ext>
            </a:extLst>
          </p:cNvPr>
          <p:cNvSpPr/>
          <p:nvPr/>
        </p:nvSpPr>
        <p:spPr>
          <a:xfrm>
            <a:off x="358700" y="2522556"/>
            <a:ext cx="2487713" cy="1441423"/>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 name="文本框 4"/>
          <p:cNvSpPr txBox="1"/>
          <p:nvPr/>
        </p:nvSpPr>
        <p:spPr>
          <a:xfrm>
            <a:off x="3934959" y="1213121"/>
            <a:ext cx="5832655" cy="2308324"/>
          </a:xfrm>
          <a:prstGeom prst="rect">
            <a:avLst/>
          </a:prstGeom>
          <a:noFill/>
        </p:spPr>
        <p:txBody>
          <a:bodyPr wrap="square" rtlCol="0">
            <a:spAutoFit/>
          </a:bodyPr>
          <a:lstStyle/>
          <a:p>
            <a:r>
              <a:rPr lang="en-US" altLang="zh-CN" sz="1600" dirty="0"/>
              <a:t>IKCO</a:t>
            </a:r>
            <a:r>
              <a:rPr lang="zh-CN" altLang="en-US" sz="1600" dirty="0"/>
              <a:t>体系</a:t>
            </a:r>
            <a:r>
              <a:rPr lang="en-US" altLang="zh-CN" sz="1600" dirty="0"/>
              <a:t>, </a:t>
            </a:r>
            <a:r>
              <a:rPr lang="zh-CN" altLang="en-US" sz="1600" dirty="0"/>
              <a:t>为标致及雷诺车型落地项目</a:t>
            </a:r>
            <a:r>
              <a:rPr lang="en-US" altLang="zh-CN" sz="1600" dirty="0"/>
              <a:t>,</a:t>
            </a:r>
            <a:r>
              <a:rPr lang="zh-CN" altLang="en-US" sz="1600" dirty="0"/>
              <a:t>提供连接器解决方案</a:t>
            </a:r>
            <a:r>
              <a:rPr lang="en-US" altLang="zh-CN" sz="1600" dirty="0"/>
              <a:t>,</a:t>
            </a:r>
          </a:p>
          <a:p>
            <a:r>
              <a:rPr lang="zh-CN" altLang="en-US" sz="1600" dirty="0"/>
              <a:t>车型包含</a:t>
            </a:r>
            <a:r>
              <a:rPr lang="en-US" altLang="zh-CN" sz="1600" dirty="0"/>
              <a:t>206, 207, 308</a:t>
            </a:r>
            <a:r>
              <a:rPr lang="zh-CN" altLang="en-US" sz="1600" dirty="0"/>
              <a:t>等</a:t>
            </a:r>
            <a:r>
              <a:rPr lang="en-US" altLang="zh-CN" sz="1600" dirty="0"/>
              <a:t>,</a:t>
            </a:r>
            <a:r>
              <a:rPr lang="zh-CN" altLang="en-US" sz="1600" dirty="0"/>
              <a:t>配套旗下线束厂</a:t>
            </a:r>
            <a:r>
              <a:rPr lang="en-US" altLang="zh-CN" sz="1600" dirty="0"/>
              <a:t>EKS</a:t>
            </a:r>
          </a:p>
          <a:p>
            <a:r>
              <a:rPr lang="zh-CN" altLang="en-US" sz="1600" dirty="0"/>
              <a:t>产品线包含</a:t>
            </a:r>
            <a:r>
              <a:rPr lang="en-US" altLang="zh-CN" sz="1600" dirty="0"/>
              <a:t>: </a:t>
            </a:r>
            <a:r>
              <a:rPr lang="zh-CN" altLang="en-US" sz="1600" dirty="0"/>
              <a:t>防水连接器</a:t>
            </a:r>
            <a:r>
              <a:rPr lang="en-US" altLang="zh-CN" sz="1600" dirty="0"/>
              <a:t>,</a:t>
            </a:r>
            <a:r>
              <a:rPr lang="zh-CN" altLang="en-US" sz="1600" dirty="0"/>
              <a:t>电器盒</a:t>
            </a:r>
            <a:r>
              <a:rPr lang="en-US" altLang="zh-CN" sz="1600" dirty="0"/>
              <a:t>, </a:t>
            </a:r>
            <a:r>
              <a:rPr lang="zh-CN" altLang="en-US" sz="1600" dirty="0"/>
              <a:t>开关总成</a:t>
            </a:r>
            <a:r>
              <a:rPr lang="en-US" altLang="zh-CN" sz="1600" dirty="0"/>
              <a:t>.</a:t>
            </a:r>
          </a:p>
          <a:p>
            <a:r>
              <a:rPr lang="en-US" altLang="zh-CN" sz="1600" dirty="0"/>
              <a:t>Providing connector solutions for Peugeot and Renault model landing projects,</a:t>
            </a:r>
          </a:p>
          <a:p>
            <a:r>
              <a:rPr lang="en-US" altLang="zh-CN" sz="1600" dirty="0"/>
              <a:t>Models include 206, 207, 308, </a:t>
            </a:r>
            <a:r>
              <a:rPr lang="en-US" altLang="zh-CN" sz="1600" dirty="0" err="1"/>
              <a:t>etc</a:t>
            </a:r>
            <a:r>
              <a:rPr lang="en-US" altLang="zh-CN" sz="1600" dirty="0"/>
              <a:t>, supporting its wiring harness factory EKS</a:t>
            </a:r>
          </a:p>
          <a:p>
            <a:r>
              <a:rPr lang="en-US" altLang="zh-CN" sz="1600" dirty="0"/>
              <a:t>The product line includes: waterproof connector, electrical box, switch assembly.</a:t>
            </a:r>
            <a:endParaRPr lang="zh-CN" altLang="en-US" sz="1600" dirty="0"/>
          </a:p>
        </p:txBody>
      </p:sp>
      <p:sp>
        <p:nvSpPr>
          <p:cNvPr id="16" name="圆角矩形 34">
            <a:extLst>
              <a:ext uri="{FF2B5EF4-FFF2-40B4-BE49-F238E27FC236}">
                <a16:creationId xmlns="" xmlns:a16="http://schemas.microsoft.com/office/drawing/2014/main" id="{4AC66A2E-0F50-BC3E-1B60-5026545580C5}"/>
              </a:ext>
            </a:extLst>
          </p:cNvPr>
          <p:cNvSpPr/>
          <p:nvPr/>
        </p:nvSpPr>
        <p:spPr>
          <a:xfrm>
            <a:off x="476557" y="1023603"/>
            <a:ext cx="2293220" cy="1268871"/>
          </a:xfrm>
          <a:prstGeom prst="roundRect">
            <a:avLst>
              <a:gd name="adj" fmla="val 6992"/>
            </a:avLst>
          </a:prstGeom>
          <a:blipFill>
            <a:blip r:embed="rId3"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7" name="圆角矩形 31">
            <a:extLst>
              <a:ext uri="{FF2B5EF4-FFF2-40B4-BE49-F238E27FC236}">
                <a16:creationId xmlns="" xmlns:a16="http://schemas.microsoft.com/office/drawing/2014/main" id="{8088ABA0-D54C-ED49-692D-88A38BBCB8DE}"/>
              </a:ext>
            </a:extLst>
          </p:cNvPr>
          <p:cNvSpPr/>
          <p:nvPr/>
        </p:nvSpPr>
        <p:spPr>
          <a:xfrm>
            <a:off x="476557" y="2608831"/>
            <a:ext cx="2293220" cy="1268871"/>
          </a:xfrm>
          <a:prstGeom prst="roundRect">
            <a:avLst>
              <a:gd name="adj" fmla="val 6992"/>
            </a:avLst>
          </a:prstGeom>
          <a:blipFill>
            <a:blip r:embed="rId4" cstate="print"/>
            <a:stretch>
              <a:fillRect/>
            </a:stretch>
          </a:blip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9" name="圆角矩形 18">
            <a:extLst>
              <a:ext uri="{FF2B5EF4-FFF2-40B4-BE49-F238E27FC236}">
                <a16:creationId xmlns="" xmlns:a16="http://schemas.microsoft.com/office/drawing/2014/main" id="{876F169C-A68E-5B2D-2BF5-49F9550D5A91}"/>
              </a:ext>
            </a:extLst>
          </p:cNvPr>
          <p:cNvSpPr/>
          <p:nvPr/>
        </p:nvSpPr>
        <p:spPr>
          <a:xfrm>
            <a:off x="3809891" y="3717032"/>
            <a:ext cx="7757923" cy="2746847"/>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20" name="图片 19"/>
          <p:cNvPicPr>
            <a:picLocks noChangeAspect="1"/>
          </p:cNvPicPr>
          <p:nvPr/>
        </p:nvPicPr>
        <p:blipFill>
          <a:blip r:embed="rId5"/>
          <a:stretch>
            <a:fillRect/>
          </a:stretch>
        </p:blipFill>
        <p:spPr>
          <a:xfrm>
            <a:off x="4039417" y="3919371"/>
            <a:ext cx="3649435" cy="2440420"/>
          </a:xfrm>
          <a:prstGeom prst="rect">
            <a:avLst/>
          </a:prstGeom>
        </p:spPr>
      </p:pic>
      <p:pic>
        <p:nvPicPr>
          <p:cNvPr id="4" name="图片 3"/>
          <p:cNvPicPr>
            <a:picLocks noChangeAspect="1"/>
          </p:cNvPicPr>
          <p:nvPr/>
        </p:nvPicPr>
        <p:blipFill>
          <a:blip r:embed="rId6"/>
          <a:stretch>
            <a:fillRect/>
          </a:stretch>
        </p:blipFill>
        <p:spPr>
          <a:xfrm>
            <a:off x="8111430" y="3900046"/>
            <a:ext cx="2592288" cy="2434446"/>
          </a:xfrm>
          <a:prstGeom prst="rect">
            <a:avLst/>
          </a:prstGeom>
        </p:spPr>
      </p:pic>
      <p:sp>
        <p:nvSpPr>
          <p:cNvPr id="24" name="圆角矩形 23">
            <a:extLst>
              <a:ext uri="{FF2B5EF4-FFF2-40B4-BE49-F238E27FC236}">
                <a16:creationId xmlns="" xmlns:a16="http://schemas.microsoft.com/office/drawing/2014/main" id="{876F169C-A68E-5B2D-2BF5-49F9550D5A91}"/>
              </a:ext>
            </a:extLst>
          </p:cNvPr>
          <p:cNvSpPr/>
          <p:nvPr/>
        </p:nvSpPr>
        <p:spPr>
          <a:xfrm>
            <a:off x="334566" y="4293096"/>
            <a:ext cx="3187972" cy="2170784"/>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26" name="图片 25"/>
          <p:cNvPicPr>
            <a:picLocks noChangeAspect="1"/>
          </p:cNvPicPr>
          <p:nvPr/>
        </p:nvPicPr>
        <p:blipFill>
          <a:blip r:embed="rId7"/>
          <a:stretch>
            <a:fillRect/>
          </a:stretch>
        </p:blipFill>
        <p:spPr>
          <a:xfrm>
            <a:off x="378718" y="4481672"/>
            <a:ext cx="3099669" cy="1664150"/>
          </a:xfrm>
          <a:prstGeom prst="rect">
            <a:avLst/>
          </a:prstGeom>
        </p:spPr>
      </p:pic>
    </p:spTree>
    <p:extLst>
      <p:ext uri="{BB962C8B-B14F-4D97-AF65-F5344CB8AC3E}">
        <p14:creationId xmlns:p14="http://schemas.microsoft.com/office/powerpoint/2010/main" val="101113035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8392" y="168173"/>
            <a:ext cx="9021270"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t>汽车板块案例分享 </a:t>
            </a:r>
            <a:r>
              <a:rPr lang="en-US" altLang="zh-CN" sz="2400" dirty="0"/>
              <a:t>Automobile Plate Case Sharing</a:t>
            </a:r>
            <a:endParaRPr lang="en-US" altLang="zh-CN" dirty="0">
              <a:solidFill>
                <a:srgbClr val="00467C"/>
              </a:solidFill>
            </a:endParaRPr>
          </a:p>
        </p:txBody>
      </p:sp>
      <p:sp>
        <p:nvSpPr>
          <p:cNvPr id="32" name="菱形 31">
            <a:extLst>
              <a:ext uri="{FF2B5EF4-FFF2-40B4-BE49-F238E27FC236}">
                <a16:creationId xmlns="" xmlns:a16="http://schemas.microsoft.com/office/drawing/2014/main" id="{3AFBF0CD-CDB9-4A05-AA0E-F274EA997E17}"/>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菱形 32">
            <a:extLst>
              <a:ext uri="{FF2B5EF4-FFF2-40B4-BE49-F238E27FC236}">
                <a16:creationId xmlns="" xmlns:a16="http://schemas.microsoft.com/office/drawing/2014/main" id="{94CFB3D6-5BF0-4636-950D-6016BD6A535B}"/>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 xmlns:a16="http://schemas.microsoft.com/office/drawing/2014/main" id="{12D90A2A-8AC2-4F31-A19C-3F941C35CB1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5" name="圆角矩形 33">
            <a:extLst>
              <a:ext uri="{FF2B5EF4-FFF2-40B4-BE49-F238E27FC236}">
                <a16:creationId xmlns="" xmlns:a16="http://schemas.microsoft.com/office/drawing/2014/main" id="{0509B106-349D-8293-A291-8161B0C7176C}"/>
              </a:ext>
            </a:extLst>
          </p:cNvPr>
          <p:cNvSpPr/>
          <p:nvPr/>
        </p:nvSpPr>
        <p:spPr>
          <a:xfrm>
            <a:off x="334566" y="980728"/>
            <a:ext cx="2498400" cy="1224136"/>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8" name="圆角矩形 33">
            <a:extLst>
              <a:ext uri="{FF2B5EF4-FFF2-40B4-BE49-F238E27FC236}">
                <a16:creationId xmlns="" xmlns:a16="http://schemas.microsoft.com/office/drawing/2014/main" id="{0509B106-349D-8293-A291-8161B0C7176C}"/>
              </a:ext>
            </a:extLst>
          </p:cNvPr>
          <p:cNvSpPr/>
          <p:nvPr/>
        </p:nvSpPr>
        <p:spPr>
          <a:xfrm>
            <a:off x="3724252" y="980728"/>
            <a:ext cx="6331393" cy="1162814"/>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r>
              <a:rPr lang="zh-CN" altLang="en-US" sz="2000" dirty="0"/>
              <a:t>越南长海体系</a:t>
            </a:r>
            <a:r>
              <a:rPr lang="en-US" altLang="zh-CN" sz="2000" dirty="0"/>
              <a:t>, </a:t>
            </a:r>
            <a:r>
              <a:rPr lang="zh-CN" altLang="en-US" sz="2000" dirty="0"/>
              <a:t>配套项目</a:t>
            </a:r>
            <a:r>
              <a:rPr lang="en-US" altLang="zh-CN" sz="2000" dirty="0"/>
              <a:t> PM BUS, DK BIKE, IVC WH</a:t>
            </a:r>
            <a:r>
              <a:rPr lang="zh-CN" altLang="en-US" sz="2000" dirty="0"/>
              <a:t>等</a:t>
            </a:r>
            <a:endParaRPr lang="en-US" altLang="zh-CN" sz="2000" dirty="0"/>
          </a:p>
          <a:p>
            <a:r>
              <a:rPr lang="en-US" altLang="zh-CN" sz="2000" dirty="0">
                <a:solidFill>
                  <a:prstClr val="black"/>
                </a:solidFill>
              </a:rPr>
              <a:t>Supporting projects include PM BUS, DK BIKE, IVC WH, etc.</a:t>
            </a:r>
            <a:endParaRPr lang="zh-CN" altLang="en-US" sz="2000" dirty="0">
              <a:solidFill>
                <a:prstClr val="black"/>
              </a:solidFill>
            </a:endParaRPr>
          </a:p>
        </p:txBody>
      </p:sp>
      <p:sp>
        <p:nvSpPr>
          <p:cNvPr id="40" name="圆角矩形 39">
            <a:extLst>
              <a:ext uri="{FF2B5EF4-FFF2-40B4-BE49-F238E27FC236}">
                <a16:creationId xmlns="" xmlns:a16="http://schemas.microsoft.com/office/drawing/2014/main" id="{876F169C-A68E-5B2D-2BF5-49F9550D5A91}"/>
              </a:ext>
            </a:extLst>
          </p:cNvPr>
          <p:cNvSpPr/>
          <p:nvPr/>
        </p:nvSpPr>
        <p:spPr>
          <a:xfrm>
            <a:off x="334566" y="3736316"/>
            <a:ext cx="2592288" cy="1177304"/>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4" name="图片 3"/>
          <p:cNvPicPr>
            <a:picLocks noChangeAspect="1"/>
          </p:cNvPicPr>
          <p:nvPr/>
        </p:nvPicPr>
        <p:blipFill>
          <a:blip r:embed="rId3"/>
          <a:stretch>
            <a:fillRect/>
          </a:stretch>
        </p:blipFill>
        <p:spPr>
          <a:xfrm>
            <a:off x="416846" y="3945605"/>
            <a:ext cx="2355720" cy="758725"/>
          </a:xfrm>
          <a:prstGeom prst="rect">
            <a:avLst/>
          </a:prstGeom>
        </p:spPr>
      </p:pic>
      <p:sp>
        <p:nvSpPr>
          <p:cNvPr id="18" name="圆角矩形 33">
            <a:extLst>
              <a:ext uri="{FF2B5EF4-FFF2-40B4-BE49-F238E27FC236}">
                <a16:creationId xmlns="" xmlns:a16="http://schemas.microsoft.com/office/drawing/2014/main" id="{0509B106-349D-8293-A291-8161B0C7176C}"/>
              </a:ext>
            </a:extLst>
          </p:cNvPr>
          <p:cNvSpPr/>
          <p:nvPr/>
        </p:nvSpPr>
        <p:spPr>
          <a:xfrm>
            <a:off x="3646933" y="3736316"/>
            <a:ext cx="5760641" cy="1152129"/>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r>
              <a:rPr lang="zh-CN" altLang="en-US" sz="2000" dirty="0" smtClean="0"/>
              <a:t>奥地利</a:t>
            </a:r>
            <a:r>
              <a:rPr lang="zh-CN" altLang="en-US" sz="2000" dirty="0"/>
              <a:t>卢</a:t>
            </a:r>
            <a:r>
              <a:rPr lang="zh-CN" altLang="en-US" sz="2000" dirty="0" smtClean="0"/>
              <a:t>森宝亚</a:t>
            </a:r>
            <a:r>
              <a:rPr lang="en-US" altLang="zh-CN" sz="2000" dirty="0"/>
              <a:t>, </a:t>
            </a:r>
            <a:r>
              <a:rPr lang="zh-CN" altLang="en-US" sz="2000" dirty="0"/>
              <a:t>提供消防车线束连接器</a:t>
            </a:r>
            <a:endParaRPr lang="en-US" altLang="zh-CN" sz="2000" dirty="0"/>
          </a:p>
          <a:p>
            <a:r>
              <a:rPr lang="en-US" altLang="zh-CN" sz="2000" dirty="0">
                <a:solidFill>
                  <a:prstClr val="black"/>
                </a:solidFill>
              </a:rPr>
              <a:t>Rosenbauer, Austria, providing fire truck wiring harness connectors</a:t>
            </a:r>
            <a:endParaRPr lang="zh-CN" altLang="en-US" sz="2000" dirty="0">
              <a:solidFill>
                <a:prstClr val="black"/>
              </a:solidFill>
            </a:endParaRPr>
          </a:p>
        </p:txBody>
      </p:sp>
      <p:sp>
        <p:nvSpPr>
          <p:cNvPr id="20" name="圆角矩形 33">
            <a:extLst>
              <a:ext uri="{FF2B5EF4-FFF2-40B4-BE49-F238E27FC236}">
                <a16:creationId xmlns="" xmlns:a16="http://schemas.microsoft.com/office/drawing/2014/main" id="{0509B106-349D-8293-A291-8161B0C7176C}"/>
              </a:ext>
            </a:extLst>
          </p:cNvPr>
          <p:cNvSpPr/>
          <p:nvPr/>
        </p:nvSpPr>
        <p:spPr>
          <a:xfrm>
            <a:off x="3646934" y="5028898"/>
            <a:ext cx="5960753" cy="1712469"/>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endParaRPr lang="zh-CN" altLang="en-US" sz="2000" dirty="0">
              <a:solidFill>
                <a:prstClr val="black"/>
              </a:solidFill>
            </a:endParaRPr>
          </a:p>
        </p:txBody>
      </p:sp>
      <p:pic>
        <p:nvPicPr>
          <p:cNvPr id="6" name="图片 5"/>
          <p:cNvPicPr>
            <a:picLocks noChangeAspect="1"/>
          </p:cNvPicPr>
          <p:nvPr/>
        </p:nvPicPr>
        <p:blipFill>
          <a:blip r:embed="rId4"/>
          <a:stretch>
            <a:fillRect/>
          </a:stretch>
        </p:blipFill>
        <p:spPr>
          <a:xfrm>
            <a:off x="3724252" y="5129048"/>
            <a:ext cx="3028774" cy="1512168"/>
          </a:xfrm>
          <a:prstGeom prst="rect">
            <a:avLst/>
          </a:prstGeom>
        </p:spPr>
      </p:pic>
      <p:pic>
        <p:nvPicPr>
          <p:cNvPr id="12" name="图片 11"/>
          <p:cNvPicPr>
            <a:picLocks noChangeAspect="1"/>
          </p:cNvPicPr>
          <p:nvPr/>
        </p:nvPicPr>
        <p:blipFill>
          <a:blip r:embed="rId5"/>
          <a:stretch>
            <a:fillRect/>
          </a:stretch>
        </p:blipFill>
        <p:spPr>
          <a:xfrm>
            <a:off x="6830344" y="5348632"/>
            <a:ext cx="2691000" cy="1073000"/>
          </a:xfrm>
          <a:prstGeom prst="rect">
            <a:avLst/>
          </a:prstGeom>
        </p:spPr>
      </p:pic>
      <p:sp>
        <p:nvSpPr>
          <p:cNvPr id="23" name="圆角矩形 33">
            <a:extLst>
              <a:ext uri="{FF2B5EF4-FFF2-40B4-BE49-F238E27FC236}">
                <a16:creationId xmlns="" xmlns:a16="http://schemas.microsoft.com/office/drawing/2014/main" id="{0509B106-349D-8293-A291-8161B0C7176C}"/>
              </a:ext>
            </a:extLst>
          </p:cNvPr>
          <p:cNvSpPr/>
          <p:nvPr/>
        </p:nvSpPr>
        <p:spPr>
          <a:xfrm>
            <a:off x="3724253" y="2374389"/>
            <a:ext cx="5883434" cy="1163559"/>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endParaRPr lang="zh-CN" altLang="en-US" sz="2000" dirty="0">
              <a:solidFill>
                <a:prstClr val="black"/>
              </a:solidFill>
            </a:endParaRPr>
          </a:p>
        </p:txBody>
      </p:sp>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094" y="2422530"/>
            <a:ext cx="5741751" cy="1048770"/>
          </a:xfrm>
          <a:prstGeom prst="rect">
            <a:avLst/>
          </a:prstGeom>
        </p:spPr>
      </p:pic>
      <p:pic>
        <p:nvPicPr>
          <p:cNvPr id="15" name="图片 14"/>
          <p:cNvPicPr>
            <a:picLocks noChangeAspect="1"/>
          </p:cNvPicPr>
          <p:nvPr/>
        </p:nvPicPr>
        <p:blipFill>
          <a:blip r:embed="rId7"/>
          <a:stretch>
            <a:fillRect/>
          </a:stretch>
        </p:blipFill>
        <p:spPr>
          <a:xfrm>
            <a:off x="397168" y="1130185"/>
            <a:ext cx="2392762" cy="849044"/>
          </a:xfrm>
          <a:prstGeom prst="rect">
            <a:avLst/>
          </a:prstGeom>
        </p:spPr>
      </p:pic>
    </p:spTree>
    <p:extLst>
      <p:ext uri="{BB962C8B-B14F-4D97-AF65-F5344CB8AC3E}">
        <p14:creationId xmlns:p14="http://schemas.microsoft.com/office/powerpoint/2010/main" val="115542125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8392" y="168173"/>
            <a:ext cx="8805246"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t>汽车板块案例分享 </a:t>
            </a:r>
            <a:r>
              <a:rPr lang="en-US" altLang="zh-CN" sz="2400" dirty="0"/>
              <a:t>Automobile Plate Case Sharing</a:t>
            </a:r>
            <a:endParaRPr lang="en-US" altLang="zh-CN" dirty="0">
              <a:solidFill>
                <a:srgbClr val="00467C"/>
              </a:solidFill>
            </a:endParaRPr>
          </a:p>
        </p:txBody>
      </p:sp>
      <p:sp>
        <p:nvSpPr>
          <p:cNvPr id="32" name="菱形 31">
            <a:extLst>
              <a:ext uri="{FF2B5EF4-FFF2-40B4-BE49-F238E27FC236}">
                <a16:creationId xmlns="" xmlns:a16="http://schemas.microsoft.com/office/drawing/2014/main" id="{3AFBF0CD-CDB9-4A05-AA0E-F274EA997E17}"/>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菱形 32">
            <a:extLst>
              <a:ext uri="{FF2B5EF4-FFF2-40B4-BE49-F238E27FC236}">
                <a16:creationId xmlns="" xmlns:a16="http://schemas.microsoft.com/office/drawing/2014/main" id="{94CFB3D6-5BF0-4636-950D-6016BD6A535B}"/>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 xmlns:a16="http://schemas.microsoft.com/office/drawing/2014/main" id="{12D90A2A-8AC2-4F31-A19C-3F941C35CB1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5" name="圆角矩形 33">
            <a:extLst>
              <a:ext uri="{FF2B5EF4-FFF2-40B4-BE49-F238E27FC236}">
                <a16:creationId xmlns="" xmlns:a16="http://schemas.microsoft.com/office/drawing/2014/main" id="{0509B106-349D-8293-A291-8161B0C7176C}"/>
              </a:ext>
            </a:extLst>
          </p:cNvPr>
          <p:cNvSpPr/>
          <p:nvPr/>
        </p:nvSpPr>
        <p:spPr>
          <a:xfrm>
            <a:off x="334566" y="980728"/>
            <a:ext cx="2498400" cy="1224136"/>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8" name="圆角矩形 33">
            <a:extLst>
              <a:ext uri="{FF2B5EF4-FFF2-40B4-BE49-F238E27FC236}">
                <a16:creationId xmlns="" xmlns:a16="http://schemas.microsoft.com/office/drawing/2014/main" id="{0509B106-349D-8293-A291-8161B0C7176C}"/>
              </a:ext>
            </a:extLst>
          </p:cNvPr>
          <p:cNvSpPr/>
          <p:nvPr/>
        </p:nvSpPr>
        <p:spPr>
          <a:xfrm>
            <a:off x="3724253" y="893261"/>
            <a:ext cx="5883434" cy="1262267"/>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r>
              <a:rPr lang="en-US" altLang="zh-CN" sz="2000" dirty="0"/>
              <a:t>SHERP, </a:t>
            </a:r>
            <a:r>
              <a:rPr lang="zh-CN" altLang="en-US" sz="2000" dirty="0"/>
              <a:t>为其</a:t>
            </a:r>
            <a:r>
              <a:rPr lang="en-US" altLang="zh-CN" sz="2000" dirty="0"/>
              <a:t>ATV</a:t>
            </a:r>
            <a:r>
              <a:rPr lang="zh-CN" altLang="en-US" sz="2000" dirty="0"/>
              <a:t>车型</a:t>
            </a:r>
            <a:r>
              <a:rPr lang="en-US" altLang="zh-CN" sz="2000" dirty="0"/>
              <a:t>: N1200, PRO100 </a:t>
            </a:r>
            <a:r>
              <a:rPr lang="zh-CN" altLang="en-US" sz="2000" dirty="0"/>
              <a:t>等提供连接器</a:t>
            </a:r>
            <a:endParaRPr lang="en-US" altLang="zh-CN" sz="2000" dirty="0"/>
          </a:p>
          <a:p>
            <a:r>
              <a:rPr lang="en-US" altLang="zh-CN" dirty="0">
                <a:solidFill>
                  <a:srgbClr val="202124"/>
                </a:solidFill>
                <a:latin typeface="arial" panose="020B0604020202020204" pitchFamily="34" charset="0"/>
              </a:rPr>
              <a:t>P</a:t>
            </a:r>
            <a:r>
              <a:rPr lang="en-US" altLang="zh-CN" b="0" i="0" dirty="0">
                <a:solidFill>
                  <a:srgbClr val="202124"/>
                </a:solidFill>
                <a:effectLst/>
                <a:latin typeface="arial" panose="020B0604020202020204" pitchFamily="34" charset="0"/>
              </a:rPr>
              <a:t>roviding connectors for its ATV models: N1200, PRO100, etc.</a:t>
            </a:r>
            <a:endParaRPr lang="zh-CN" altLang="en-US" dirty="0">
              <a:solidFill>
                <a:prstClr val="black"/>
              </a:solidFill>
            </a:endParaRPr>
          </a:p>
        </p:txBody>
      </p:sp>
      <p:sp>
        <p:nvSpPr>
          <p:cNvPr id="23" name="圆角矩形 33">
            <a:extLst>
              <a:ext uri="{FF2B5EF4-FFF2-40B4-BE49-F238E27FC236}">
                <a16:creationId xmlns="" xmlns:a16="http://schemas.microsoft.com/office/drawing/2014/main" id="{0509B106-349D-8293-A291-8161B0C7176C}"/>
              </a:ext>
            </a:extLst>
          </p:cNvPr>
          <p:cNvSpPr/>
          <p:nvPr/>
        </p:nvSpPr>
        <p:spPr>
          <a:xfrm>
            <a:off x="3724253" y="2199161"/>
            <a:ext cx="5883434" cy="1949920"/>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endParaRPr lang="zh-CN" altLang="en-US" sz="2000" dirty="0">
              <a:solidFill>
                <a:prstClr val="black"/>
              </a:solidFill>
            </a:endParaRPr>
          </a:p>
        </p:txBody>
      </p:sp>
      <p:pic>
        <p:nvPicPr>
          <p:cNvPr id="3" name="图片 2"/>
          <p:cNvPicPr>
            <a:picLocks noChangeAspect="1"/>
          </p:cNvPicPr>
          <p:nvPr/>
        </p:nvPicPr>
        <p:blipFill>
          <a:blip r:embed="rId3"/>
          <a:stretch>
            <a:fillRect/>
          </a:stretch>
        </p:blipFill>
        <p:spPr>
          <a:xfrm>
            <a:off x="416846" y="1250977"/>
            <a:ext cx="2329842" cy="609775"/>
          </a:xfrm>
          <a:prstGeom prst="rect">
            <a:avLst/>
          </a:prstGeom>
        </p:spPr>
      </p:pic>
      <p:pic>
        <p:nvPicPr>
          <p:cNvPr id="5" name="图片 4"/>
          <p:cNvPicPr>
            <a:picLocks noChangeAspect="1"/>
          </p:cNvPicPr>
          <p:nvPr/>
        </p:nvPicPr>
        <p:blipFill>
          <a:blip r:embed="rId4"/>
          <a:stretch>
            <a:fillRect/>
          </a:stretch>
        </p:blipFill>
        <p:spPr>
          <a:xfrm>
            <a:off x="3862958" y="2362679"/>
            <a:ext cx="2520280" cy="1649320"/>
          </a:xfrm>
          <a:prstGeom prst="rect">
            <a:avLst/>
          </a:prstGeom>
        </p:spPr>
      </p:pic>
      <p:pic>
        <p:nvPicPr>
          <p:cNvPr id="7" name="图片 6"/>
          <p:cNvPicPr>
            <a:picLocks noChangeAspect="1"/>
          </p:cNvPicPr>
          <p:nvPr/>
        </p:nvPicPr>
        <p:blipFill>
          <a:blip r:embed="rId5"/>
          <a:stretch>
            <a:fillRect/>
          </a:stretch>
        </p:blipFill>
        <p:spPr>
          <a:xfrm>
            <a:off x="6790259" y="2313853"/>
            <a:ext cx="2410407" cy="1694200"/>
          </a:xfrm>
          <a:prstGeom prst="rect">
            <a:avLst/>
          </a:prstGeom>
        </p:spPr>
      </p:pic>
      <p:sp>
        <p:nvSpPr>
          <p:cNvPr id="21" name="圆角矩形 33">
            <a:extLst>
              <a:ext uri="{FF2B5EF4-FFF2-40B4-BE49-F238E27FC236}">
                <a16:creationId xmlns="" xmlns:a16="http://schemas.microsoft.com/office/drawing/2014/main" id="{0509B106-349D-8293-A291-8161B0C7176C}"/>
              </a:ext>
            </a:extLst>
          </p:cNvPr>
          <p:cNvSpPr/>
          <p:nvPr/>
        </p:nvSpPr>
        <p:spPr>
          <a:xfrm>
            <a:off x="332567" y="4312599"/>
            <a:ext cx="2498400" cy="1224136"/>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536" y="4498712"/>
            <a:ext cx="2364078" cy="792088"/>
          </a:xfrm>
          <a:prstGeom prst="rect">
            <a:avLst/>
          </a:prstGeom>
        </p:spPr>
      </p:pic>
      <p:sp>
        <p:nvSpPr>
          <p:cNvPr id="24" name="圆角矩形 33">
            <a:extLst>
              <a:ext uri="{FF2B5EF4-FFF2-40B4-BE49-F238E27FC236}">
                <a16:creationId xmlns="" xmlns:a16="http://schemas.microsoft.com/office/drawing/2014/main" id="{0509B106-349D-8293-A291-8161B0C7176C}"/>
              </a:ext>
            </a:extLst>
          </p:cNvPr>
          <p:cNvSpPr/>
          <p:nvPr/>
        </p:nvSpPr>
        <p:spPr>
          <a:xfrm>
            <a:off x="3724253" y="4312598"/>
            <a:ext cx="2658985" cy="2356761"/>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r>
              <a:rPr lang="en-US" altLang="zh-CN" sz="2000" dirty="0"/>
              <a:t>KALMAR, </a:t>
            </a:r>
            <a:r>
              <a:rPr lang="zh-CN" altLang="en-US" sz="2000" dirty="0"/>
              <a:t>为飞机牵引车</a:t>
            </a:r>
            <a:r>
              <a:rPr lang="en-US" altLang="zh-CN" sz="2000" dirty="0"/>
              <a:t>TBL-800</a:t>
            </a:r>
            <a:r>
              <a:rPr lang="zh-CN" altLang="en-US" sz="2000" dirty="0"/>
              <a:t>等提供连接器</a:t>
            </a:r>
            <a:endParaRPr lang="en-US" altLang="zh-CN" sz="2000" dirty="0"/>
          </a:p>
          <a:p>
            <a:r>
              <a:rPr lang="en-US" altLang="zh-CN" sz="2000" dirty="0">
                <a:solidFill>
                  <a:prstClr val="black"/>
                </a:solidFill>
              </a:rPr>
              <a:t>Providing connectors for aircraft tractor TBL-800, etc.</a:t>
            </a:r>
            <a:endParaRPr lang="zh-CN" altLang="en-US" sz="2000" dirty="0">
              <a:solidFill>
                <a:prstClr val="black"/>
              </a:solidFill>
            </a:endParaRPr>
          </a:p>
        </p:txBody>
      </p:sp>
      <p:sp>
        <p:nvSpPr>
          <p:cNvPr id="28" name="圆角矩形 33">
            <a:extLst>
              <a:ext uri="{FF2B5EF4-FFF2-40B4-BE49-F238E27FC236}">
                <a16:creationId xmlns="" xmlns:a16="http://schemas.microsoft.com/office/drawing/2014/main" id="{0509B106-349D-8293-A291-8161B0C7176C}"/>
              </a:ext>
            </a:extLst>
          </p:cNvPr>
          <p:cNvSpPr/>
          <p:nvPr/>
        </p:nvSpPr>
        <p:spPr>
          <a:xfrm>
            <a:off x="6383238" y="4312598"/>
            <a:ext cx="5400600" cy="2356761"/>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endParaRPr lang="zh-CN" altLang="en-US" sz="2000" dirty="0">
              <a:solidFill>
                <a:prstClr val="black"/>
              </a:solidFill>
            </a:endParaRPr>
          </a:p>
        </p:txBody>
      </p:sp>
      <p:pic>
        <p:nvPicPr>
          <p:cNvPr id="14" name="图片 13"/>
          <p:cNvPicPr>
            <a:picLocks noChangeAspect="1"/>
          </p:cNvPicPr>
          <p:nvPr/>
        </p:nvPicPr>
        <p:blipFill>
          <a:blip r:embed="rId7"/>
          <a:stretch>
            <a:fillRect/>
          </a:stretch>
        </p:blipFill>
        <p:spPr>
          <a:xfrm>
            <a:off x="6472061" y="4374962"/>
            <a:ext cx="5222953" cy="2232031"/>
          </a:xfrm>
          <a:prstGeom prst="rect">
            <a:avLst/>
          </a:prstGeom>
        </p:spPr>
      </p:pic>
    </p:spTree>
    <p:extLst>
      <p:ext uri="{BB962C8B-B14F-4D97-AF65-F5344CB8AC3E}">
        <p14:creationId xmlns:p14="http://schemas.microsoft.com/office/powerpoint/2010/main" val="382576264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4">
            <a:extLst>
              <a:ext uri="{FF2B5EF4-FFF2-40B4-BE49-F238E27FC236}">
                <a16:creationId xmlns="" xmlns:a16="http://schemas.microsoft.com/office/drawing/2014/main" id="{3890E23B-38EC-4DD3-B642-E3C496B8643B}"/>
              </a:ext>
            </a:extLst>
          </p:cNvPr>
          <p:cNvSpPr/>
          <p:nvPr/>
        </p:nvSpPr>
        <p:spPr>
          <a:xfrm>
            <a:off x="10058166" y="2204872"/>
            <a:ext cx="1857893" cy="2527539"/>
          </a:xfrm>
          <a:prstGeom prst="roundRect">
            <a:avLst/>
          </a:prstGeom>
          <a:solidFill>
            <a:srgbClr val="00467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a:extLst>
              <a:ext uri="{FF2B5EF4-FFF2-40B4-BE49-F238E27FC236}">
                <a16:creationId xmlns="" xmlns:a16="http://schemas.microsoft.com/office/drawing/2014/main" id="{8160F9A6-817B-4ECA-9159-19A2011B0AC7}"/>
              </a:ext>
            </a:extLst>
          </p:cNvPr>
          <p:cNvSpPr/>
          <p:nvPr/>
        </p:nvSpPr>
        <p:spPr>
          <a:xfrm>
            <a:off x="7624411" y="2204872"/>
            <a:ext cx="1857893" cy="2527539"/>
          </a:xfrm>
          <a:prstGeom prst="roundRect">
            <a:avLst/>
          </a:prstGeom>
          <a:solidFill>
            <a:srgbClr val="00467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 xmlns:a16="http://schemas.microsoft.com/office/drawing/2014/main" id="{0DAA2F73-31D1-4ED1-8BE6-8FEFD6D39668}"/>
              </a:ext>
            </a:extLst>
          </p:cNvPr>
          <p:cNvSpPr/>
          <p:nvPr/>
        </p:nvSpPr>
        <p:spPr>
          <a:xfrm>
            <a:off x="5190332" y="2239102"/>
            <a:ext cx="1857893" cy="2527539"/>
          </a:xfrm>
          <a:prstGeom prst="roundRect">
            <a:avLst/>
          </a:prstGeom>
          <a:solidFill>
            <a:srgbClr val="00467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 xmlns:a16="http://schemas.microsoft.com/office/drawing/2014/main" id="{3129F114-78DF-437F-B49C-608062CC931C}"/>
              </a:ext>
            </a:extLst>
          </p:cNvPr>
          <p:cNvSpPr/>
          <p:nvPr/>
        </p:nvSpPr>
        <p:spPr>
          <a:xfrm>
            <a:off x="2790373" y="2224490"/>
            <a:ext cx="1857893" cy="2527539"/>
          </a:xfrm>
          <a:prstGeom prst="roundRect">
            <a:avLst/>
          </a:prstGeom>
          <a:solidFill>
            <a:srgbClr val="00467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 xmlns:a16="http://schemas.microsoft.com/office/drawing/2014/main" id="{FE06EB53-0805-4F15-A50B-487517CF9674}"/>
              </a:ext>
            </a:extLst>
          </p:cNvPr>
          <p:cNvSpPr/>
          <p:nvPr/>
        </p:nvSpPr>
        <p:spPr>
          <a:xfrm>
            <a:off x="386854" y="2220247"/>
            <a:ext cx="1857893" cy="2527539"/>
          </a:xfrm>
          <a:prstGeom prst="roundRect">
            <a:avLst/>
          </a:prstGeom>
          <a:solidFill>
            <a:srgbClr val="00467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1114714" y="169476"/>
            <a:ext cx="4980492" cy="954107"/>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solidFill>
                  <a:srgbClr val="00467C"/>
                </a:solidFill>
              </a:rPr>
              <a:t>企业文化 </a:t>
            </a:r>
            <a:r>
              <a:rPr lang="en-US" altLang="zh-CN" dirty="0">
                <a:solidFill>
                  <a:srgbClr val="00467C"/>
                </a:solidFill>
              </a:rPr>
              <a:t>Company Culture</a:t>
            </a:r>
            <a:endParaRPr lang="zh-CN" altLang="en-US" dirty="0">
              <a:solidFill>
                <a:srgbClr val="00467C"/>
              </a:solidFill>
            </a:endParaRPr>
          </a:p>
          <a:p>
            <a:endParaRPr lang="zh-CN" altLang="en-US" dirty="0">
              <a:solidFill>
                <a:srgbClr val="00467C"/>
              </a:solidFill>
            </a:endParaRPr>
          </a:p>
        </p:txBody>
      </p:sp>
      <p:sp>
        <p:nvSpPr>
          <p:cNvPr id="49" name="文本框 48">
            <a:extLst>
              <a:ext uri="{FF2B5EF4-FFF2-40B4-BE49-F238E27FC236}">
                <a16:creationId xmlns="" xmlns:a16="http://schemas.microsoft.com/office/drawing/2014/main" id="{3AA3FA47-6DFE-4504-989B-F9566C205DB8}"/>
              </a:ext>
            </a:extLst>
          </p:cNvPr>
          <p:cNvSpPr txBox="1"/>
          <p:nvPr/>
        </p:nvSpPr>
        <p:spPr>
          <a:xfrm>
            <a:off x="537891" y="2576698"/>
            <a:ext cx="1200329" cy="1953324"/>
          </a:xfrm>
          <a:prstGeom prst="rect">
            <a:avLst/>
          </a:prstGeom>
          <a:noFill/>
        </p:spPr>
        <p:txBody>
          <a:bodyPr vert="eaVert" wrap="square" rtlCol="0">
            <a:spAutoFit/>
          </a:bodyPr>
          <a:lstStyle/>
          <a:p>
            <a:r>
              <a:rPr lang="zh-CN" altLang="en-US" sz="6600" b="1" dirty="0">
                <a:solidFill>
                  <a:schemeClr val="accent4">
                    <a:lumMod val="75000"/>
                  </a:schemeClr>
                </a:solidFill>
                <a:latin typeface="方正舒体" panose="02010601030101010101" pitchFamily="2" charset="-122"/>
                <a:ea typeface="方正舒体" panose="02010601030101010101" pitchFamily="2" charset="-122"/>
              </a:rPr>
              <a:t>目标</a:t>
            </a:r>
          </a:p>
        </p:txBody>
      </p:sp>
      <p:sp>
        <p:nvSpPr>
          <p:cNvPr id="50" name="文本框 49">
            <a:extLst>
              <a:ext uri="{FF2B5EF4-FFF2-40B4-BE49-F238E27FC236}">
                <a16:creationId xmlns="" xmlns:a16="http://schemas.microsoft.com/office/drawing/2014/main" id="{E30B6F08-2100-4597-975F-5B62F7E0212C}"/>
              </a:ext>
            </a:extLst>
          </p:cNvPr>
          <p:cNvSpPr txBox="1"/>
          <p:nvPr/>
        </p:nvSpPr>
        <p:spPr>
          <a:xfrm>
            <a:off x="1177754" y="3065809"/>
            <a:ext cx="800219" cy="1658448"/>
          </a:xfrm>
          <a:prstGeom prst="rect">
            <a:avLst/>
          </a:prstGeom>
          <a:noFill/>
        </p:spPr>
        <p:txBody>
          <a:bodyPr vert="eaVert" wrap="square" rtlCol="0">
            <a:spAutoFit/>
          </a:bodyPr>
          <a:lstStyle/>
          <a:p>
            <a:r>
              <a:rPr lang="zh-CN" altLang="en-US" sz="2000" dirty="0">
                <a:solidFill>
                  <a:schemeClr val="bg1"/>
                </a:solidFill>
                <a:latin typeface="方正姚体" panose="02010601030101010101" pitchFamily="2" charset="-122"/>
                <a:ea typeface="方正姚体" panose="02010601030101010101" pitchFamily="2" charset="-122"/>
              </a:rPr>
              <a:t>决定方向</a:t>
            </a:r>
            <a:endParaRPr lang="en-US" altLang="zh-CN" sz="2000" dirty="0">
              <a:solidFill>
                <a:schemeClr val="bg1"/>
              </a:solidFill>
              <a:latin typeface="方正姚体" panose="02010601030101010101" pitchFamily="2" charset="-122"/>
              <a:ea typeface="方正姚体" panose="02010601030101010101" pitchFamily="2" charset="-122"/>
            </a:endParaRPr>
          </a:p>
          <a:p>
            <a:endParaRPr lang="zh-CN" altLang="en-US" sz="2000" dirty="0">
              <a:solidFill>
                <a:schemeClr val="bg1"/>
              </a:solidFill>
              <a:latin typeface="方正姚体" panose="02010601030101010101" pitchFamily="2" charset="-122"/>
              <a:ea typeface="方正姚体" panose="02010601030101010101" pitchFamily="2" charset="-122"/>
            </a:endParaRPr>
          </a:p>
        </p:txBody>
      </p:sp>
      <p:sp>
        <p:nvSpPr>
          <p:cNvPr id="51" name="文本框 50">
            <a:extLst>
              <a:ext uri="{FF2B5EF4-FFF2-40B4-BE49-F238E27FC236}">
                <a16:creationId xmlns="" xmlns:a16="http://schemas.microsoft.com/office/drawing/2014/main" id="{F84531C8-A7A5-4101-991D-F264BB99B628}"/>
              </a:ext>
            </a:extLst>
          </p:cNvPr>
          <p:cNvSpPr txBox="1"/>
          <p:nvPr/>
        </p:nvSpPr>
        <p:spPr>
          <a:xfrm>
            <a:off x="2936434" y="2591696"/>
            <a:ext cx="1200329" cy="2450536"/>
          </a:xfrm>
          <a:prstGeom prst="rect">
            <a:avLst/>
          </a:prstGeom>
          <a:noFill/>
        </p:spPr>
        <p:txBody>
          <a:bodyPr vert="eaVert" wrap="square" rtlCol="0">
            <a:spAutoFit/>
          </a:bodyPr>
          <a:lstStyle/>
          <a:p>
            <a:r>
              <a:rPr lang="zh-CN" altLang="en-US" sz="6600" dirty="0">
                <a:solidFill>
                  <a:schemeClr val="accent4">
                    <a:lumMod val="75000"/>
                  </a:schemeClr>
                </a:solidFill>
                <a:latin typeface="方正舒体" panose="02010601030101010101" pitchFamily="2" charset="-122"/>
                <a:ea typeface="方正舒体" panose="02010601030101010101" pitchFamily="2" charset="-122"/>
              </a:rPr>
              <a:t>行动</a:t>
            </a:r>
          </a:p>
        </p:txBody>
      </p:sp>
      <p:sp>
        <p:nvSpPr>
          <p:cNvPr id="53" name="文本框 52">
            <a:extLst>
              <a:ext uri="{FF2B5EF4-FFF2-40B4-BE49-F238E27FC236}">
                <a16:creationId xmlns="" xmlns:a16="http://schemas.microsoft.com/office/drawing/2014/main" id="{47294542-5A76-4D5D-B113-039247C2382D}"/>
              </a:ext>
            </a:extLst>
          </p:cNvPr>
          <p:cNvSpPr txBox="1"/>
          <p:nvPr/>
        </p:nvSpPr>
        <p:spPr>
          <a:xfrm>
            <a:off x="3925313" y="3106674"/>
            <a:ext cx="492443" cy="1423348"/>
          </a:xfrm>
          <a:prstGeom prst="rect">
            <a:avLst/>
          </a:prstGeom>
          <a:noFill/>
        </p:spPr>
        <p:txBody>
          <a:bodyPr vert="eaVert" wrap="square" rtlCol="0">
            <a:spAutoFit/>
          </a:bodyPr>
          <a:lstStyle/>
          <a:p>
            <a:r>
              <a:rPr lang="zh-CN" altLang="en-US" sz="2000" dirty="0">
                <a:solidFill>
                  <a:schemeClr val="bg1"/>
                </a:solidFill>
                <a:latin typeface="方正姚体" panose="02010601030101010101" pitchFamily="2" charset="-122"/>
                <a:ea typeface="方正姚体" panose="02010601030101010101" pitchFamily="2" charset="-122"/>
              </a:rPr>
              <a:t>成就未来</a:t>
            </a:r>
          </a:p>
        </p:txBody>
      </p:sp>
      <p:sp>
        <p:nvSpPr>
          <p:cNvPr id="54" name="文本框 53">
            <a:extLst>
              <a:ext uri="{FF2B5EF4-FFF2-40B4-BE49-F238E27FC236}">
                <a16:creationId xmlns="" xmlns:a16="http://schemas.microsoft.com/office/drawing/2014/main" id="{2473D7C1-42BE-49C4-B727-4C238A82E316}"/>
              </a:ext>
            </a:extLst>
          </p:cNvPr>
          <p:cNvSpPr txBox="1"/>
          <p:nvPr/>
        </p:nvSpPr>
        <p:spPr>
          <a:xfrm>
            <a:off x="5379032" y="2681965"/>
            <a:ext cx="1200329" cy="1776448"/>
          </a:xfrm>
          <a:prstGeom prst="rect">
            <a:avLst/>
          </a:prstGeom>
          <a:noFill/>
        </p:spPr>
        <p:txBody>
          <a:bodyPr vert="eaVert" wrap="square" rtlCol="0">
            <a:spAutoFit/>
          </a:bodyPr>
          <a:lstStyle/>
          <a:p>
            <a:r>
              <a:rPr lang="zh-CN" altLang="en-US" sz="6600" dirty="0">
                <a:solidFill>
                  <a:schemeClr val="accent4">
                    <a:lumMod val="75000"/>
                  </a:schemeClr>
                </a:solidFill>
                <a:latin typeface="方正舒体" panose="02010601030101010101" pitchFamily="2" charset="-122"/>
                <a:ea typeface="方正舒体" panose="02010601030101010101" pitchFamily="2" charset="-122"/>
              </a:rPr>
              <a:t>态度</a:t>
            </a:r>
          </a:p>
        </p:txBody>
      </p:sp>
      <p:sp>
        <p:nvSpPr>
          <p:cNvPr id="55" name="文本框 54">
            <a:extLst>
              <a:ext uri="{FF2B5EF4-FFF2-40B4-BE49-F238E27FC236}">
                <a16:creationId xmlns="" xmlns:a16="http://schemas.microsoft.com/office/drawing/2014/main" id="{8E828984-F76E-450D-A2E1-5ACEE762ECBC}"/>
              </a:ext>
            </a:extLst>
          </p:cNvPr>
          <p:cNvSpPr txBox="1"/>
          <p:nvPr/>
        </p:nvSpPr>
        <p:spPr>
          <a:xfrm>
            <a:off x="6299121" y="3199994"/>
            <a:ext cx="492443" cy="1371931"/>
          </a:xfrm>
          <a:prstGeom prst="rect">
            <a:avLst/>
          </a:prstGeom>
          <a:noFill/>
        </p:spPr>
        <p:txBody>
          <a:bodyPr vert="eaVert" wrap="square" rtlCol="0">
            <a:spAutoFit/>
          </a:bodyPr>
          <a:lstStyle/>
          <a:p>
            <a:r>
              <a:rPr lang="zh-CN" altLang="en-US" sz="2000" dirty="0">
                <a:solidFill>
                  <a:schemeClr val="bg1"/>
                </a:solidFill>
                <a:latin typeface="方正姚体" panose="02010601030101010101" pitchFamily="2" charset="-122"/>
                <a:ea typeface="方正姚体" panose="02010601030101010101" pitchFamily="2" charset="-122"/>
              </a:rPr>
              <a:t>决定一切</a:t>
            </a:r>
          </a:p>
        </p:txBody>
      </p:sp>
      <p:sp>
        <p:nvSpPr>
          <p:cNvPr id="57" name="文本框 56">
            <a:extLst>
              <a:ext uri="{FF2B5EF4-FFF2-40B4-BE49-F238E27FC236}">
                <a16:creationId xmlns="" xmlns:a16="http://schemas.microsoft.com/office/drawing/2014/main" id="{A13406C0-2682-4FC2-954B-5869B883DC64}"/>
              </a:ext>
            </a:extLst>
          </p:cNvPr>
          <p:cNvSpPr txBox="1"/>
          <p:nvPr/>
        </p:nvSpPr>
        <p:spPr>
          <a:xfrm>
            <a:off x="7745327" y="2580151"/>
            <a:ext cx="1200329" cy="1997280"/>
          </a:xfrm>
          <a:prstGeom prst="rect">
            <a:avLst/>
          </a:prstGeom>
          <a:noFill/>
        </p:spPr>
        <p:txBody>
          <a:bodyPr vert="eaVert" wrap="square" rtlCol="0">
            <a:spAutoFit/>
          </a:bodyPr>
          <a:lstStyle/>
          <a:p>
            <a:r>
              <a:rPr lang="zh-CN" altLang="en-US" sz="6600" dirty="0">
                <a:solidFill>
                  <a:schemeClr val="accent4">
                    <a:lumMod val="75000"/>
                  </a:schemeClr>
                </a:solidFill>
                <a:latin typeface="方正舒体" panose="02010601030101010101" pitchFamily="2" charset="-122"/>
                <a:ea typeface="方正舒体" panose="02010601030101010101" pitchFamily="2" charset="-122"/>
              </a:rPr>
              <a:t>细节</a:t>
            </a:r>
          </a:p>
        </p:txBody>
      </p:sp>
      <p:sp>
        <p:nvSpPr>
          <p:cNvPr id="58" name="文本框 57">
            <a:extLst>
              <a:ext uri="{FF2B5EF4-FFF2-40B4-BE49-F238E27FC236}">
                <a16:creationId xmlns="" xmlns:a16="http://schemas.microsoft.com/office/drawing/2014/main" id="{4C0F6A33-B7CE-488D-9275-F99BD4F8E080}"/>
              </a:ext>
            </a:extLst>
          </p:cNvPr>
          <p:cNvSpPr txBox="1"/>
          <p:nvPr/>
        </p:nvSpPr>
        <p:spPr>
          <a:xfrm>
            <a:off x="8699434" y="3227162"/>
            <a:ext cx="492443" cy="1505249"/>
          </a:xfrm>
          <a:prstGeom prst="rect">
            <a:avLst/>
          </a:prstGeom>
          <a:noFill/>
        </p:spPr>
        <p:txBody>
          <a:bodyPr vert="eaVert" wrap="square" rtlCol="0">
            <a:spAutoFit/>
          </a:bodyPr>
          <a:lstStyle/>
          <a:p>
            <a:r>
              <a:rPr lang="zh-CN" altLang="en-US" sz="2000" dirty="0">
                <a:solidFill>
                  <a:schemeClr val="bg1"/>
                </a:solidFill>
                <a:latin typeface="方正姚体" panose="02010601030101010101" pitchFamily="2" charset="-122"/>
                <a:ea typeface="方正姚体" panose="02010601030101010101" pitchFamily="2" charset="-122"/>
              </a:rPr>
              <a:t>决定成败</a:t>
            </a:r>
          </a:p>
        </p:txBody>
      </p:sp>
      <p:sp>
        <p:nvSpPr>
          <p:cNvPr id="59" name="文本框 58">
            <a:extLst>
              <a:ext uri="{FF2B5EF4-FFF2-40B4-BE49-F238E27FC236}">
                <a16:creationId xmlns="" xmlns:a16="http://schemas.microsoft.com/office/drawing/2014/main" id="{6F975664-5A24-4596-849F-9080AD9E7A9D}"/>
              </a:ext>
            </a:extLst>
          </p:cNvPr>
          <p:cNvSpPr txBox="1"/>
          <p:nvPr/>
        </p:nvSpPr>
        <p:spPr>
          <a:xfrm>
            <a:off x="10197253" y="2591696"/>
            <a:ext cx="1200329" cy="1997280"/>
          </a:xfrm>
          <a:prstGeom prst="rect">
            <a:avLst/>
          </a:prstGeom>
          <a:noFill/>
        </p:spPr>
        <p:txBody>
          <a:bodyPr vert="eaVert" wrap="square" rtlCol="0">
            <a:spAutoFit/>
          </a:bodyPr>
          <a:lstStyle/>
          <a:p>
            <a:r>
              <a:rPr lang="zh-CN" altLang="en-US" sz="6600" dirty="0">
                <a:solidFill>
                  <a:schemeClr val="accent4">
                    <a:lumMod val="75000"/>
                  </a:schemeClr>
                </a:solidFill>
                <a:latin typeface="方正舒体" panose="02010601030101010101" pitchFamily="2" charset="-122"/>
                <a:ea typeface="方正舒体" panose="02010601030101010101" pitchFamily="2" charset="-122"/>
              </a:rPr>
              <a:t>创新</a:t>
            </a:r>
          </a:p>
        </p:txBody>
      </p:sp>
      <p:sp>
        <p:nvSpPr>
          <p:cNvPr id="60" name="文本框 59">
            <a:extLst>
              <a:ext uri="{FF2B5EF4-FFF2-40B4-BE49-F238E27FC236}">
                <a16:creationId xmlns="" xmlns:a16="http://schemas.microsoft.com/office/drawing/2014/main" id="{B254E00C-5B05-4C19-AE4B-4C6A4F0EBBDA}"/>
              </a:ext>
            </a:extLst>
          </p:cNvPr>
          <p:cNvSpPr txBox="1"/>
          <p:nvPr/>
        </p:nvSpPr>
        <p:spPr>
          <a:xfrm>
            <a:off x="11164377" y="3202403"/>
            <a:ext cx="492443" cy="1387777"/>
          </a:xfrm>
          <a:prstGeom prst="rect">
            <a:avLst/>
          </a:prstGeom>
          <a:noFill/>
        </p:spPr>
        <p:txBody>
          <a:bodyPr vert="eaVert" wrap="square" rtlCol="0">
            <a:spAutoFit/>
          </a:bodyPr>
          <a:lstStyle/>
          <a:p>
            <a:r>
              <a:rPr lang="zh-CN" altLang="en-US" sz="2000" dirty="0">
                <a:solidFill>
                  <a:schemeClr val="bg1"/>
                </a:solidFill>
                <a:latin typeface="方正姚体" panose="02010601030101010101" pitchFamily="2" charset="-122"/>
                <a:ea typeface="方正姚体" panose="02010601030101010101" pitchFamily="2" charset="-122"/>
              </a:rPr>
              <a:t>决定命运</a:t>
            </a:r>
          </a:p>
        </p:txBody>
      </p:sp>
      <p:sp>
        <p:nvSpPr>
          <p:cNvPr id="61" name="菱形 60">
            <a:extLst>
              <a:ext uri="{FF2B5EF4-FFF2-40B4-BE49-F238E27FC236}">
                <a16:creationId xmlns="" xmlns:a16="http://schemas.microsoft.com/office/drawing/2014/main" id="{F9FDAEAC-CE7D-41D5-BCA3-05CD9712080C}"/>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菱形 61">
            <a:extLst>
              <a:ext uri="{FF2B5EF4-FFF2-40B4-BE49-F238E27FC236}">
                <a16:creationId xmlns="" xmlns:a16="http://schemas.microsoft.com/office/drawing/2014/main" id="{E63424BA-BFA8-4712-A6ED-BB2B04D97FF5}"/>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a:extLst>
              <a:ext uri="{FF2B5EF4-FFF2-40B4-BE49-F238E27FC236}">
                <a16:creationId xmlns="" xmlns:a16="http://schemas.microsoft.com/office/drawing/2014/main" id="{65D1C327-4E1D-4385-8801-E8CB5DC7F12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2" name="文本框 1">
            <a:extLst>
              <a:ext uri="{FF2B5EF4-FFF2-40B4-BE49-F238E27FC236}">
                <a16:creationId xmlns="" xmlns:a16="http://schemas.microsoft.com/office/drawing/2014/main" id="{211AB524-544E-42BD-844D-B664AF1CD0A0}"/>
              </a:ext>
            </a:extLst>
          </p:cNvPr>
          <p:cNvSpPr txBox="1"/>
          <p:nvPr/>
        </p:nvSpPr>
        <p:spPr>
          <a:xfrm>
            <a:off x="5777143" y="935381"/>
            <a:ext cx="3936367" cy="1200329"/>
          </a:xfrm>
          <a:prstGeom prst="rect">
            <a:avLst/>
          </a:prstGeom>
          <a:noFill/>
        </p:spPr>
        <p:txBody>
          <a:bodyPr wrap="square" rtlCol="0">
            <a:spAutoFit/>
          </a:bodyPr>
          <a:lstStyle/>
          <a:p>
            <a:r>
              <a:rPr lang="zh-CN" altLang="en-US" sz="4800" b="1" dirty="0"/>
              <a:t>联和电子</a:t>
            </a:r>
            <a:endParaRPr lang="en-US" altLang="zh-CN" sz="4800" b="1" dirty="0"/>
          </a:p>
          <a:p>
            <a:r>
              <a:rPr lang="en-US" altLang="zh-CN" sz="2400" b="1" dirty="0"/>
              <a:t>LIANHE </a:t>
            </a:r>
            <a:r>
              <a:rPr lang="en-US" altLang="zh-CN" sz="2400" b="1" dirty="0" err="1"/>
              <a:t>ElECTRONIC</a:t>
            </a:r>
            <a:endParaRPr lang="zh-CN" altLang="en-US" sz="2400" b="1" dirty="0"/>
          </a:p>
        </p:txBody>
      </p:sp>
      <p:sp>
        <p:nvSpPr>
          <p:cNvPr id="26" name="PA_文本框 3">
            <a:extLst>
              <a:ext uri="{FF2B5EF4-FFF2-40B4-BE49-F238E27FC236}">
                <a16:creationId xmlns="" xmlns:a16="http://schemas.microsoft.com/office/drawing/2014/main" id="{31770878-CEA3-410F-A4C2-B65043C8FC04}"/>
              </a:ext>
            </a:extLst>
          </p:cNvPr>
          <p:cNvSpPr txBox="1"/>
          <p:nvPr>
            <p:custDataLst>
              <p:tags r:id="rId1"/>
            </p:custDataLst>
          </p:nvPr>
        </p:nvSpPr>
        <p:spPr>
          <a:xfrm>
            <a:off x="3454993" y="5014430"/>
            <a:ext cx="5688255" cy="1200329"/>
          </a:xfrm>
          <a:prstGeom prst="rect">
            <a:avLst/>
          </a:prstGeom>
          <a:noFill/>
          <a:effectLst/>
        </p:spPr>
        <p:txBody>
          <a:bodyPr wrap="square" rtlCol="0">
            <a:spAutoFit/>
          </a:bodyPr>
          <a:lstStyle/>
          <a:p>
            <a:r>
              <a:rPr lang="zh-CN" altLang="en-US" sz="7200" dirty="0">
                <a:solidFill>
                  <a:srgbClr val="C00000"/>
                </a:solidFill>
                <a:latin typeface="华文行楷" panose="02010800040101010101" pitchFamily="2" charset="-122"/>
                <a:ea typeface="华文行楷" panose="02010800040101010101" pitchFamily="2" charset="-122"/>
              </a:rPr>
              <a:t>和</a:t>
            </a:r>
            <a:r>
              <a:rPr lang="zh-CN" altLang="en-US" sz="4000" b="1" dirty="0">
                <a:latin typeface="宋体" panose="02010600030101010101" pitchFamily="2" charset="-122"/>
                <a:ea typeface="宋体" panose="02010600030101010101" pitchFamily="2" charset="-122"/>
              </a:rPr>
              <a:t>谐</a:t>
            </a:r>
            <a:r>
              <a:rPr lang="zh-CN" altLang="en-US" sz="4400" dirty="0">
                <a:solidFill>
                  <a:srgbClr val="00467C"/>
                </a:solidFill>
                <a:latin typeface="方正姚体" panose="02010601030101010101" pitchFamily="2" charset="-122"/>
                <a:ea typeface="方正姚体" panose="02010601030101010101" pitchFamily="2" charset="-122"/>
              </a:rPr>
              <a:t> </a:t>
            </a:r>
            <a:r>
              <a:rPr lang="en-US" altLang="zh-CN" sz="6000" dirty="0">
                <a:latin typeface="方正姚体" panose="02010601030101010101" pitchFamily="2" charset="-122"/>
                <a:ea typeface="方正姚体" panose="02010601030101010101" pitchFamily="2" charset="-122"/>
              </a:rPr>
              <a:t>|</a:t>
            </a:r>
            <a:r>
              <a:rPr lang="en-US" altLang="zh-CN" sz="4400" dirty="0">
                <a:solidFill>
                  <a:srgbClr val="00467C"/>
                </a:solidFill>
                <a:latin typeface="方正姚体" panose="02010601030101010101" pitchFamily="2" charset="-122"/>
                <a:ea typeface="方正姚体" panose="02010601030101010101" pitchFamily="2" charset="-122"/>
              </a:rPr>
              <a:t> </a:t>
            </a:r>
            <a:r>
              <a:rPr lang="zh-CN" altLang="en-US" sz="7200" dirty="0">
                <a:solidFill>
                  <a:srgbClr val="C00000"/>
                </a:solidFill>
                <a:latin typeface="华文行楷" panose="02010800040101010101" pitchFamily="2" charset="-122"/>
                <a:ea typeface="华文行楷" panose="02010800040101010101" pitchFamily="2" charset="-122"/>
              </a:rPr>
              <a:t>和</a:t>
            </a:r>
            <a:r>
              <a:rPr lang="zh-CN" altLang="en-US" sz="4000" b="1" dirty="0">
                <a:latin typeface="宋体" panose="02010600030101010101" pitchFamily="2" charset="-122"/>
                <a:ea typeface="宋体" panose="02010600030101010101" pitchFamily="2" charset="-122"/>
              </a:rPr>
              <a:t>顺</a:t>
            </a:r>
            <a:r>
              <a:rPr lang="zh-CN" altLang="en-US" sz="4400" dirty="0">
                <a:solidFill>
                  <a:srgbClr val="00467C"/>
                </a:solidFill>
                <a:latin typeface="方正姚体" panose="02010601030101010101" pitchFamily="2" charset="-122"/>
                <a:ea typeface="方正姚体" panose="02010601030101010101" pitchFamily="2" charset="-122"/>
              </a:rPr>
              <a:t> </a:t>
            </a:r>
            <a:r>
              <a:rPr lang="en-US" altLang="zh-CN" sz="6000" dirty="0">
                <a:latin typeface="方正姚体" panose="02010601030101010101" pitchFamily="2" charset="-122"/>
                <a:ea typeface="方正姚体" panose="02010601030101010101" pitchFamily="2" charset="-122"/>
              </a:rPr>
              <a:t>|</a:t>
            </a:r>
            <a:r>
              <a:rPr lang="en-US" altLang="zh-CN" sz="4400" dirty="0">
                <a:solidFill>
                  <a:srgbClr val="00467C"/>
                </a:solidFill>
                <a:latin typeface="方正姚体" panose="02010601030101010101" pitchFamily="2" charset="-122"/>
                <a:ea typeface="方正姚体" panose="02010601030101010101" pitchFamily="2" charset="-122"/>
              </a:rPr>
              <a:t> </a:t>
            </a:r>
            <a:r>
              <a:rPr lang="zh-CN" altLang="en-US" sz="7200" dirty="0">
                <a:solidFill>
                  <a:srgbClr val="C00000"/>
                </a:solidFill>
                <a:latin typeface="华文行楷" panose="02010800040101010101" pitchFamily="2" charset="-122"/>
                <a:ea typeface="华文行楷" panose="02010800040101010101" pitchFamily="2" charset="-122"/>
              </a:rPr>
              <a:t>和</a:t>
            </a:r>
            <a:r>
              <a:rPr lang="zh-CN" altLang="en-US" sz="4000" b="1" dirty="0">
                <a:latin typeface="宋体" panose="02010600030101010101" pitchFamily="2" charset="-122"/>
                <a:ea typeface="宋体" panose="02010600030101010101" pitchFamily="2" charset="-122"/>
              </a:rPr>
              <a:t>美</a:t>
            </a:r>
            <a:endParaRPr lang="zh-CN" altLang="en-US" sz="4000" b="1" dirty="0">
              <a:solidFill>
                <a:srgbClr val="00467C"/>
              </a:solidFill>
              <a:latin typeface="方正姚体" panose="02010601030101010101" pitchFamily="2" charset="-122"/>
              <a:ea typeface="方正姚体" panose="02010601030101010101" pitchFamily="2" charset="-122"/>
            </a:endParaRPr>
          </a:p>
        </p:txBody>
      </p:sp>
      <p:sp>
        <p:nvSpPr>
          <p:cNvPr id="5" name="文本框 4">
            <a:extLst>
              <a:ext uri="{FF2B5EF4-FFF2-40B4-BE49-F238E27FC236}">
                <a16:creationId xmlns="" xmlns:a16="http://schemas.microsoft.com/office/drawing/2014/main" id="{A27C03B5-7F9E-427C-B9FB-65D197A736D4}"/>
              </a:ext>
            </a:extLst>
          </p:cNvPr>
          <p:cNvSpPr txBox="1"/>
          <p:nvPr/>
        </p:nvSpPr>
        <p:spPr>
          <a:xfrm>
            <a:off x="3558844" y="5983926"/>
            <a:ext cx="1954264" cy="461665"/>
          </a:xfrm>
          <a:prstGeom prst="rect">
            <a:avLst/>
          </a:prstGeom>
          <a:noFill/>
        </p:spPr>
        <p:txBody>
          <a:bodyPr wrap="square" rtlCol="0">
            <a:spAutoFit/>
          </a:bodyPr>
          <a:lstStyle/>
          <a:p>
            <a:r>
              <a:rPr lang="en-US" altLang="zh-CN" sz="2400" b="1" dirty="0"/>
              <a:t>Harmonious</a:t>
            </a:r>
            <a:endParaRPr lang="zh-CN" altLang="en-US" sz="2400" b="1" dirty="0"/>
          </a:p>
        </p:txBody>
      </p:sp>
      <p:sp>
        <p:nvSpPr>
          <p:cNvPr id="27" name="文本框 26">
            <a:extLst>
              <a:ext uri="{FF2B5EF4-FFF2-40B4-BE49-F238E27FC236}">
                <a16:creationId xmlns="" xmlns:a16="http://schemas.microsoft.com/office/drawing/2014/main" id="{18E25036-C47B-4CA7-8C4C-F063F6C1A529}"/>
              </a:ext>
            </a:extLst>
          </p:cNvPr>
          <p:cNvSpPr txBox="1"/>
          <p:nvPr/>
        </p:nvSpPr>
        <p:spPr>
          <a:xfrm>
            <a:off x="5679226" y="6000883"/>
            <a:ext cx="1318934" cy="461665"/>
          </a:xfrm>
          <a:prstGeom prst="rect">
            <a:avLst/>
          </a:prstGeom>
          <a:noFill/>
        </p:spPr>
        <p:txBody>
          <a:bodyPr wrap="square" rtlCol="0">
            <a:spAutoFit/>
          </a:bodyPr>
          <a:lstStyle/>
          <a:p>
            <a:r>
              <a:rPr lang="en-US" altLang="zh-CN" sz="2400" b="1" dirty="0"/>
              <a:t>Success</a:t>
            </a:r>
            <a:endParaRPr lang="zh-CN" altLang="en-US" sz="2400" b="1" dirty="0"/>
          </a:p>
        </p:txBody>
      </p:sp>
      <p:sp>
        <p:nvSpPr>
          <p:cNvPr id="28" name="文本框 27">
            <a:extLst>
              <a:ext uri="{FF2B5EF4-FFF2-40B4-BE49-F238E27FC236}">
                <a16:creationId xmlns="" xmlns:a16="http://schemas.microsoft.com/office/drawing/2014/main" id="{CDB76201-C844-4BEC-B27F-BC26335FE89D}"/>
              </a:ext>
            </a:extLst>
          </p:cNvPr>
          <p:cNvSpPr txBox="1"/>
          <p:nvPr/>
        </p:nvSpPr>
        <p:spPr>
          <a:xfrm>
            <a:off x="7516719" y="5983926"/>
            <a:ext cx="1632102" cy="461665"/>
          </a:xfrm>
          <a:prstGeom prst="rect">
            <a:avLst/>
          </a:prstGeom>
          <a:noFill/>
        </p:spPr>
        <p:txBody>
          <a:bodyPr wrap="square" rtlCol="0">
            <a:spAutoFit/>
          </a:bodyPr>
          <a:lstStyle/>
          <a:p>
            <a:r>
              <a:rPr lang="en-US" altLang="zh-CN" sz="2400" b="1" dirty="0"/>
              <a:t>Perfect</a:t>
            </a:r>
            <a:endParaRPr lang="zh-CN" altLang="en-US" sz="2400" b="1" dirty="0"/>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6133" y="860129"/>
            <a:ext cx="2590986" cy="12600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par>
                          <p:cTn id="9" fill="hold">
                            <p:stCondLst>
                              <p:cond delay="1350"/>
                            </p:stCondLst>
                            <p:childTnLst>
                              <p:par>
                                <p:cTn id="10" presetID="12" presetClass="entr" presetSubtype="2"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ppt_x</p:attrName>
                                        </p:attrNameLst>
                                      </p:cBhvr>
                                      <p:tavLst>
                                        <p:tav tm="0">
                                          <p:val>
                                            <p:strVal val="#ppt_x+#ppt_w*1.125000"/>
                                          </p:val>
                                        </p:tav>
                                        <p:tav tm="100000">
                                          <p:val>
                                            <p:strVal val="#ppt_x"/>
                                          </p:val>
                                        </p:tav>
                                      </p:tavLst>
                                    </p:anim>
                                    <p:animEffect transition="in" filter="wipe(left)">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箭头: 五边形 4">
            <a:extLst>
              <a:ext uri="{FF2B5EF4-FFF2-40B4-BE49-F238E27FC236}">
                <a16:creationId xmlns="" xmlns:a16="http://schemas.microsoft.com/office/drawing/2014/main" id="{12E190CB-2FCD-469A-A437-558D72B33E0B}"/>
              </a:ext>
            </a:extLst>
          </p:cNvPr>
          <p:cNvSpPr/>
          <p:nvPr/>
        </p:nvSpPr>
        <p:spPr>
          <a:xfrm>
            <a:off x="0" y="2150186"/>
            <a:ext cx="10343678" cy="3330281"/>
          </a:xfrm>
          <a:prstGeom prst="homePlate">
            <a:avLst/>
          </a:prstGeom>
          <a:solidFill>
            <a:srgbClr val="0046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Rectangle 11">
            <a:extLst>
              <a:ext uri="{FF2B5EF4-FFF2-40B4-BE49-F238E27FC236}">
                <a16:creationId xmlns="" xmlns:a16="http://schemas.microsoft.com/office/drawing/2014/main" id="{E54072CB-B606-AC0F-BBFA-587857636877}"/>
              </a:ext>
            </a:extLst>
          </p:cNvPr>
          <p:cNvSpPr>
            <a:spLocks noChangeArrowheads="1"/>
          </p:cNvSpPr>
          <p:nvPr/>
        </p:nvSpPr>
        <p:spPr bwMode="gray">
          <a:xfrm>
            <a:off x="223694" y="3429000"/>
            <a:ext cx="5040560" cy="2554545"/>
          </a:xfrm>
          <a:prstGeom prst="rect">
            <a:avLst/>
          </a:prstGeom>
          <a:noFill/>
          <a:ln>
            <a:noFill/>
          </a:ln>
        </p:spPr>
        <p:txBody>
          <a:bodyPr wrap="square">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gn="ctr" eaLnBrk="0" fontAlgn="auto" hangingPunct="0">
              <a:spcBef>
                <a:spcPts val="0"/>
              </a:spcBef>
              <a:spcAft>
                <a:spcPts val="0"/>
              </a:spcAft>
              <a:defRPr/>
            </a:pPr>
            <a:r>
              <a:rPr lang="en-US" altLang="zh-CN" sz="4000" dirty="0">
                <a:solidFill>
                  <a:schemeClr val="bg1">
                    <a:lumMod val="95000"/>
                  </a:schemeClr>
                </a:solidFill>
                <a:latin typeface="Impact LT"/>
                <a:ea typeface="微软雅黑" panose="020B0503020204020204" pitchFamily="34" charset="-122"/>
              </a:rPr>
              <a:t>Part 02 </a:t>
            </a:r>
          </a:p>
          <a:p>
            <a:pPr algn="ctr" eaLnBrk="0" fontAlgn="auto" hangingPunct="0">
              <a:spcBef>
                <a:spcPts val="0"/>
              </a:spcBef>
              <a:spcAft>
                <a:spcPts val="0"/>
              </a:spcAft>
              <a:defRPr/>
            </a:pPr>
            <a:r>
              <a:rPr kumimoji="0" lang="zh-CN" altLang="en-US" sz="4000" b="1"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rPr>
              <a:t>研发能力</a:t>
            </a:r>
            <a:endParaRPr kumimoji="0" lang="en-US" altLang="zh-CN" sz="4000" b="1"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endParaRPr>
          </a:p>
          <a:p>
            <a:pPr algn="ctr" eaLnBrk="0" fontAlgn="auto" hangingPunct="0">
              <a:spcBef>
                <a:spcPts val="0"/>
              </a:spcBef>
              <a:spcAft>
                <a:spcPts val="0"/>
              </a:spcAft>
              <a:defRPr/>
            </a:pPr>
            <a:r>
              <a:rPr kumimoji="0" lang="en-US" altLang="zh-CN" sz="4000" b="1"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rPr>
              <a:t>R &amp; D Capabilities</a:t>
            </a:r>
            <a:endParaRPr kumimoji="0" lang="zh-CN" altLang="en-US" sz="4000" b="1"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endParaRPr>
          </a:p>
          <a:p>
            <a:pPr algn="ctr" eaLnBrk="0" fontAlgn="auto" hangingPunct="0">
              <a:spcBef>
                <a:spcPts val="0"/>
              </a:spcBef>
              <a:spcAft>
                <a:spcPts val="0"/>
              </a:spcAft>
              <a:defRPr/>
            </a:pPr>
            <a:endParaRPr kumimoji="0" lang="zh-CN" altLang="en-US" sz="4000" b="1"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endParaRPr>
          </a:p>
        </p:txBody>
      </p:sp>
      <p:sp>
        <p:nvSpPr>
          <p:cNvPr id="6" name="箭头: 五边形 5">
            <a:extLst>
              <a:ext uri="{FF2B5EF4-FFF2-40B4-BE49-F238E27FC236}">
                <a16:creationId xmlns="" xmlns:a16="http://schemas.microsoft.com/office/drawing/2014/main" id="{496D8803-5044-4D1B-858A-A18C802B54CB}"/>
              </a:ext>
            </a:extLst>
          </p:cNvPr>
          <p:cNvSpPr/>
          <p:nvPr/>
        </p:nvSpPr>
        <p:spPr>
          <a:xfrm rot="10800000">
            <a:off x="5024240" y="3636067"/>
            <a:ext cx="7197352" cy="2232248"/>
          </a:xfrm>
          <a:prstGeom prst="homePlat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7" descr="笔记本电脑">
            <a:extLst>
              <a:ext uri="{FF2B5EF4-FFF2-40B4-BE49-F238E27FC236}">
                <a16:creationId xmlns="" xmlns:a16="http://schemas.microsoft.com/office/drawing/2014/main" id="{E4B5C59A-19A2-443C-9F73-B123719E7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46735" y="1813781"/>
            <a:ext cx="1794479" cy="1794479"/>
          </a:xfrm>
          <a:prstGeom prst="rect">
            <a:avLst/>
          </a:prstGeom>
        </p:spPr>
      </p:pic>
    </p:spTree>
    <p:extLst>
      <p:ext uri="{BB962C8B-B14F-4D97-AF65-F5344CB8AC3E}">
        <p14:creationId xmlns:p14="http://schemas.microsoft.com/office/powerpoint/2010/main" val="3688192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3454" y="160343"/>
            <a:ext cx="5929864"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模具研发 </a:t>
            </a:r>
            <a:r>
              <a:rPr lang="en-US" altLang="zh-CN" sz="2400" b="1" dirty="0">
                <a:solidFill>
                  <a:srgbClr val="00467C"/>
                </a:solidFill>
                <a:latin typeface="微软雅黑" panose="020B0503020204020204" pitchFamily="34" charset="-122"/>
                <a:ea typeface="微软雅黑" panose="020B0503020204020204" pitchFamily="34" charset="-122"/>
              </a:rPr>
              <a:t>Mold Development</a:t>
            </a:r>
            <a:endParaRPr lang="en-US" altLang="zh-CN" sz="2800" b="1" dirty="0">
              <a:solidFill>
                <a:srgbClr val="00467C"/>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FDAC4392-2374-FAE3-0F36-C033340E0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1434" y="1556792"/>
            <a:ext cx="4155451" cy="2293775"/>
          </a:xfrm>
          <a:prstGeom prst="rect">
            <a:avLst/>
          </a:prstGeom>
        </p:spPr>
      </p:pic>
      <p:sp>
        <p:nvSpPr>
          <p:cNvPr id="21" name="文本框 20">
            <a:extLst>
              <a:ext uri="{FF2B5EF4-FFF2-40B4-BE49-F238E27FC236}">
                <a16:creationId xmlns="" xmlns:a16="http://schemas.microsoft.com/office/drawing/2014/main" id="{1FF22020-C9A1-4179-700C-70F699EECA84}"/>
              </a:ext>
            </a:extLst>
          </p:cNvPr>
          <p:cNvSpPr txBox="1"/>
          <p:nvPr/>
        </p:nvSpPr>
        <p:spPr>
          <a:xfrm>
            <a:off x="691646" y="821168"/>
            <a:ext cx="5015908" cy="923330"/>
          </a:xfrm>
          <a:prstGeom prst="rect">
            <a:avLst/>
          </a:prstGeom>
          <a:noFill/>
        </p:spPr>
        <p:txBody>
          <a:bodyPr wrap="square">
            <a:spAutoFit/>
          </a:bodyPr>
          <a:lstStyle/>
          <a:p>
            <a:r>
              <a:rPr lang="zh-CN" altLang="en-US" sz="1800" b="1" dirty="0">
                <a:solidFill>
                  <a:prstClr val="black"/>
                </a:solidFill>
                <a:latin typeface="微软雅黑" panose="020B0503020204020204" pitchFamily="34" charset="-122"/>
                <a:ea typeface="微软雅黑" panose="020B0503020204020204" pitchFamily="34" charset="-122"/>
              </a:rPr>
              <a:t>三菱慢走丝 </a:t>
            </a:r>
            <a:endParaRPr lang="en-US" altLang="zh-CN" sz="1800" b="1" dirty="0">
              <a:solidFill>
                <a:prstClr val="black"/>
              </a:solidFill>
              <a:latin typeface="微软雅黑" panose="020B0503020204020204" pitchFamily="34" charset="-122"/>
              <a:ea typeface="微软雅黑" panose="020B0503020204020204" pitchFamily="34" charset="-122"/>
            </a:endParaRPr>
          </a:p>
          <a:p>
            <a:r>
              <a:rPr lang="en-US" altLang="zh-CN" sz="1800" b="1" dirty="0">
                <a:solidFill>
                  <a:prstClr val="black"/>
                </a:solidFill>
                <a:latin typeface="微软雅黑" panose="020B0503020204020204" pitchFamily="34" charset="-122"/>
                <a:ea typeface="微软雅黑" panose="020B0503020204020204" pitchFamily="34" charset="-122"/>
              </a:rPr>
              <a:t>Mitsubishi </a:t>
            </a:r>
            <a:r>
              <a:rPr lang="en-US" altLang="zh-CN" b="1" dirty="0">
                <a:solidFill>
                  <a:prstClr val="black"/>
                </a:solidFill>
                <a:latin typeface="微软雅黑" panose="020B0503020204020204" pitchFamily="34" charset="-122"/>
                <a:ea typeface="微软雅黑" panose="020B0503020204020204" pitchFamily="34" charset="-122"/>
              </a:rPr>
              <a:t>WEDM</a:t>
            </a:r>
            <a:endParaRPr lang="id-ID" altLang="zh-CN" sz="1800" b="1" dirty="0">
              <a:solidFill>
                <a:prstClr val="black"/>
              </a:solidFill>
              <a:latin typeface="微软雅黑" panose="020B0503020204020204" pitchFamily="34" charset="-122"/>
              <a:ea typeface="微软雅黑" panose="020B0503020204020204" pitchFamily="34" charset="-122"/>
            </a:endParaRPr>
          </a:p>
          <a:p>
            <a:endParaRPr lang="id-ID" altLang="zh-CN" sz="1800" b="1" dirty="0">
              <a:solidFill>
                <a:prstClr val="black"/>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 xmlns:a16="http://schemas.microsoft.com/office/drawing/2014/main" id="{0BB5AC1F-F544-B5D0-309B-88E5687DAE67}"/>
              </a:ext>
            </a:extLst>
          </p:cNvPr>
          <p:cNvSpPr txBox="1"/>
          <p:nvPr/>
        </p:nvSpPr>
        <p:spPr>
          <a:xfrm>
            <a:off x="7103317" y="744224"/>
            <a:ext cx="4896545" cy="1077218"/>
          </a:xfrm>
          <a:prstGeom prst="rect">
            <a:avLst/>
          </a:prstGeom>
          <a:noFill/>
        </p:spPr>
        <p:txBody>
          <a:bodyPr wrap="square">
            <a:spAutoFit/>
          </a:bodyPr>
          <a:lstStyle/>
          <a:p>
            <a:r>
              <a:rPr lang="zh-CN" altLang="en-US" sz="1600" b="1" dirty="0">
                <a:solidFill>
                  <a:prstClr val="black"/>
                </a:solidFill>
                <a:latin typeface="微软雅黑" panose="020B0503020204020204" pitchFamily="34" charset="-122"/>
                <a:ea typeface="微软雅黑" panose="020B0503020204020204" pitchFamily="34" charset="-122"/>
              </a:rPr>
              <a:t>阿奇夏米尔</a:t>
            </a:r>
            <a:r>
              <a:rPr lang="en-US" altLang="zh-CN" sz="1600" b="1" dirty="0">
                <a:solidFill>
                  <a:prstClr val="black"/>
                </a:solidFill>
                <a:latin typeface="微软雅黑" panose="020B0503020204020204" pitchFamily="34" charset="-122"/>
                <a:ea typeface="微软雅黑" panose="020B0503020204020204" pitchFamily="34" charset="-122"/>
              </a:rPr>
              <a:t>GF</a:t>
            </a:r>
            <a:r>
              <a:rPr lang="zh-CN" altLang="en-US" sz="1600" b="1" dirty="0">
                <a:solidFill>
                  <a:prstClr val="black"/>
                </a:solidFill>
                <a:latin typeface="微软雅黑" panose="020B0503020204020204" pitchFamily="34" charset="-122"/>
                <a:ea typeface="微软雅黑" panose="020B0503020204020204" pitchFamily="34" charset="-122"/>
              </a:rPr>
              <a:t>电加工和工艺磨床</a:t>
            </a:r>
            <a:endParaRPr lang="en-US" altLang="zh-CN" sz="1600" b="1" dirty="0">
              <a:solidFill>
                <a:prstClr val="black"/>
              </a:solidFill>
              <a:latin typeface="微软雅黑" panose="020B0503020204020204" pitchFamily="34" charset="-122"/>
              <a:ea typeface="微软雅黑" panose="020B0503020204020204" pitchFamily="34" charset="-122"/>
            </a:endParaRPr>
          </a:p>
          <a:p>
            <a:r>
              <a:rPr lang="en-US" altLang="zh-CN" sz="1400" b="1" dirty="0" err="1">
                <a:solidFill>
                  <a:prstClr val="black"/>
                </a:solidFill>
                <a:latin typeface="微软雅黑" panose="020B0503020204020204" pitchFamily="34" charset="-122"/>
                <a:ea typeface="微软雅黑" panose="020B0503020204020204" pitchFamily="34" charset="-122"/>
              </a:rPr>
              <a:t>AgieCharmilles</a:t>
            </a:r>
            <a:r>
              <a:rPr lang="en-US" altLang="zh-CN" sz="1400" b="1" dirty="0">
                <a:solidFill>
                  <a:prstClr val="black"/>
                </a:solidFill>
                <a:latin typeface="微软雅黑" panose="020B0503020204020204" pitchFamily="34" charset="-122"/>
                <a:ea typeface="微软雅黑" panose="020B0503020204020204" pitchFamily="34" charset="-122"/>
              </a:rPr>
              <a:t> GF Electrical Machining &amp;Process Grinding Machines</a:t>
            </a:r>
            <a:endParaRPr lang="id-ID" altLang="zh-CN" sz="1400" b="1" dirty="0">
              <a:solidFill>
                <a:prstClr val="black"/>
              </a:solidFill>
              <a:latin typeface="微软雅黑" panose="020B0503020204020204" pitchFamily="34" charset="-122"/>
              <a:ea typeface="微软雅黑" panose="020B0503020204020204" pitchFamily="34" charset="-122"/>
            </a:endParaRPr>
          </a:p>
          <a:p>
            <a:endParaRPr lang="id-ID" altLang="zh-CN" sz="2000" b="1" dirty="0">
              <a:solidFill>
                <a:prstClr val="black"/>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 xmlns:a16="http://schemas.microsoft.com/office/drawing/2014/main" id="{99902AD4-3AA7-5A5A-7B31-55F55336BA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71434" y="4204804"/>
            <a:ext cx="4140801" cy="2352873"/>
          </a:xfrm>
          <a:prstGeom prst="rect">
            <a:avLst/>
          </a:prstGeom>
        </p:spPr>
      </p:pic>
      <p:pic>
        <p:nvPicPr>
          <p:cNvPr id="5" name="图片 4">
            <a:extLst>
              <a:ext uri="{FF2B5EF4-FFF2-40B4-BE49-F238E27FC236}">
                <a16:creationId xmlns="" xmlns:a16="http://schemas.microsoft.com/office/drawing/2014/main" id="{A18CFC59-A718-4CBA-9EEE-4DC96B1A44B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6614" y="1556792"/>
            <a:ext cx="6254864" cy="5000883"/>
          </a:xfrm>
          <a:prstGeom prst="rect">
            <a:avLst/>
          </a:prstGeom>
        </p:spPr>
      </p:pic>
      <p:sp>
        <p:nvSpPr>
          <p:cNvPr id="8" name="菱形 7">
            <a:extLst>
              <a:ext uri="{FF2B5EF4-FFF2-40B4-BE49-F238E27FC236}">
                <a16:creationId xmlns="" xmlns:a16="http://schemas.microsoft.com/office/drawing/2014/main" id="{C969B8D7-F9CC-40E7-823D-F7AF6644E622}"/>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a:extLst>
              <a:ext uri="{FF2B5EF4-FFF2-40B4-BE49-F238E27FC236}">
                <a16:creationId xmlns="" xmlns:a16="http://schemas.microsoft.com/office/drawing/2014/main" id="{DA69A0ED-D6E3-4D98-93E9-F840AC90D911}"/>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 xmlns:a16="http://schemas.microsoft.com/office/drawing/2014/main" id="{FFD4326B-9E6C-4AFB-AAD8-67DF3A85C273}"/>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1983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8392" y="150894"/>
            <a:ext cx="5204846"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研发设备 </a:t>
            </a:r>
            <a:r>
              <a:rPr lang="en-US" altLang="zh-CN" sz="2800" b="1" dirty="0">
                <a:solidFill>
                  <a:srgbClr val="00467C"/>
                </a:solidFill>
                <a:latin typeface="微软雅黑" panose="020B0503020204020204" pitchFamily="34" charset="-122"/>
                <a:ea typeface="微软雅黑" panose="020B0503020204020204" pitchFamily="34" charset="-122"/>
              </a:rPr>
              <a:t>R &amp; D Equipment</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graphicFrame>
        <p:nvGraphicFramePr>
          <p:cNvPr id="57" name="表格 56"/>
          <p:cNvGraphicFramePr>
            <a:graphicFrameLocks noGrp="1"/>
          </p:cNvGraphicFramePr>
          <p:nvPr>
            <p:custDataLst>
              <p:tags r:id="rId1"/>
            </p:custDataLst>
            <p:extLst>
              <p:ext uri="{D42A27DB-BD31-4B8C-83A1-F6EECF244321}">
                <p14:modId xmlns:p14="http://schemas.microsoft.com/office/powerpoint/2010/main" val="271894189"/>
              </p:ext>
            </p:extLst>
          </p:nvPr>
        </p:nvGraphicFramePr>
        <p:xfrm>
          <a:off x="283102" y="1124744"/>
          <a:ext cx="11636375" cy="4935285"/>
        </p:xfrm>
        <a:graphic>
          <a:graphicData uri="http://schemas.openxmlformats.org/drawingml/2006/table">
            <a:tbl>
              <a:tblPr firstRow="1" bandRow="1">
                <a:tableStyleId>{5C22544A-7EE6-4342-B048-85BDC9FD1C3A}</a:tableStyleId>
              </a:tblPr>
              <a:tblGrid>
                <a:gridCol w="5162550">
                  <a:extLst>
                    <a:ext uri="{9D8B030D-6E8A-4147-A177-3AD203B41FA5}">
                      <a16:colId xmlns="" xmlns:a16="http://schemas.microsoft.com/office/drawing/2014/main" val="20000"/>
                    </a:ext>
                  </a:extLst>
                </a:gridCol>
                <a:gridCol w="1431925">
                  <a:extLst>
                    <a:ext uri="{9D8B030D-6E8A-4147-A177-3AD203B41FA5}">
                      <a16:colId xmlns="" xmlns:a16="http://schemas.microsoft.com/office/drawing/2014/main" val="20001"/>
                    </a:ext>
                  </a:extLst>
                </a:gridCol>
                <a:gridCol w="2261235">
                  <a:extLst>
                    <a:ext uri="{9D8B030D-6E8A-4147-A177-3AD203B41FA5}">
                      <a16:colId xmlns="" xmlns:a16="http://schemas.microsoft.com/office/drawing/2014/main" val="20002"/>
                    </a:ext>
                  </a:extLst>
                </a:gridCol>
                <a:gridCol w="2780665">
                  <a:extLst>
                    <a:ext uri="{9D8B030D-6E8A-4147-A177-3AD203B41FA5}">
                      <a16:colId xmlns="" xmlns:a16="http://schemas.microsoft.com/office/drawing/2014/main" val="20003"/>
                    </a:ext>
                  </a:extLst>
                </a:gridCol>
              </a:tblGrid>
              <a:tr h="755814">
                <a:tc>
                  <a:txBody>
                    <a:bodyPr/>
                    <a:lstStyle/>
                    <a:p>
                      <a:pPr algn="l"/>
                      <a:r>
                        <a:rPr lang="zh-CN" altLang="en-US" dirty="0"/>
                        <a:t>                                              设备 </a:t>
                      </a:r>
                      <a:endParaRPr lang="en-US" altLang="zh-CN" dirty="0"/>
                    </a:p>
                    <a:p>
                      <a:pPr algn="ctr"/>
                      <a:r>
                        <a:rPr lang="en-US" altLang="zh-CN" dirty="0"/>
                        <a:t>Equipment</a:t>
                      </a:r>
                      <a:endParaRPr lang="zh-CN" altLang="en-US" dirty="0"/>
                    </a:p>
                  </a:txBody>
                  <a:tcPr>
                    <a:solidFill>
                      <a:srgbClr val="00467C"/>
                    </a:solidFill>
                  </a:tcPr>
                </a:tc>
                <a:tc>
                  <a:txBody>
                    <a:bodyPr/>
                    <a:lstStyle/>
                    <a:p>
                      <a:pPr algn="ctr"/>
                      <a:r>
                        <a:rPr lang="zh-CN" altLang="en-US" dirty="0"/>
                        <a:t>数量 </a:t>
                      </a:r>
                      <a:r>
                        <a:rPr lang="en-US" altLang="zh-CN" dirty="0"/>
                        <a:t>Quantity</a:t>
                      </a:r>
                      <a:endParaRPr lang="zh-CN" altLang="en-US" dirty="0"/>
                    </a:p>
                  </a:txBody>
                  <a:tcPr>
                    <a:solidFill>
                      <a:srgbClr val="00467C"/>
                    </a:solidFill>
                  </a:tcPr>
                </a:tc>
                <a:tc>
                  <a:txBody>
                    <a:bodyPr/>
                    <a:lstStyle/>
                    <a:p>
                      <a:pPr algn="l"/>
                      <a:r>
                        <a:rPr lang="zh-CN" altLang="en-US" dirty="0"/>
                        <a:t>                产地</a:t>
                      </a:r>
                    </a:p>
                  </a:txBody>
                  <a:tcPr>
                    <a:solidFill>
                      <a:srgbClr val="00467C"/>
                    </a:solidFill>
                  </a:tcPr>
                </a:tc>
                <a:tc>
                  <a:txBody>
                    <a:bodyPr/>
                    <a:lstStyle/>
                    <a:p>
                      <a:pPr algn="l"/>
                      <a:r>
                        <a:rPr lang="zh-CN" altLang="en-US" dirty="0"/>
                        <a:t>                 </a:t>
                      </a:r>
                      <a:r>
                        <a:rPr lang="zh-CN" altLang="en-US" baseline="0" dirty="0"/>
                        <a:t>   </a:t>
                      </a:r>
                      <a:r>
                        <a:rPr lang="zh-CN" altLang="en-US" dirty="0"/>
                        <a:t>厂家</a:t>
                      </a:r>
                    </a:p>
                  </a:txBody>
                  <a:tcPr>
                    <a:solidFill>
                      <a:srgbClr val="00467C"/>
                    </a:solidFill>
                  </a:tcPr>
                </a:tc>
                <a:extLst>
                  <a:ext uri="{0D108BD9-81ED-4DB2-BD59-A6C34878D82A}">
                    <a16:rowId xmlns="" xmlns:a16="http://schemas.microsoft.com/office/drawing/2014/main" val="10000"/>
                  </a:ext>
                </a:extLst>
              </a:tr>
              <a:tr h="7558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a:t>电加工</a:t>
                      </a:r>
                      <a:r>
                        <a:rPr lang="en-US" altLang="zh-CN" dirty="0"/>
                        <a:t>+GF</a:t>
                      </a:r>
                      <a:r>
                        <a:rPr lang="en-US" altLang="zh-CN" sz="1400" dirty="0"/>
                        <a:t>+</a:t>
                      </a:r>
                      <a:r>
                        <a:rPr lang="en-US" altLang="zh-CN" sz="1800" dirty="0"/>
                        <a:t>(</a:t>
                      </a:r>
                      <a:r>
                        <a:rPr lang="en-US" altLang="zh-CN" sz="1800" dirty="0" err="1"/>
                        <a:t>Electromachining</a:t>
                      </a:r>
                      <a:r>
                        <a:rPr lang="en-US" altLang="zh-CN" sz="1800" dirty="0"/>
                        <a:t> +GF+)</a:t>
                      </a:r>
                      <a:endParaRPr lang="zh-CN" altLang="en-US" sz="1400" dirty="0"/>
                    </a:p>
                  </a:txBody>
                  <a:tcPr anchor="ctr"/>
                </a:tc>
                <a:tc>
                  <a:txBody>
                    <a:bodyPr/>
                    <a:lstStyle/>
                    <a:p>
                      <a:pPr algn="ctr"/>
                      <a:r>
                        <a:rPr lang="en-US" altLang="zh-CN" dirty="0"/>
                        <a:t>10</a:t>
                      </a:r>
                      <a:endParaRPr lang="zh-CN" altLang="en-US" dirty="0"/>
                    </a:p>
                  </a:txBody>
                  <a:tcPr anchor="ctr"/>
                </a:tc>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瑞士</a:t>
                      </a:r>
                      <a:r>
                        <a:rPr lang="en-US" altLang="zh-CN" dirty="0"/>
                        <a:t>(Switzerland)</a:t>
                      </a:r>
                      <a:endParaRPr lang="zh-CN" altLang="en-US" dirty="0"/>
                    </a:p>
                  </a:txBody>
                  <a:tcPr anchor="ctr"/>
                </a:tc>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阿奇夏米尔</a:t>
                      </a:r>
                      <a:r>
                        <a:rPr lang="en-US" altLang="zh-CN" dirty="0"/>
                        <a:t>(Archie </a:t>
                      </a:r>
                      <a:r>
                        <a:rPr lang="en-US" altLang="zh-CN" dirty="0" err="1"/>
                        <a:t>Charmilles</a:t>
                      </a:r>
                      <a:r>
                        <a:rPr lang="en-US" altLang="zh-CN" dirty="0"/>
                        <a:t>)</a:t>
                      </a:r>
                      <a:endParaRPr lang="zh-CN" altLang="en-US" dirty="0"/>
                    </a:p>
                  </a:txBody>
                  <a:tcPr anchor="ctr"/>
                </a:tc>
                <a:extLst>
                  <a:ext uri="{0D108BD9-81ED-4DB2-BD59-A6C34878D82A}">
                    <a16:rowId xmlns="" xmlns:a16="http://schemas.microsoft.com/office/drawing/2014/main" val="10001"/>
                  </a:ext>
                </a:extLst>
              </a:tr>
              <a:tr h="755814">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慢走丝切割机</a:t>
                      </a:r>
                      <a:r>
                        <a:rPr lang="en-US" altLang="zh-CN" dirty="0"/>
                        <a:t>(Slow wire cutting machine</a:t>
                      </a:r>
                      <a:r>
                        <a:rPr lang="en-US" altLang="zh-CN" dirty="0" smtClean="0"/>
                        <a:t>)</a:t>
                      </a:r>
                      <a:r>
                        <a:rPr lang="zh-CN" altLang="en-US" dirty="0" smtClean="0">
                          <a:solidFill>
                            <a:srgbClr val="FF0000"/>
                          </a:solidFill>
                        </a:rPr>
                        <a:t> （精度可达</a:t>
                      </a:r>
                      <a:r>
                        <a:rPr lang="en-US" altLang="zh-CN" dirty="0" smtClean="0">
                          <a:solidFill>
                            <a:srgbClr val="FF0000"/>
                          </a:solidFill>
                        </a:rPr>
                        <a:t>2μ</a:t>
                      </a:r>
                      <a:r>
                        <a:rPr lang="zh-CN" altLang="en-US" dirty="0" smtClean="0">
                          <a:solidFill>
                            <a:srgbClr val="FF0000"/>
                          </a:solidFill>
                        </a:rPr>
                        <a:t>，</a:t>
                      </a:r>
                      <a:r>
                        <a:rPr lang="en-US" altLang="zh-CN" dirty="0" smtClean="0">
                          <a:solidFill>
                            <a:srgbClr val="FF0000"/>
                          </a:solidFill>
                        </a:rPr>
                        <a:t>Accuracy up to 2 μ</a:t>
                      </a:r>
                      <a:r>
                        <a:rPr lang="zh-CN" altLang="en-US" dirty="0" smtClean="0">
                          <a:solidFill>
                            <a:srgbClr val="FF0000"/>
                          </a:solidFill>
                        </a:rPr>
                        <a:t>）</a:t>
                      </a:r>
                      <a:endParaRPr lang="zh-CN" altLang="en-US" dirty="0"/>
                    </a:p>
                  </a:txBody>
                  <a:tcPr anchor="ctr"/>
                </a:tc>
                <a:tc>
                  <a:txBody>
                    <a:bodyPr/>
                    <a:lstStyle/>
                    <a:p>
                      <a:pPr algn="ctr"/>
                      <a:r>
                        <a:rPr lang="en-US" altLang="zh-CN" dirty="0"/>
                        <a:t>5</a:t>
                      </a:r>
                      <a:endParaRPr lang="zh-CN" altLang="en-US" dirty="0"/>
                    </a:p>
                  </a:txBody>
                  <a:tcPr anchor="ctr"/>
                </a:tc>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日本</a:t>
                      </a:r>
                      <a:r>
                        <a:rPr lang="en-US" altLang="zh-CN" dirty="0"/>
                        <a:t>(Japan)</a:t>
                      </a:r>
                      <a:endParaRPr lang="zh-CN" altLang="en-US" dirty="0"/>
                    </a:p>
                  </a:txBody>
                  <a:tcPr anchor="ctr"/>
                </a:tc>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三菱</a:t>
                      </a:r>
                      <a:r>
                        <a:rPr lang="en-US" altLang="zh-CN" dirty="0"/>
                        <a:t>(Mitsubishi)</a:t>
                      </a:r>
                      <a:endParaRPr lang="zh-CN" altLang="en-US" dirty="0"/>
                    </a:p>
                  </a:txBody>
                  <a:tcPr anchor="ctr"/>
                </a:tc>
                <a:extLst>
                  <a:ext uri="{0D108BD9-81ED-4DB2-BD59-A6C34878D82A}">
                    <a16:rowId xmlns="" xmlns:a16="http://schemas.microsoft.com/office/drawing/2014/main" val="10002"/>
                  </a:ext>
                </a:extLst>
              </a:tr>
              <a:tr h="755814">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电火花机</a:t>
                      </a:r>
                      <a:r>
                        <a:rPr lang="en-US" altLang="zh-CN" dirty="0"/>
                        <a:t>(Electric discharge machine)</a:t>
                      </a:r>
                      <a:endParaRPr lang="zh-CN" altLang="en-US" dirty="0"/>
                    </a:p>
                  </a:txBody>
                  <a:tcPr anchor="ctr"/>
                </a:tc>
                <a:tc>
                  <a:txBody>
                    <a:bodyPr/>
                    <a:lstStyle/>
                    <a:p>
                      <a:pPr algn="ctr"/>
                      <a:r>
                        <a:rPr lang="en-US" altLang="zh-CN" dirty="0"/>
                        <a:t>9</a:t>
                      </a:r>
                      <a:endParaRPr lang="zh-CN" altLang="en-US" dirty="0"/>
                    </a:p>
                  </a:txBody>
                  <a:tcPr anchor="ctr"/>
                </a:tc>
                <a:tc>
                  <a:txBody>
                    <a:bodyPr/>
                    <a:lstStyle/>
                    <a:p>
                      <a:pPr algn="ctr"/>
                      <a:r>
                        <a:rPr lang="zh-CN" altLang="en-US" dirty="0"/>
                        <a:t>瑞士</a:t>
                      </a:r>
                    </a:p>
                  </a:txBody>
                  <a:tcPr anchor="ctr"/>
                </a:tc>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阿奇夏米尔</a:t>
                      </a:r>
                      <a:r>
                        <a:rPr lang="en-US" altLang="zh-CN" dirty="0"/>
                        <a:t>(Archie </a:t>
                      </a:r>
                      <a:r>
                        <a:rPr lang="en-US" altLang="zh-CN" dirty="0" err="1"/>
                        <a:t>Charmilles</a:t>
                      </a:r>
                      <a:r>
                        <a:rPr lang="en-US" altLang="zh-CN" dirty="0"/>
                        <a:t>)</a:t>
                      </a:r>
                      <a:endParaRPr lang="zh-CN" altLang="en-US" dirty="0"/>
                    </a:p>
                  </a:txBody>
                  <a:tcPr anchor="ctr"/>
                </a:tc>
                <a:extLst>
                  <a:ext uri="{0D108BD9-81ED-4DB2-BD59-A6C34878D82A}">
                    <a16:rowId xmlns="" xmlns:a16="http://schemas.microsoft.com/office/drawing/2014/main" val="10004"/>
                  </a:ext>
                </a:extLst>
              </a:tr>
              <a:tr h="637343">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精密成型磨床</a:t>
                      </a:r>
                      <a:r>
                        <a:rPr lang="en-US" altLang="zh-CN" dirty="0"/>
                        <a:t>(Precision Form Grinder)</a:t>
                      </a:r>
                      <a:endParaRPr lang="zh-CN" altLang="en-US" dirty="0"/>
                    </a:p>
                  </a:txBody>
                  <a:tcPr anchor="ctr"/>
                </a:tc>
                <a:tc>
                  <a:txBody>
                    <a:bodyPr/>
                    <a:lstStyle/>
                    <a:p>
                      <a:pPr algn="ctr"/>
                      <a:r>
                        <a:rPr lang="en-US" altLang="zh-CN" dirty="0" smtClean="0"/>
                        <a:t>40</a:t>
                      </a:r>
                      <a:endParaRPr lang="zh-CN" altLang="en-US" dirty="0"/>
                    </a:p>
                  </a:txBody>
                  <a:tcPr anchor="ctr"/>
                </a:tc>
                <a:tc>
                  <a:txBody>
                    <a:bodyPr/>
                    <a:lstStyle/>
                    <a:p>
                      <a:pPr algn="ctr"/>
                      <a:r>
                        <a:rPr lang="zh-CN" altLang="en-US" dirty="0"/>
                        <a:t>中国台湾</a:t>
                      </a:r>
                      <a:r>
                        <a:rPr lang="en-US" altLang="zh-CN" dirty="0"/>
                        <a:t>(CN</a:t>
                      </a:r>
                      <a:r>
                        <a:rPr lang="en-US" altLang="zh-CN" baseline="0" dirty="0"/>
                        <a:t> TW)</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a:t>宇青</a:t>
                      </a:r>
                      <a:r>
                        <a:rPr lang="en-US" altLang="zh-CN" dirty="0"/>
                        <a:t>(</a:t>
                      </a:r>
                      <a:r>
                        <a:rPr lang="en-US" altLang="zh-CN" dirty="0" err="1"/>
                        <a:t>Yuqing</a:t>
                      </a:r>
                      <a:r>
                        <a:rPr lang="en-US" altLang="zh-CN" dirty="0"/>
                        <a:t>)</a:t>
                      </a:r>
                      <a:endParaRPr lang="zh-CN" altLang="en-US" dirty="0"/>
                    </a:p>
                  </a:txBody>
                  <a:tcPr anchor="ctr"/>
                </a:tc>
                <a:extLst>
                  <a:ext uri="{0D108BD9-81ED-4DB2-BD59-A6C34878D82A}">
                    <a16:rowId xmlns="" xmlns:a16="http://schemas.microsoft.com/office/drawing/2014/main" val="10005"/>
                  </a:ext>
                </a:extLst>
              </a:tr>
              <a:tr h="637343">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smtClean="0"/>
                        <a:t>精密成型磨床</a:t>
                      </a:r>
                      <a:r>
                        <a:rPr lang="en-US" altLang="zh-CN" dirty="0" smtClean="0"/>
                        <a:t>(Precision Form Grinder)</a:t>
                      </a:r>
                      <a:endParaRPr lang="zh-CN" altLang="en-US" dirty="0" smtClean="0"/>
                    </a:p>
                  </a:txBody>
                  <a:tcPr anchor="ctr"/>
                </a:tc>
                <a:tc>
                  <a:txBody>
                    <a:bodyPr/>
                    <a:lstStyle/>
                    <a:p>
                      <a:pPr algn="ctr"/>
                      <a:r>
                        <a:rPr lang="en-US" altLang="zh-CN" dirty="0" smtClean="0"/>
                        <a:t>20</a:t>
                      </a:r>
                      <a:endParaRPr lang="zh-CN" altLang="en-US" dirty="0"/>
                    </a:p>
                  </a:txBody>
                  <a:tcPr anchor="ctr"/>
                </a:tc>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smtClean="0"/>
                        <a:t>中国台湾</a:t>
                      </a:r>
                      <a:r>
                        <a:rPr lang="en-US" altLang="zh-CN" dirty="0" smtClean="0"/>
                        <a:t>(CN</a:t>
                      </a:r>
                      <a:r>
                        <a:rPr lang="en-US" altLang="zh-CN" baseline="0" dirty="0" smtClean="0"/>
                        <a:t> TW)</a:t>
                      </a:r>
                      <a:endParaRPr lang="zh-CN" altLang="en-US"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準力</a:t>
                      </a:r>
                      <a:r>
                        <a:rPr lang="en-US" altLang="zh-CN" dirty="0" smtClean="0"/>
                        <a:t>(JOEN LIH)</a:t>
                      </a:r>
                      <a:endParaRPr lang="zh-CN" altLang="en-US" dirty="0"/>
                    </a:p>
                  </a:txBody>
                  <a:tcPr anchor="ctr"/>
                </a:tc>
                <a:extLst>
                  <a:ext uri="{0D108BD9-81ED-4DB2-BD59-A6C34878D82A}">
                    <a16:rowId xmlns="" xmlns:a16="http://schemas.microsoft.com/office/drawing/2014/main" val="2256719239"/>
                  </a:ext>
                </a:extLst>
              </a:tr>
              <a:tr h="637343">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放电加工机</a:t>
                      </a:r>
                      <a:r>
                        <a:rPr lang="en-US" altLang="zh-CN" dirty="0"/>
                        <a:t>(Discharge processing machine)</a:t>
                      </a:r>
                      <a:endParaRPr lang="zh-CN" altLang="en-US" dirty="0"/>
                    </a:p>
                  </a:txBody>
                  <a:tcPr anchor="ctr"/>
                </a:tc>
                <a:tc>
                  <a:txBody>
                    <a:bodyPr/>
                    <a:lstStyle/>
                    <a:p>
                      <a:pPr algn="ctr"/>
                      <a:r>
                        <a:rPr lang="en-US" altLang="zh-CN" dirty="0"/>
                        <a:t>5</a:t>
                      </a:r>
                      <a:endParaRPr lang="zh-CN" altLang="en-US" dirty="0"/>
                    </a:p>
                  </a:txBody>
                  <a:tcPr anchor="ctr"/>
                </a:tc>
                <a:tc>
                  <a:txBody>
                    <a:bodyPr/>
                    <a:lstStyle/>
                    <a:p>
                      <a:pPr algn="ctr"/>
                      <a:r>
                        <a:rPr lang="zh-CN" altLang="en-US" dirty="0"/>
                        <a:t>中国台湾</a:t>
                      </a:r>
                      <a:r>
                        <a:rPr lang="en-US" altLang="zh-CN" dirty="0"/>
                        <a:t>(CN</a:t>
                      </a:r>
                      <a:r>
                        <a:rPr lang="en-US" altLang="zh-CN" baseline="0" dirty="0"/>
                        <a:t> TW)</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a:t>群基</a:t>
                      </a:r>
                      <a:r>
                        <a:rPr lang="en-US" altLang="zh-CN" dirty="0"/>
                        <a:t>(</a:t>
                      </a:r>
                      <a:r>
                        <a:rPr lang="en-US" altLang="zh-CN" sz="1800" b="0" i="0" kern="1200" dirty="0">
                          <a:solidFill>
                            <a:schemeClr val="dk1"/>
                          </a:solidFill>
                          <a:effectLst/>
                          <a:latin typeface="+mn-lt"/>
                          <a:ea typeface="+mn-ea"/>
                          <a:cs typeface="+mn-cs"/>
                        </a:rPr>
                        <a:t>Creator)</a:t>
                      </a:r>
                      <a:endParaRPr lang="zh-CN" altLang="en-US" dirty="0"/>
                    </a:p>
                  </a:txBody>
                  <a:tcPr anchor="ctr"/>
                </a:tc>
                <a:extLst>
                  <a:ext uri="{0D108BD9-81ED-4DB2-BD59-A6C34878D82A}">
                    <a16:rowId xmlns="" xmlns:a16="http://schemas.microsoft.com/office/drawing/2014/main" val="1536454198"/>
                  </a:ext>
                </a:extLst>
              </a:tr>
            </a:tbl>
          </a:graphicData>
        </a:graphic>
      </p:graphicFrame>
      <p:sp>
        <p:nvSpPr>
          <p:cNvPr id="5" name="菱形 4">
            <a:extLst>
              <a:ext uri="{FF2B5EF4-FFF2-40B4-BE49-F238E27FC236}">
                <a16:creationId xmlns="" xmlns:a16="http://schemas.microsoft.com/office/drawing/2014/main" id="{BC4A0BDB-D1C4-4E68-BF8C-0BDA98E583D9}"/>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 xmlns:a16="http://schemas.microsoft.com/office/drawing/2014/main" id="{E641931E-B978-4BA0-BD6D-2DA5DF749FD9}"/>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8" name="菱形 7">
            <a:extLst>
              <a:ext uri="{FF2B5EF4-FFF2-40B4-BE49-F238E27FC236}">
                <a16:creationId xmlns="" xmlns:a16="http://schemas.microsoft.com/office/drawing/2014/main" id="{16E34B5B-3439-4C77-B261-4E158BE6BA97}"/>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7422908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250"/>
                            </p:stCondLst>
                            <p:childTnLst>
                              <p:par>
                                <p:cTn id="10" presetID="9" presetClass="entr" presetSubtype="0"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8662" y="169476"/>
            <a:ext cx="5472608"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技术研发和人才储备</a:t>
            </a:r>
            <a:r>
              <a:rPr lang="en-US" altLang="zh-CN" sz="2800" b="1" dirty="0">
                <a:solidFill>
                  <a:srgbClr val="00467C"/>
                </a:solidFill>
                <a:latin typeface="微软雅黑" panose="020B0503020204020204" pitchFamily="34" charset="-122"/>
                <a:ea typeface="微软雅黑" panose="020B0503020204020204" pitchFamily="34" charset="-122"/>
              </a:rPr>
              <a:t>R&amp;D Team</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52" name="Oval 59"/>
          <p:cNvSpPr/>
          <p:nvPr/>
        </p:nvSpPr>
        <p:spPr>
          <a:xfrm>
            <a:off x="1103245" y="1804349"/>
            <a:ext cx="911445" cy="911445"/>
          </a:xfrm>
          <a:prstGeom prst="ellipse">
            <a:avLst/>
          </a:prstGeom>
          <a:noFill/>
          <a:ln w="44450" cap="flat" cmpd="sng" algn="ctr">
            <a:solidFill>
              <a:srgbClr val="00AFF0"/>
            </a:solidFill>
            <a:prstDash val="solid"/>
            <a:miter lim="800000"/>
          </a:ln>
          <a:effectLst/>
        </p:spPr>
        <p:txBody>
          <a:bodyPr rtlCol="0" anchor="ctr"/>
          <a:lstStyle/>
          <a:p>
            <a:pPr algn="ctr">
              <a:defRPr/>
            </a:pPr>
            <a:endParaRPr lang="id-ID" sz="2000" b="1" kern="0" dirty="0">
              <a:solidFill>
                <a:srgbClr val="7F7F7F"/>
              </a:solidFill>
            </a:endParaRPr>
          </a:p>
        </p:txBody>
      </p:sp>
      <p:sp>
        <p:nvSpPr>
          <p:cNvPr id="53" name="Oval 62"/>
          <p:cNvSpPr/>
          <p:nvPr/>
        </p:nvSpPr>
        <p:spPr>
          <a:xfrm>
            <a:off x="3960000" y="1804349"/>
            <a:ext cx="911445" cy="911445"/>
          </a:xfrm>
          <a:prstGeom prst="ellipse">
            <a:avLst/>
          </a:prstGeom>
          <a:noFill/>
          <a:ln w="44450" cap="flat" cmpd="sng" algn="ctr">
            <a:solidFill>
              <a:srgbClr val="7ACDEF"/>
            </a:solidFill>
            <a:prstDash val="solid"/>
            <a:miter lim="800000"/>
          </a:ln>
          <a:effectLst/>
        </p:spPr>
        <p:txBody>
          <a:bodyPr rtlCol="0" anchor="ctr"/>
          <a:lstStyle/>
          <a:p>
            <a:pPr algn="ctr">
              <a:defRPr/>
            </a:pPr>
            <a:endParaRPr lang="id-ID" sz="2000" b="1" kern="0" dirty="0">
              <a:solidFill>
                <a:srgbClr val="7F7F7F"/>
              </a:solidFill>
            </a:endParaRPr>
          </a:p>
        </p:txBody>
      </p:sp>
      <p:sp>
        <p:nvSpPr>
          <p:cNvPr id="54" name="Oval 65"/>
          <p:cNvSpPr/>
          <p:nvPr/>
        </p:nvSpPr>
        <p:spPr>
          <a:xfrm>
            <a:off x="6814422" y="1792626"/>
            <a:ext cx="911445" cy="911445"/>
          </a:xfrm>
          <a:prstGeom prst="ellipse">
            <a:avLst/>
          </a:prstGeom>
          <a:noFill/>
          <a:ln w="44450" cap="flat" cmpd="sng" algn="ctr">
            <a:solidFill>
              <a:srgbClr val="00AFF0"/>
            </a:solidFill>
            <a:prstDash val="solid"/>
            <a:miter lim="800000"/>
          </a:ln>
          <a:effectLst/>
        </p:spPr>
        <p:txBody>
          <a:bodyPr rtlCol="0" anchor="ctr"/>
          <a:lstStyle/>
          <a:p>
            <a:pPr algn="ctr">
              <a:defRPr/>
            </a:pPr>
            <a:endParaRPr lang="id-ID" sz="2000" b="1" kern="0" dirty="0">
              <a:solidFill>
                <a:srgbClr val="7F7F7F"/>
              </a:solidFill>
            </a:endParaRPr>
          </a:p>
        </p:txBody>
      </p:sp>
      <p:sp>
        <p:nvSpPr>
          <p:cNvPr id="55" name="Oval 72"/>
          <p:cNvSpPr/>
          <p:nvPr/>
        </p:nvSpPr>
        <p:spPr>
          <a:xfrm>
            <a:off x="9732510" y="1804346"/>
            <a:ext cx="911445" cy="911445"/>
          </a:xfrm>
          <a:prstGeom prst="ellipse">
            <a:avLst/>
          </a:prstGeom>
          <a:noFill/>
          <a:ln w="44450" cap="flat" cmpd="sng" algn="ctr">
            <a:solidFill>
              <a:srgbClr val="7ACDEF"/>
            </a:solidFill>
            <a:prstDash val="solid"/>
            <a:miter lim="800000"/>
          </a:ln>
          <a:effectLst/>
        </p:spPr>
        <p:txBody>
          <a:bodyPr rtlCol="0" anchor="ctr"/>
          <a:lstStyle/>
          <a:p>
            <a:pPr algn="ctr">
              <a:defRPr/>
            </a:pPr>
            <a:endParaRPr lang="id-ID" sz="2000" b="1" kern="0" dirty="0">
              <a:solidFill>
                <a:srgbClr val="7F7F7F"/>
              </a:solidFill>
            </a:endParaRPr>
          </a:p>
        </p:txBody>
      </p:sp>
      <p:sp>
        <p:nvSpPr>
          <p:cNvPr id="57" name="TextBox 25"/>
          <p:cNvSpPr txBox="1"/>
          <p:nvPr/>
        </p:nvSpPr>
        <p:spPr>
          <a:xfrm>
            <a:off x="323308" y="2829106"/>
            <a:ext cx="2594685" cy="584775"/>
          </a:xfrm>
          <a:prstGeom prst="rect">
            <a:avLst/>
          </a:prstGeom>
          <a:noFill/>
        </p:spPr>
        <p:txBody>
          <a:bodyPr wrap="none" rtlCol="0">
            <a:spAutoFit/>
          </a:bodyPr>
          <a:lstStyle/>
          <a:p>
            <a:pPr algn="ctr"/>
            <a:r>
              <a:rPr lang="zh-CN" altLang="en-US" sz="1600" b="1" dirty="0">
                <a:solidFill>
                  <a:prstClr val="black"/>
                </a:solidFill>
                <a:latin typeface="微软雅黑" panose="020B0503020204020204" pitchFamily="34" charset="-122"/>
                <a:ea typeface="微软雅黑" panose="020B0503020204020204" pitchFamily="34" charset="-122"/>
              </a:rPr>
              <a:t>研发团队</a:t>
            </a:r>
            <a:endParaRPr lang="en-US" altLang="zh-CN" sz="1600" b="1" dirty="0">
              <a:solidFill>
                <a:prstClr val="black"/>
              </a:solidFill>
              <a:latin typeface="微软雅黑" panose="020B0503020204020204" pitchFamily="34" charset="-122"/>
              <a:ea typeface="微软雅黑" panose="020B0503020204020204" pitchFamily="34" charset="-122"/>
            </a:endParaRPr>
          </a:p>
          <a:p>
            <a:pPr algn="ctr"/>
            <a:r>
              <a:rPr lang="en-US" altLang="zh-CN" sz="1600" b="1" dirty="0">
                <a:solidFill>
                  <a:prstClr val="black"/>
                </a:solidFill>
                <a:latin typeface="微软雅黑" panose="020B0503020204020204" pitchFamily="34" charset="-122"/>
                <a:ea typeface="微软雅黑" panose="020B0503020204020204" pitchFamily="34" charset="-122"/>
              </a:rPr>
              <a:t>150</a:t>
            </a:r>
            <a:r>
              <a:rPr lang="zh-CN" altLang="en-US" sz="1600" b="1" dirty="0">
                <a:solidFill>
                  <a:prstClr val="black"/>
                </a:solidFill>
                <a:latin typeface="微软雅黑" panose="020B0503020204020204" pitchFamily="34" charset="-122"/>
                <a:ea typeface="微软雅黑" panose="020B0503020204020204" pitchFamily="34" charset="-122"/>
              </a:rPr>
              <a:t> </a:t>
            </a:r>
            <a:r>
              <a:rPr lang="en-US" altLang="zh-CN" sz="1600" b="1" dirty="0">
                <a:solidFill>
                  <a:prstClr val="black"/>
                </a:solidFill>
                <a:latin typeface="微软雅黑" panose="020B0503020204020204" pitchFamily="34" charset="-122"/>
                <a:ea typeface="微软雅黑" panose="020B0503020204020204" pitchFamily="34" charset="-122"/>
              </a:rPr>
              <a:t>people R &amp; D team</a:t>
            </a:r>
            <a:endParaRPr lang="id-ID" altLang="zh-CN" sz="1600" b="1" dirty="0">
              <a:solidFill>
                <a:prstClr val="black"/>
              </a:solidFill>
              <a:latin typeface="微软雅黑" panose="020B0503020204020204" pitchFamily="34" charset="-122"/>
              <a:ea typeface="微软雅黑" panose="020B0503020204020204" pitchFamily="34" charset="-122"/>
            </a:endParaRPr>
          </a:p>
        </p:txBody>
      </p:sp>
      <p:sp>
        <p:nvSpPr>
          <p:cNvPr id="58" name="TextBox 25"/>
          <p:cNvSpPr txBox="1"/>
          <p:nvPr/>
        </p:nvSpPr>
        <p:spPr>
          <a:xfrm>
            <a:off x="3706559" y="2829106"/>
            <a:ext cx="1511568" cy="584775"/>
          </a:xfrm>
          <a:prstGeom prst="rect">
            <a:avLst/>
          </a:prstGeom>
          <a:noFill/>
        </p:spPr>
        <p:txBody>
          <a:bodyPr wrap="none" rtlCol="0">
            <a:spAutoFit/>
          </a:bodyPr>
          <a:lstStyle/>
          <a:p>
            <a:pPr algn="ctr"/>
            <a:r>
              <a:rPr lang="zh-CN" altLang="en-US" sz="1600" b="1" dirty="0">
                <a:solidFill>
                  <a:prstClr val="black"/>
                </a:solidFill>
                <a:latin typeface="微软雅黑" panose="020B0503020204020204" pitchFamily="34" charset="-122"/>
                <a:ea typeface="微软雅黑" panose="020B0503020204020204" pitchFamily="34" charset="-122"/>
              </a:rPr>
              <a:t>工程师</a:t>
            </a:r>
            <a:endParaRPr lang="en-US" altLang="zh-CN" sz="1600" b="1" dirty="0">
              <a:solidFill>
                <a:prstClr val="black"/>
              </a:solidFill>
              <a:latin typeface="微软雅黑" panose="020B0503020204020204" pitchFamily="34" charset="-122"/>
              <a:ea typeface="微软雅黑" panose="020B0503020204020204" pitchFamily="34" charset="-122"/>
            </a:endParaRPr>
          </a:p>
          <a:p>
            <a:pPr algn="ctr"/>
            <a:r>
              <a:rPr lang="en-US" altLang="zh-CN" sz="1600" b="1" dirty="0">
                <a:solidFill>
                  <a:prstClr val="black"/>
                </a:solidFill>
                <a:latin typeface="微软雅黑" panose="020B0503020204020204" pitchFamily="34" charset="-122"/>
                <a:ea typeface="微软雅黑" panose="020B0503020204020204" pitchFamily="34" charset="-122"/>
              </a:rPr>
              <a:t>20 engineers</a:t>
            </a:r>
            <a:endParaRPr lang="id-ID" altLang="zh-CN" sz="1600" b="1" dirty="0">
              <a:solidFill>
                <a:prstClr val="black"/>
              </a:solidFill>
              <a:latin typeface="微软雅黑" panose="020B0503020204020204" pitchFamily="34" charset="-122"/>
              <a:ea typeface="微软雅黑" panose="020B0503020204020204" pitchFamily="34" charset="-122"/>
            </a:endParaRPr>
          </a:p>
        </p:txBody>
      </p:sp>
      <p:sp>
        <p:nvSpPr>
          <p:cNvPr id="59" name="TextBox 25"/>
          <p:cNvSpPr txBox="1"/>
          <p:nvPr/>
        </p:nvSpPr>
        <p:spPr>
          <a:xfrm>
            <a:off x="5775252" y="2829106"/>
            <a:ext cx="3136115" cy="584775"/>
          </a:xfrm>
          <a:prstGeom prst="rect">
            <a:avLst/>
          </a:prstGeom>
          <a:noFill/>
        </p:spPr>
        <p:txBody>
          <a:bodyPr wrap="none" rtlCol="0">
            <a:spAutoFit/>
          </a:bodyPr>
          <a:lstStyle/>
          <a:p>
            <a:pPr algn="ctr"/>
            <a:r>
              <a:rPr lang="en-US" altLang="zh-CN" sz="1600" b="1" dirty="0">
                <a:solidFill>
                  <a:prstClr val="black"/>
                </a:solidFill>
                <a:latin typeface="微软雅黑" panose="020B0503020204020204" pitchFamily="34" charset="-122"/>
                <a:ea typeface="微软雅黑" panose="020B0503020204020204" pitchFamily="34" charset="-122"/>
              </a:rPr>
              <a:t>10</a:t>
            </a:r>
            <a:r>
              <a:rPr lang="zh-CN" altLang="en-US" sz="1600" b="1" dirty="0">
                <a:solidFill>
                  <a:prstClr val="black"/>
                </a:solidFill>
                <a:latin typeface="微软雅黑" panose="020B0503020204020204" pitchFamily="34" charset="-122"/>
                <a:ea typeface="微软雅黑" panose="020B0503020204020204" pitchFamily="34" charset="-122"/>
              </a:rPr>
              <a:t>年从业经验者</a:t>
            </a:r>
            <a:endParaRPr lang="en-US" altLang="zh-CN" sz="1600" b="1" dirty="0">
              <a:solidFill>
                <a:prstClr val="black"/>
              </a:solidFill>
              <a:latin typeface="微软雅黑" panose="020B0503020204020204" pitchFamily="34" charset="-122"/>
              <a:ea typeface="微软雅黑" panose="020B0503020204020204" pitchFamily="34" charset="-122"/>
            </a:endParaRPr>
          </a:p>
          <a:p>
            <a:pPr algn="ctr"/>
            <a:r>
              <a:rPr lang="en-US" altLang="zh-CN" sz="1600" b="1" dirty="0">
                <a:solidFill>
                  <a:prstClr val="black"/>
                </a:solidFill>
                <a:latin typeface="微软雅黑" panose="020B0503020204020204" pitchFamily="34" charset="-122"/>
                <a:ea typeface="微软雅黑" panose="020B0503020204020204" pitchFamily="34" charset="-122"/>
              </a:rPr>
              <a:t>10 years working experience</a:t>
            </a:r>
          </a:p>
        </p:txBody>
      </p:sp>
      <p:sp>
        <p:nvSpPr>
          <p:cNvPr id="61" name="TextBox 60"/>
          <p:cNvSpPr txBox="1"/>
          <p:nvPr/>
        </p:nvSpPr>
        <p:spPr>
          <a:xfrm>
            <a:off x="1010766" y="2029237"/>
            <a:ext cx="1371549" cy="461665"/>
          </a:xfrm>
          <a:prstGeom prst="rect">
            <a:avLst/>
          </a:prstGeom>
          <a:noFill/>
        </p:spPr>
        <p:txBody>
          <a:bodyPr wrap="square" rtlCol="0">
            <a:spAutoFit/>
          </a:bodyPr>
          <a:lstStyle/>
          <a:p>
            <a:r>
              <a:rPr lang="en-US" altLang="zh-CN" sz="2400" b="1" dirty="0">
                <a:solidFill>
                  <a:prstClr val="black"/>
                </a:solidFill>
                <a:latin typeface="微软雅黑" panose="020B0503020204020204" pitchFamily="34" charset="-122"/>
                <a:ea typeface="微软雅黑" panose="020B0503020204020204" pitchFamily="34" charset="-122"/>
              </a:rPr>
              <a:t>150</a:t>
            </a:r>
            <a:r>
              <a:rPr lang="zh-CN" altLang="en-US" sz="2400" b="1" dirty="0">
                <a:solidFill>
                  <a:prstClr val="black"/>
                </a:solidFill>
                <a:latin typeface="微软雅黑" panose="020B0503020204020204" pitchFamily="34" charset="-122"/>
                <a:ea typeface="微软雅黑" panose="020B0503020204020204" pitchFamily="34" charset="-122"/>
              </a:rPr>
              <a:t>人</a:t>
            </a:r>
          </a:p>
        </p:txBody>
      </p:sp>
      <p:sp>
        <p:nvSpPr>
          <p:cNvPr id="62" name="TextBox 61"/>
          <p:cNvSpPr txBox="1"/>
          <p:nvPr/>
        </p:nvSpPr>
        <p:spPr>
          <a:xfrm>
            <a:off x="3961413" y="2065697"/>
            <a:ext cx="911445" cy="461665"/>
          </a:xfrm>
          <a:prstGeom prst="rect">
            <a:avLst/>
          </a:prstGeom>
          <a:noFill/>
        </p:spPr>
        <p:txBody>
          <a:bodyPr wrap="square" rtlCol="0">
            <a:spAutoFit/>
          </a:bodyPr>
          <a:lstStyle/>
          <a:p>
            <a:r>
              <a:rPr lang="en-US" altLang="zh-CN" sz="2400" b="1" dirty="0">
                <a:solidFill>
                  <a:prstClr val="black"/>
                </a:solidFill>
                <a:latin typeface="微软雅黑" panose="020B0503020204020204" pitchFamily="34" charset="-122"/>
                <a:ea typeface="微软雅黑" panose="020B0503020204020204" pitchFamily="34" charset="-122"/>
              </a:rPr>
              <a:t>20</a:t>
            </a:r>
            <a:r>
              <a:rPr lang="zh-CN" altLang="en-US" sz="2400" b="1" dirty="0">
                <a:solidFill>
                  <a:prstClr val="black"/>
                </a:solidFill>
                <a:latin typeface="微软雅黑" panose="020B0503020204020204" pitchFamily="34" charset="-122"/>
                <a:ea typeface="微软雅黑" panose="020B0503020204020204" pitchFamily="34" charset="-122"/>
              </a:rPr>
              <a:t>位</a:t>
            </a:r>
          </a:p>
        </p:txBody>
      </p:sp>
      <p:sp>
        <p:nvSpPr>
          <p:cNvPr id="63" name="TextBox 62"/>
          <p:cNvSpPr txBox="1"/>
          <p:nvPr/>
        </p:nvSpPr>
        <p:spPr>
          <a:xfrm>
            <a:off x="6842436" y="2029237"/>
            <a:ext cx="896674" cy="461665"/>
          </a:xfrm>
          <a:prstGeom prst="rect">
            <a:avLst/>
          </a:prstGeom>
          <a:noFill/>
        </p:spPr>
        <p:txBody>
          <a:bodyPr wrap="square" rtlCol="0">
            <a:spAutoFit/>
          </a:bodyPr>
          <a:lstStyle/>
          <a:p>
            <a:r>
              <a:rPr lang="en-US" altLang="zh-CN" sz="2400" b="1" dirty="0">
                <a:solidFill>
                  <a:prstClr val="black"/>
                </a:solidFill>
                <a:latin typeface="微软雅黑" panose="020B0503020204020204" pitchFamily="34" charset="-122"/>
                <a:ea typeface="微软雅黑" panose="020B0503020204020204" pitchFamily="34" charset="-122"/>
              </a:rPr>
              <a:t>32</a:t>
            </a:r>
            <a:r>
              <a:rPr lang="zh-CN" altLang="en-US" sz="2400" b="1" dirty="0">
                <a:solidFill>
                  <a:prstClr val="black"/>
                </a:solidFill>
                <a:latin typeface="微软雅黑" panose="020B0503020204020204" pitchFamily="34" charset="-122"/>
                <a:ea typeface="微软雅黑" panose="020B0503020204020204" pitchFamily="34" charset="-122"/>
              </a:rPr>
              <a:t>人</a:t>
            </a:r>
          </a:p>
        </p:txBody>
      </p:sp>
      <p:sp>
        <p:nvSpPr>
          <p:cNvPr id="64" name="TextBox 63"/>
          <p:cNvSpPr txBox="1"/>
          <p:nvPr/>
        </p:nvSpPr>
        <p:spPr>
          <a:xfrm>
            <a:off x="9781500" y="2035128"/>
            <a:ext cx="898973" cy="461665"/>
          </a:xfrm>
          <a:prstGeom prst="rect">
            <a:avLst/>
          </a:prstGeom>
          <a:noFill/>
        </p:spPr>
        <p:txBody>
          <a:bodyPr wrap="square" rtlCol="0">
            <a:spAutoFit/>
          </a:bodyPr>
          <a:lstStyle/>
          <a:p>
            <a:r>
              <a:rPr lang="en-US" altLang="zh-CN" sz="2400" b="1" dirty="0">
                <a:solidFill>
                  <a:prstClr val="black"/>
                </a:solidFill>
                <a:latin typeface="微软雅黑" panose="020B0503020204020204" pitchFamily="34" charset="-122"/>
                <a:ea typeface="微软雅黑" panose="020B0503020204020204" pitchFamily="34" charset="-122"/>
              </a:rPr>
              <a:t>20</a:t>
            </a:r>
            <a:r>
              <a:rPr lang="zh-CN" altLang="en-US" sz="2400" b="1" dirty="0">
                <a:solidFill>
                  <a:prstClr val="black"/>
                </a:solidFill>
                <a:latin typeface="微软雅黑" panose="020B0503020204020204" pitchFamily="34" charset="-122"/>
                <a:ea typeface="微软雅黑" panose="020B0503020204020204" pitchFamily="34" charset="-122"/>
              </a:rPr>
              <a:t>项</a:t>
            </a:r>
          </a:p>
        </p:txBody>
      </p:sp>
      <p:sp>
        <p:nvSpPr>
          <p:cNvPr id="66" name="TextBox 25"/>
          <p:cNvSpPr txBox="1"/>
          <p:nvPr/>
        </p:nvSpPr>
        <p:spPr>
          <a:xfrm>
            <a:off x="9395514" y="2829106"/>
            <a:ext cx="2079415" cy="830997"/>
          </a:xfrm>
          <a:prstGeom prst="rect">
            <a:avLst/>
          </a:prstGeom>
          <a:noFill/>
        </p:spPr>
        <p:txBody>
          <a:bodyPr wrap="none" rtlCol="0">
            <a:spAutoFit/>
          </a:bodyPr>
          <a:lstStyle/>
          <a:p>
            <a:pPr algn="ctr"/>
            <a:r>
              <a:rPr lang="en-US" altLang="zh-CN" sz="1600" b="1" dirty="0">
                <a:solidFill>
                  <a:prstClr val="black"/>
                </a:solidFill>
                <a:latin typeface="微软雅黑" panose="020B0503020204020204" pitchFamily="34" charset="-122"/>
                <a:ea typeface="微软雅黑" panose="020B0503020204020204" pitchFamily="34" charset="-122"/>
              </a:rPr>
              <a:t>20</a:t>
            </a:r>
            <a:r>
              <a:rPr lang="zh-CN" altLang="en-US" sz="1600" b="1" dirty="0">
                <a:solidFill>
                  <a:prstClr val="black"/>
                </a:solidFill>
                <a:latin typeface="微软雅黑" panose="020B0503020204020204" pitchFamily="34" charset="-122"/>
                <a:ea typeface="微软雅黑" panose="020B0503020204020204" pitchFamily="34" charset="-122"/>
              </a:rPr>
              <a:t>余项国家产品专利</a:t>
            </a:r>
            <a:endParaRPr lang="en-US" altLang="zh-CN" sz="1600" b="1" dirty="0">
              <a:solidFill>
                <a:prstClr val="black"/>
              </a:solidFill>
              <a:latin typeface="微软雅黑" panose="020B0503020204020204" pitchFamily="34" charset="-122"/>
              <a:ea typeface="微软雅黑" panose="020B0503020204020204" pitchFamily="34" charset="-122"/>
            </a:endParaRPr>
          </a:p>
          <a:p>
            <a:pPr algn="ctr"/>
            <a:r>
              <a:rPr lang="en-US" altLang="zh-CN" sz="1600" b="1" dirty="0">
                <a:solidFill>
                  <a:prstClr val="black"/>
                </a:solidFill>
                <a:latin typeface="微软雅黑" panose="020B0503020204020204" pitchFamily="34" charset="-122"/>
                <a:ea typeface="微软雅黑" panose="020B0503020204020204" pitchFamily="34" charset="-122"/>
              </a:rPr>
              <a:t>Over 20 patents</a:t>
            </a:r>
            <a:endParaRPr lang="id-ID" altLang="zh-CN" sz="1600" b="1" dirty="0">
              <a:solidFill>
                <a:prstClr val="black"/>
              </a:solidFill>
              <a:latin typeface="微软雅黑" panose="020B0503020204020204" pitchFamily="34" charset="-122"/>
              <a:ea typeface="微软雅黑" panose="020B0503020204020204" pitchFamily="34" charset="-122"/>
            </a:endParaRPr>
          </a:p>
          <a:p>
            <a:pPr algn="ctr"/>
            <a:endParaRPr lang="id-ID" sz="1600" b="1" dirty="0">
              <a:solidFill>
                <a:prstClr val="black"/>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 xmlns:a16="http://schemas.microsoft.com/office/drawing/2014/main" id="{636E23A8-750A-45F5-86BA-15993CC6B2A3}"/>
              </a:ext>
            </a:extLst>
          </p:cNvPr>
          <p:cNvSpPr/>
          <p:nvPr/>
        </p:nvSpPr>
        <p:spPr>
          <a:xfrm>
            <a:off x="825400" y="3548615"/>
            <a:ext cx="10377370" cy="3139909"/>
          </a:xfrm>
          <a:prstGeom prst="rect">
            <a:avLst/>
          </a:prstGeom>
          <a:solidFill>
            <a:srgbClr val="00467C"/>
          </a:solid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 xmlns:a16="http://schemas.microsoft.com/office/drawing/2014/main" id="{2C04FB2B-26C7-496A-BF2A-383AFF68B145}"/>
              </a:ext>
            </a:extLst>
          </p:cNvPr>
          <p:cNvSpPr txBox="1"/>
          <p:nvPr/>
        </p:nvSpPr>
        <p:spPr>
          <a:xfrm>
            <a:off x="1103245" y="3654465"/>
            <a:ext cx="9695726" cy="3231654"/>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人类创造技术，技术成就人类</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en-US" altLang="zh-CN" dirty="0">
                <a:solidFill>
                  <a:schemeClr val="bg1"/>
                </a:solidFill>
                <a:latin typeface="微软雅黑" panose="020B0503020204020204" pitchFamily="34" charset="-122"/>
                <a:ea typeface="微软雅黑" panose="020B0503020204020204" pitchFamily="34" charset="-122"/>
              </a:rPr>
              <a:t>Man creates technology, technology makes man</a:t>
            </a:r>
          </a:p>
          <a:p>
            <a:endParaRPr lang="en-US" altLang="zh-CN" dirty="0">
              <a:solidFill>
                <a:schemeClr val="bg1"/>
              </a:solidFill>
              <a:latin typeface="微软雅黑" panose="020B0503020204020204" pitchFamily="34" charset="-122"/>
              <a:ea typeface="微软雅黑" panose="020B0503020204020204" pitchFamily="34" charset="-122"/>
              <a:cs typeface="Verdana" panose="020B0604030504040204" pitchFamily="34" charset="0"/>
            </a:endParaRPr>
          </a:p>
          <a:p>
            <a:pPr lvl="1"/>
            <a:r>
              <a:rPr lang="zh-CN" altLang="en-US"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在快速发展的</a:t>
            </a:r>
            <a:r>
              <a:rPr lang="en-US" altLang="zh-CN"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21</a:t>
            </a:r>
            <a:r>
              <a:rPr lang="zh-CN" altLang="en-US"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世纪，企业核心竞争力越来越表现为对作为第一资本的人才的培育、拥有和运用潜力。人才是推动企业健康发展的力量源泉，无论从宏观角度，还是从微观角度来看人才是企业发展的决定性因素。因此，我们注重开发团队的建设，在公司内部进行人才选拔和培训。人员精进，才能开展技术工作的改革和创新，公司现有能力可加工</a:t>
            </a:r>
            <a:r>
              <a:rPr lang="en-US" altLang="zh-CN"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100</a:t>
            </a:r>
            <a:r>
              <a:rPr lang="zh-CN" altLang="en-US"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副模具</a:t>
            </a:r>
            <a:r>
              <a:rPr lang="en-US" altLang="zh-CN"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a:t>
            </a:r>
            <a:r>
              <a:rPr lang="zh-CN" altLang="en-US"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年，持续优化，预计</a:t>
            </a:r>
            <a:r>
              <a:rPr lang="en-US" altLang="zh-CN"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2025</a:t>
            </a:r>
            <a:r>
              <a:rPr lang="zh-CN" altLang="en-US"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年加工模具能力可以到达</a:t>
            </a:r>
            <a:r>
              <a:rPr lang="en-US" altLang="zh-CN"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200</a:t>
            </a:r>
            <a:r>
              <a:rPr lang="zh-CN" altLang="en-US"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副</a:t>
            </a:r>
            <a:r>
              <a:rPr lang="en-US" altLang="zh-CN"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a:t>
            </a:r>
            <a:r>
              <a:rPr lang="zh-CN" altLang="en-US"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年。</a:t>
            </a:r>
            <a:endParaRPr lang="en-US" altLang="zh-CN"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endParaRPr>
          </a:p>
          <a:p>
            <a:pPr lvl="1"/>
            <a:r>
              <a:rPr lang="en-US" altLang="zh-CN"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Talent is the source of power to promote the healthy development of the enterprise. Therefore, we pay attention to the construction of the development team and carry out talent selection and training within the company. Only with improved personnel can we carry out the reform and innovation of technical work. The existing capacity of the company can process 100 pairs of molds/year, and it is expected that the processing capacity of molds can reach 200 pairs/year in 2025</a:t>
            </a:r>
            <a:r>
              <a:rPr lang="zh-CN" altLang="en-US"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a:t>
            </a:r>
            <a:endParaRPr lang="en-US" altLang="zh-CN" sz="1400" dirty="0">
              <a:solidFill>
                <a:schemeClr val="bg1"/>
              </a:solidFill>
              <a:latin typeface="微软雅黑" panose="020B0503020204020204" pitchFamily="34" charset="-122"/>
              <a:ea typeface="微软雅黑" panose="020B0503020204020204" pitchFamily="34" charset="-122"/>
              <a:cs typeface="Verdana" panose="020B0604030504040204" pitchFamily="34" charset="0"/>
            </a:endParaRPr>
          </a:p>
          <a:p>
            <a:pPr lvl="1"/>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7" name="菱形 16">
            <a:extLst>
              <a:ext uri="{FF2B5EF4-FFF2-40B4-BE49-F238E27FC236}">
                <a16:creationId xmlns="" xmlns:a16="http://schemas.microsoft.com/office/drawing/2014/main" id="{3197B803-5B3B-479C-A26A-342D2E2100ED}"/>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菱形 17">
            <a:extLst>
              <a:ext uri="{FF2B5EF4-FFF2-40B4-BE49-F238E27FC236}">
                <a16:creationId xmlns="" xmlns:a16="http://schemas.microsoft.com/office/drawing/2014/main" id="{A2D38AE4-1B28-4796-AEAC-1362FD2167F6}"/>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a:extLst>
              <a:ext uri="{FF2B5EF4-FFF2-40B4-BE49-F238E27FC236}">
                <a16:creationId xmlns="" xmlns:a16="http://schemas.microsoft.com/office/drawing/2014/main" id="{5390348A-ADAB-48AB-8B24-F74FE7F54AA2}"/>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88444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250"/>
                            </p:stCondLst>
                            <p:childTnLst>
                              <p:par>
                                <p:cTn id="10" presetID="47" presetClass="entr" presetSubtype="0"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1000"/>
                                        <p:tgtEl>
                                          <p:spTgt spid="61"/>
                                        </p:tgtEl>
                                      </p:cBhvr>
                                    </p:animEffect>
                                    <p:anim calcmode="lin" valueType="num">
                                      <p:cBhvr>
                                        <p:cTn id="13" dur="1000" fill="hold"/>
                                        <p:tgtEl>
                                          <p:spTgt spid="61"/>
                                        </p:tgtEl>
                                        <p:attrNameLst>
                                          <p:attrName>ppt_x</p:attrName>
                                        </p:attrNameLst>
                                      </p:cBhvr>
                                      <p:tavLst>
                                        <p:tav tm="0">
                                          <p:val>
                                            <p:strVal val="#ppt_x"/>
                                          </p:val>
                                        </p:tav>
                                        <p:tav tm="100000">
                                          <p:val>
                                            <p:strVal val="#ppt_x"/>
                                          </p:val>
                                        </p:tav>
                                      </p:tavLst>
                                    </p:anim>
                                    <p:anim calcmode="lin" valueType="num">
                                      <p:cBhvr>
                                        <p:cTn id="14" dur="1000" fill="hold"/>
                                        <p:tgtEl>
                                          <p:spTgt spid="6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anim calcmode="lin" valueType="num">
                                      <p:cBhvr>
                                        <p:cTn id="18" dur="1000" fill="hold"/>
                                        <p:tgtEl>
                                          <p:spTgt spid="62"/>
                                        </p:tgtEl>
                                        <p:attrNameLst>
                                          <p:attrName>ppt_x</p:attrName>
                                        </p:attrNameLst>
                                      </p:cBhvr>
                                      <p:tavLst>
                                        <p:tav tm="0">
                                          <p:val>
                                            <p:strVal val="#ppt_x"/>
                                          </p:val>
                                        </p:tav>
                                        <p:tav tm="100000">
                                          <p:val>
                                            <p:strVal val="#ppt_x"/>
                                          </p:val>
                                        </p:tav>
                                      </p:tavLst>
                                    </p:anim>
                                    <p:anim calcmode="lin" valueType="num">
                                      <p:cBhvr>
                                        <p:cTn id="19" dur="1000" fill="hold"/>
                                        <p:tgtEl>
                                          <p:spTgt spid="6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1000"/>
                                        <p:tgtEl>
                                          <p:spTgt spid="63"/>
                                        </p:tgtEl>
                                      </p:cBhvr>
                                    </p:animEffect>
                                    <p:anim calcmode="lin" valueType="num">
                                      <p:cBhvr>
                                        <p:cTn id="23" dur="1000" fill="hold"/>
                                        <p:tgtEl>
                                          <p:spTgt spid="63"/>
                                        </p:tgtEl>
                                        <p:attrNameLst>
                                          <p:attrName>ppt_x</p:attrName>
                                        </p:attrNameLst>
                                      </p:cBhvr>
                                      <p:tavLst>
                                        <p:tav tm="0">
                                          <p:val>
                                            <p:strVal val="#ppt_x"/>
                                          </p:val>
                                        </p:tav>
                                        <p:tav tm="100000">
                                          <p:val>
                                            <p:strVal val="#ppt_x"/>
                                          </p:val>
                                        </p:tav>
                                      </p:tavLst>
                                    </p:anim>
                                    <p:anim calcmode="lin" valueType="num">
                                      <p:cBhvr>
                                        <p:cTn id="24" dur="1000" fill="hold"/>
                                        <p:tgtEl>
                                          <p:spTgt spid="6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1000"/>
                                        <p:tgtEl>
                                          <p:spTgt spid="64"/>
                                        </p:tgtEl>
                                      </p:cBhvr>
                                    </p:animEffect>
                                    <p:anim calcmode="lin" valueType="num">
                                      <p:cBhvr>
                                        <p:cTn id="28" dur="1000" fill="hold"/>
                                        <p:tgtEl>
                                          <p:spTgt spid="64"/>
                                        </p:tgtEl>
                                        <p:attrNameLst>
                                          <p:attrName>ppt_x</p:attrName>
                                        </p:attrNameLst>
                                      </p:cBhvr>
                                      <p:tavLst>
                                        <p:tav tm="0">
                                          <p:val>
                                            <p:strVal val="#ppt_x"/>
                                          </p:val>
                                        </p:tav>
                                        <p:tav tm="100000">
                                          <p:val>
                                            <p:strVal val="#ppt_x"/>
                                          </p:val>
                                        </p:tav>
                                      </p:tavLst>
                                    </p:anim>
                                    <p:anim calcmode="lin" valueType="num">
                                      <p:cBhvr>
                                        <p:cTn id="29" dur="1000" fill="hold"/>
                                        <p:tgtEl>
                                          <p:spTgt spid="64"/>
                                        </p:tgtEl>
                                        <p:attrNameLst>
                                          <p:attrName>ppt_y</p:attrName>
                                        </p:attrNameLst>
                                      </p:cBhvr>
                                      <p:tavLst>
                                        <p:tav tm="0">
                                          <p:val>
                                            <p:strVal val="#ppt_y-.1"/>
                                          </p:val>
                                        </p:tav>
                                        <p:tav tm="100000">
                                          <p:val>
                                            <p:strVal val="#ppt_y"/>
                                          </p:val>
                                        </p:tav>
                                      </p:tavLst>
                                    </p:anim>
                                  </p:childTnLst>
                                </p:cTn>
                              </p:par>
                            </p:childTnLst>
                          </p:cTn>
                        </p:par>
                        <p:par>
                          <p:cTn id="30" fill="hold">
                            <p:stCondLst>
                              <p:cond delay="2250"/>
                            </p:stCondLst>
                            <p:childTnLst>
                              <p:par>
                                <p:cTn id="31" presetID="29" presetClass="entr" presetSubtype="0"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p:cTn id="33" dur="1000" fill="hold"/>
                                        <p:tgtEl>
                                          <p:spTgt spid="57"/>
                                        </p:tgtEl>
                                        <p:attrNameLst>
                                          <p:attrName>ppt_x</p:attrName>
                                        </p:attrNameLst>
                                      </p:cBhvr>
                                      <p:tavLst>
                                        <p:tav tm="0">
                                          <p:val>
                                            <p:strVal val="#ppt_x-.2"/>
                                          </p:val>
                                        </p:tav>
                                        <p:tav tm="100000">
                                          <p:val>
                                            <p:strVal val="#ppt_x"/>
                                          </p:val>
                                        </p:tav>
                                      </p:tavLst>
                                    </p:anim>
                                    <p:anim calcmode="lin" valueType="num">
                                      <p:cBhvr>
                                        <p:cTn id="34" dur="1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7"/>
                                        </p:tgtEl>
                                      </p:cBhvr>
                                    </p:animEffect>
                                  </p:childTnLst>
                                </p:cTn>
                              </p:par>
                            </p:childTnLst>
                          </p:cTn>
                        </p:par>
                        <p:par>
                          <p:cTn id="36" fill="hold">
                            <p:stCondLst>
                              <p:cond delay="3250"/>
                            </p:stCondLst>
                            <p:childTnLst>
                              <p:par>
                                <p:cTn id="37" presetID="29" presetClass="entr" presetSubtype="0"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cBhvr>
                                        <p:cTn id="39" dur="1000" fill="hold"/>
                                        <p:tgtEl>
                                          <p:spTgt spid="58"/>
                                        </p:tgtEl>
                                        <p:attrNameLst>
                                          <p:attrName>ppt_x</p:attrName>
                                        </p:attrNameLst>
                                      </p:cBhvr>
                                      <p:tavLst>
                                        <p:tav tm="0">
                                          <p:val>
                                            <p:strVal val="#ppt_x-.2"/>
                                          </p:val>
                                        </p:tav>
                                        <p:tav tm="100000">
                                          <p:val>
                                            <p:strVal val="#ppt_x"/>
                                          </p:val>
                                        </p:tav>
                                      </p:tavLst>
                                    </p:anim>
                                    <p:anim calcmode="lin" valueType="num">
                                      <p:cBhvr>
                                        <p:cTn id="40" dur="1000" fill="hold"/>
                                        <p:tgtEl>
                                          <p:spTgt spid="58"/>
                                        </p:tgtEl>
                                        <p:attrNameLst>
                                          <p:attrName>ppt_y</p:attrName>
                                        </p:attrNameLst>
                                      </p:cBhvr>
                                      <p:tavLst>
                                        <p:tav tm="0">
                                          <p:val>
                                            <p:strVal val="#ppt_y"/>
                                          </p:val>
                                        </p:tav>
                                        <p:tav tm="100000">
                                          <p:val>
                                            <p:strVal val="#ppt_y"/>
                                          </p:val>
                                        </p:tav>
                                      </p:tavLst>
                                    </p:anim>
                                    <p:animEffect transition="in" filter="wipe(right)" prLst="gradientSize: 0.1">
                                      <p:cBhvr>
                                        <p:cTn id="41" dur="1000"/>
                                        <p:tgtEl>
                                          <p:spTgt spid="58"/>
                                        </p:tgtEl>
                                      </p:cBhvr>
                                    </p:animEffect>
                                  </p:childTnLst>
                                </p:cTn>
                              </p:par>
                            </p:childTnLst>
                          </p:cTn>
                        </p:par>
                        <p:par>
                          <p:cTn id="42" fill="hold">
                            <p:stCondLst>
                              <p:cond delay="4250"/>
                            </p:stCondLst>
                            <p:childTnLst>
                              <p:par>
                                <p:cTn id="43" presetID="29" presetClass="entr" presetSubtype="0" fill="hold" grpId="0" nodeType="afterEffect">
                                  <p:stCondLst>
                                    <p:cond delay="0"/>
                                  </p:stCondLst>
                                  <p:childTnLst>
                                    <p:set>
                                      <p:cBhvr>
                                        <p:cTn id="44" dur="1" fill="hold">
                                          <p:stCondLst>
                                            <p:cond delay="0"/>
                                          </p:stCondLst>
                                        </p:cTn>
                                        <p:tgtEl>
                                          <p:spTgt spid="59"/>
                                        </p:tgtEl>
                                        <p:attrNameLst>
                                          <p:attrName>style.visibility</p:attrName>
                                        </p:attrNameLst>
                                      </p:cBhvr>
                                      <p:to>
                                        <p:strVal val="visible"/>
                                      </p:to>
                                    </p:set>
                                    <p:anim calcmode="lin" valueType="num">
                                      <p:cBhvr>
                                        <p:cTn id="45" dur="1000" fill="hold"/>
                                        <p:tgtEl>
                                          <p:spTgt spid="59"/>
                                        </p:tgtEl>
                                        <p:attrNameLst>
                                          <p:attrName>ppt_x</p:attrName>
                                        </p:attrNameLst>
                                      </p:cBhvr>
                                      <p:tavLst>
                                        <p:tav tm="0">
                                          <p:val>
                                            <p:strVal val="#ppt_x-.2"/>
                                          </p:val>
                                        </p:tav>
                                        <p:tav tm="100000">
                                          <p:val>
                                            <p:strVal val="#ppt_x"/>
                                          </p:val>
                                        </p:tav>
                                      </p:tavLst>
                                    </p:anim>
                                    <p:anim calcmode="lin" valueType="num">
                                      <p:cBhvr>
                                        <p:cTn id="46" dur="10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47" dur="1000"/>
                                        <p:tgtEl>
                                          <p:spTgt spid="59"/>
                                        </p:tgtEl>
                                      </p:cBhvr>
                                    </p:animEffect>
                                  </p:childTnLst>
                                </p:cTn>
                              </p:par>
                            </p:childTnLst>
                          </p:cTn>
                        </p:par>
                        <p:par>
                          <p:cTn id="48" fill="hold">
                            <p:stCondLst>
                              <p:cond delay="5250"/>
                            </p:stCondLst>
                            <p:childTnLst>
                              <p:par>
                                <p:cTn id="49" presetID="29" presetClass="entr" presetSubtype="0" fill="hold" grpId="0" nodeType="afterEffect">
                                  <p:stCondLst>
                                    <p:cond delay="0"/>
                                  </p:stCondLst>
                                  <p:childTnLst>
                                    <p:set>
                                      <p:cBhvr>
                                        <p:cTn id="50" dur="1" fill="hold">
                                          <p:stCondLst>
                                            <p:cond delay="0"/>
                                          </p:stCondLst>
                                        </p:cTn>
                                        <p:tgtEl>
                                          <p:spTgt spid="66"/>
                                        </p:tgtEl>
                                        <p:attrNameLst>
                                          <p:attrName>style.visibility</p:attrName>
                                        </p:attrNameLst>
                                      </p:cBhvr>
                                      <p:to>
                                        <p:strVal val="visible"/>
                                      </p:to>
                                    </p:set>
                                    <p:anim calcmode="lin" valueType="num">
                                      <p:cBhvr>
                                        <p:cTn id="51" dur="1000" fill="hold"/>
                                        <p:tgtEl>
                                          <p:spTgt spid="66"/>
                                        </p:tgtEl>
                                        <p:attrNameLst>
                                          <p:attrName>ppt_x</p:attrName>
                                        </p:attrNameLst>
                                      </p:cBhvr>
                                      <p:tavLst>
                                        <p:tav tm="0">
                                          <p:val>
                                            <p:strVal val="#ppt_x-.2"/>
                                          </p:val>
                                        </p:tav>
                                        <p:tav tm="100000">
                                          <p:val>
                                            <p:strVal val="#ppt_x"/>
                                          </p:val>
                                        </p:tav>
                                      </p:tavLst>
                                    </p:anim>
                                    <p:anim calcmode="lin" valueType="num">
                                      <p:cBhvr>
                                        <p:cTn id="52" dur="1000" fill="hold"/>
                                        <p:tgtEl>
                                          <p:spTgt spid="66"/>
                                        </p:tgtEl>
                                        <p:attrNameLst>
                                          <p:attrName>ppt_y</p:attrName>
                                        </p:attrNameLst>
                                      </p:cBhvr>
                                      <p:tavLst>
                                        <p:tav tm="0">
                                          <p:val>
                                            <p:strVal val="#ppt_y"/>
                                          </p:val>
                                        </p:tav>
                                        <p:tav tm="100000">
                                          <p:val>
                                            <p:strVal val="#ppt_y"/>
                                          </p:val>
                                        </p:tav>
                                      </p:tavLst>
                                    </p:anim>
                                    <p:animEffect transition="in" filter="wipe(right)" prLst="gradientSize: 0.1">
                                      <p:cBhvr>
                                        <p:cTn id="53"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7" grpId="0"/>
      <p:bldP spid="58" grpId="0"/>
      <p:bldP spid="59" grpId="0"/>
      <p:bldP spid="61" grpId="0"/>
      <p:bldP spid="62" grpId="0"/>
      <p:bldP spid="63" grpId="0"/>
      <p:bldP spid="64" grpId="0"/>
      <p:bldP spid="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箭头: 五边形 4">
            <a:extLst>
              <a:ext uri="{FF2B5EF4-FFF2-40B4-BE49-F238E27FC236}">
                <a16:creationId xmlns="" xmlns:a16="http://schemas.microsoft.com/office/drawing/2014/main" id="{12E190CB-2FCD-469A-A437-558D72B33E0B}"/>
              </a:ext>
            </a:extLst>
          </p:cNvPr>
          <p:cNvSpPr/>
          <p:nvPr/>
        </p:nvSpPr>
        <p:spPr>
          <a:xfrm>
            <a:off x="0" y="1813781"/>
            <a:ext cx="10343678" cy="3330281"/>
          </a:xfrm>
          <a:prstGeom prst="homePlate">
            <a:avLst/>
          </a:prstGeom>
          <a:solidFill>
            <a:srgbClr val="0046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Rectangle 11">
            <a:extLst>
              <a:ext uri="{FF2B5EF4-FFF2-40B4-BE49-F238E27FC236}">
                <a16:creationId xmlns="" xmlns:a16="http://schemas.microsoft.com/office/drawing/2014/main" id="{E54072CB-B606-AC0F-BBFA-587857636877}"/>
              </a:ext>
            </a:extLst>
          </p:cNvPr>
          <p:cNvSpPr>
            <a:spLocks noChangeArrowheads="1"/>
          </p:cNvSpPr>
          <p:nvPr/>
        </p:nvSpPr>
        <p:spPr bwMode="gray">
          <a:xfrm>
            <a:off x="223694" y="3429000"/>
            <a:ext cx="5040560" cy="1815882"/>
          </a:xfrm>
          <a:prstGeom prst="rect">
            <a:avLst/>
          </a:prstGeom>
          <a:noFill/>
          <a:ln>
            <a:noFill/>
          </a:ln>
        </p:spPr>
        <p:txBody>
          <a:bodyPr wrap="square">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gn="ctr" eaLnBrk="0" fontAlgn="auto" hangingPunct="0">
              <a:spcBef>
                <a:spcPts val="0"/>
              </a:spcBef>
              <a:spcAft>
                <a:spcPts val="0"/>
              </a:spcAft>
              <a:defRPr/>
            </a:pPr>
            <a:r>
              <a:rPr lang="en-US" altLang="zh-CN" sz="4000" dirty="0">
                <a:solidFill>
                  <a:schemeClr val="bg1">
                    <a:lumMod val="95000"/>
                  </a:schemeClr>
                </a:solidFill>
                <a:latin typeface="Impact LT"/>
                <a:ea typeface="微软雅黑" panose="020B0503020204020204" pitchFamily="34" charset="-122"/>
              </a:rPr>
              <a:t>Part 01 </a:t>
            </a:r>
          </a:p>
          <a:p>
            <a:pPr algn="ctr" eaLnBrk="0" fontAlgn="auto" hangingPunct="0">
              <a:spcBef>
                <a:spcPts val="0"/>
              </a:spcBef>
              <a:spcAft>
                <a:spcPts val="0"/>
              </a:spcAft>
              <a:defRPr/>
            </a:pPr>
            <a:r>
              <a:rPr lang="zh-CN" altLang="en-US" sz="4000" b="1" dirty="0">
                <a:solidFill>
                  <a:schemeClr val="bg1">
                    <a:lumMod val="95000"/>
                  </a:schemeClr>
                </a:solidFill>
                <a:latin typeface="微软雅黑" panose="020B0503020204020204" pitchFamily="34" charset="-122"/>
                <a:ea typeface="微软雅黑" panose="020B0503020204020204" pitchFamily="34" charset="-122"/>
              </a:rPr>
              <a:t>公司介绍        </a:t>
            </a:r>
            <a:r>
              <a:rPr lang="en-US" altLang="zh-CN" sz="2800" b="1" dirty="0">
                <a:solidFill>
                  <a:schemeClr val="bg1">
                    <a:lumMod val="95000"/>
                  </a:schemeClr>
                </a:solidFill>
                <a:latin typeface="微软雅黑" panose="020B0503020204020204" pitchFamily="34" charset="-122"/>
                <a:ea typeface="微软雅黑" panose="020B0503020204020204" pitchFamily="34" charset="-122"/>
              </a:rPr>
              <a:t>Company Introduction</a:t>
            </a:r>
            <a:endParaRPr kumimoji="0" lang="zh-CN" altLang="en-US" sz="4000" b="1"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endParaRPr>
          </a:p>
        </p:txBody>
      </p:sp>
      <p:sp>
        <p:nvSpPr>
          <p:cNvPr id="6" name="箭头: 五边形 5">
            <a:extLst>
              <a:ext uri="{FF2B5EF4-FFF2-40B4-BE49-F238E27FC236}">
                <a16:creationId xmlns="" xmlns:a16="http://schemas.microsoft.com/office/drawing/2014/main" id="{496D8803-5044-4D1B-858A-A18C802B54CB}"/>
              </a:ext>
            </a:extLst>
          </p:cNvPr>
          <p:cNvSpPr/>
          <p:nvPr/>
        </p:nvSpPr>
        <p:spPr>
          <a:xfrm rot="10800000">
            <a:off x="4996174" y="3608260"/>
            <a:ext cx="7197352" cy="2232248"/>
          </a:xfrm>
          <a:prstGeom prst="homePlat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7" descr="笔记本电脑">
            <a:extLst>
              <a:ext uri="{FF2B5EF4-FFF2-40B4-BE49-F238E27FC236}">
                <a16:creationId xmlns="" xmlns:a16="http://schemas.microsoft.com/office/drawing/2014/main" id="{E4B5C59A-19A2-443C-9F73-B123719E7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46735" y="1813781"/>
            <a:ext cx="1794479" cy="1794479"/>
          </a:xfrm>
          <a:prstGeom prst="rect">
            <a:avLst/>
          </a:prstGeom>
        </p:spPr>
      </p:pic>
    </p:spTree>
    <p:extLst>
      <p:ext uri="{BB962C8B-B14F-4D97-AF65-F5344CB8AC3E}">
        <p14:creationId xmlns:p14="http://schemas.microsoft.com/office/powerpoint/2010/main" val="442068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8662" y="169476"/>
            <a:ext cx="10386734"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产品性能应用研究</a:t>
            </a:r>
            <a:r>
              <a:rPr lang="en-US" altLang="zh-CN" sz="2800" b="1" dirty="0">
                <a:solidFill>
                  <a:srgbClr val="00467C"/>
                </a:solidFill>
                <a:latin typeface="微软雅黑" panose="020B0503020204020204" pitchFamily="34" charset="-122"/>
                <a:ea typeface="微软雅黑" panose="020B0503020204020204" pitchFamily="34" charset="-122"/>
              </a:rPr>
              <a:t>Performance Application Research</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pic>
        <p:nvPicPr>
          <p:cNvPr id="16" name="图片 15">
            <a:extLst>
              <a:ext uri="{FF2B5EF4-FFF2-40B4-BE49-F238E27FC236}">
                <a16:creationId xmlns="" xmlns:a16="http://schemas.microsoft.com/office/drawing/2014/main" id="{AB16B090-D9A5-7F1D-AD22-B85A5F2C07AE}"/>
              </a:ext>
            </a:extLst>
          </p:cNvPr>
          <p:cNvPicPr>
            <a:picLocks noChangeAspect="1"/>
          </p:cNvPicPr>
          <p:nvPr/>
        </p:nvPicPr>
        <p:blipFill>
          <a:blip r:embed="rId3"/>
          <a:stretch>
            <a:fillRect/>
          </a:stretch>
        </p:blipFill>
        <p:spPr>
          <a:xfrm>
            <a:off x="617193" y="2240868"/>
            <a:ext cx="4678341" cy="3096344"/>
          </a:xfrm>
          <a:prstGeom prst="rect">
            <a:avLst/>
          </a:prstGeom>
        </p:spPr>
      </p:pic>
      <p:pic>
        <p:nvPicPr>
          <p:cNvPr id="21" name="图片 20">
            <a:extLst>
              <a:ext uri="{FF2B5EF4-FFF2-40B4-BE49-F238E27FC236}">
                <a16:creationId xmlns="" xmlns:a16="http://schemas.microsoft.com/office/drawing/2014/main" id="{13E75066-8AB6-8D4F-626D-2205F7987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5745" y="2240868"/>
            <a:ext cx="5999651" cy="3087299"/>
          </a:xfrm>
          <a:prstGeom prst="rect">
            <a:avLst/>
          </a:prstGeom>
        </p:spPr>
      </p:pic>
      <p:sp>
        <p:nvSpPr>
          <p:cNvPr id="24" name="TextBox 25">
            <a:extLst>
              <a:ext uri="{FF2B5EF4-FFF2-40B4-BE49-F238E27FC236}">
                <a16:creationId xmlns="" xmlns:a16="http://schemas.microsoft.com/office/drawing/2014/main" id="{3122071B-72FB-DB55-497F-1D77EAB21429}"/>
              </a:ext>
            </a:extLst>
          </p:cNvPr>
          <p:cNvSpPr txBox="1"/>
          <p:nvPr/>
        </p:nvSpPr>
        <p:spPr>
          <a:xfrm>
            <a:off x="605017" y="1520788"/>
            <a:ext cx="2064283" cy="3385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err="1">
                <a:solidFill>
                  <a:prstClr val="black"/>
                </a:solidFill>
                <a:latin typeface="微软雅黑" panose="020B0503020204020204" pitchFamily="34" charset="-122"/>
                <a:ea typeface="微软雅黑" panose="020B0503020204020204" pitchFamily="34" charset="-122"/>
              </a:rPr>
              <a:t>Moldflow</a:t>
            </a:r>
            <a:r>
              <a:rPr lang="en-US" sz="1600" b="1" dirty="0">
                <a:solidFill>
                  <a:prstClr val="black"/>
                </a:solidFill>
                <a:latin typeface="微软雅黑" panose="020B0503020204020204" pitchFamily="34" charset="-122"/>
                <a:ea typeface="微软雅黑" panose="020B0503020204020204" pitchFamily="34" charset="-122"/>
              </a:rPr>
              <a:t> </a:t>
            </a:r>
            <a:r>
              <a:rPr lang="zh-CN" altLang="en-US" sz="1600" b="1" dirty="0">
                <a:solidFill>
                  <a:prstClr val="black"/>
                </a:solidFill>
                <a:latin typeface="微软雅黑" panose="020B0503020204020204" pitchFamily="34" charset="-122"/>
                <a:ea typeface="微软雅黑" panose="020B0503020204020204" pitchFamily="34" charset="-122"/>
              </a:rPr>
              <a:t>模流分析</a:t>
            </a:r>
            <a:endParaRPr lang="id-ID" sz="1600" b="1" dirty="0">
              <a:solidFill>
                <a:prstClr val="black"/>
              </a:solidFill>
              <a:latin typeface="微软雅黑" panose="020B0503020204020204" pitchFamily="34" charset="-122"/>
              <a:ea typeface="微软雅黑" panose="020B0503020204020204" pitchFamily="34" charset="-122"/>
            </a:endParaRPr>
          </a:p>
        </p:txBody>
      </p:sp>
      <p:sp>
        <p:nvSpPr>
          <p:cNvPr id="26" name="TextBox 25">
            <a:extLst>
              <a:ext uri="{FF2B5EF4-FFF2-40B4-BE49-F238E27FC236}">
                <a16:creationId xmlns="" xmlns:a16="http://schemas.microsoft.com/office/drawing/2014/main" id="{03E70C9A-1608-8082-5C9F-3AF98F7360C6}"/>
              </a:ext>
            </a:extLst>
          </p:cNvPr>
          <p:cNvSpPr txBox="1"/>
          <p:nvPr/>
        </p:nvSpPr>
        <p:spPr>
          <a:xfrm>
            <a:off x="5745694" y="1520788"/>
            <a:ext cx="1744388" cy="3385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prstClr val="black"/>
                </a:solidFill>
                <a:latin typeface="微软雅黑" panose="020B0503020204020204" pitchFamily="34" charset="-122"/>
                <a:ea typeface="微软雅黑" panose="020B0503020204020204" pitchFamily="34" charset="-122"/>
              </a:rPr>
              <a:t>MSC </a:t>
            </a:r>
            <a:r>
              <a:rPr lang="zh-CN" altLang="en-US" sz="1600" b="1" dirty="0">
                <a:solidFill>
                  <a:prstClr val="black"/>
                </a:solidFill>
                <a:latin typeface="微软雅黑" panose="020B0503020204020204" pitchFamily="34" charset="-122"/>
                <a:ea typeface="微软雅黑" panose="020B0503020204020204" pitchFamily="34" charset="-122"/>
              </a:rPr>
              <a:t>有限元分析</a:t>
            </a:r>
            <a:endParaRPr lang="id-ID" sz="1600" b="1" dirty="0">
              <a:solidFill>
                <a:prstClr val="black"/>
              </a:solidFill>
              <a:latin typeface="微软雅黑" panose="020B0503020204020204" pitchFamily="34" charset="-122"/>
              <a:ea typeface="微软雅黑" panose="020B0503020204020204" pitchFamily="34" charset="-122"/>
            </a:endParaRPr>
          </a:p>
        </p:txBody>
      </p:sp>
      <p:sp>
        <p:nvSpPr>
          <p:cNvPr id="7" name="菱形 6">
            <a:extLst>
              <a:ext uri="{FF2B5EF4-FFF2-40B4-BE49-F238E27FC236}">
                <a16:creationId xmlns="" xmlns:a16="http://schemas.microsoft.com/office/drawing/2014/main" id="{40EB0C4B-8F42-4859-B943-2C9679700224}"/>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a:extLst>
              <a:ext uri="{FF2B5EF4-FFF2-40B4-BE49-F238E27FC236}">
                <a16:creationId xmlns="" xmlns:a16="http://schemas.microsoft.com/office/drawing/2014/main" id="{2E1F8209-6FC1-4087-AD60-01D3234C6C61}"/>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 xmlns:a16="http://schemas.microsoft.com/office/drawing/2014/main" id="{4EC86F0D-5B3D-4BC8-869A-0DD1D1EF14A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 name="文本框 2">
            <a:extLst>
              <a:ext uri="{FF2B5EF4-FFF2-40B4-BE49-F238E27FC236}">
                <a16:creationId xmlns="" xmlns:a16="http://schemas.microsoft.com/office/drawing/2014/main" id="{31F3F3E5-00CA-32FE-DB06-C54D5557A508}"/>
              </a:ext>
            </a:extLst>
          </p:cNvPr>
          <p:cNvSpPr txBox="1"/>
          <p:nvPr/>
        </p:nvSpPr>
        <p:spPr>
          <a:xfrm>
            <a:off x="1111284" y="5627161"/>
            <a:ext cx="8956298" cy="1200329"/>
          </a:xfrm>
          <a:prstGeom prst="rect">
            <a:avLst/>
          </a:prstGeom>
          <a:noFill/>
        </p:spPr>
        <p:txBody>
          <a:bodyPr wrap="none" rtlCol="0">
            <a:spAutoFit/>
          </a:bodyPr>
          <a:lstStyle/>
          <a:p>
            <a:r>
              <a:rPr lang="zh-CN" altLang="en-US" dirty="0"/>
              <a:t/>
            </a:r>
            <a:br>
              <a:rPr lang="zh-CN" altLang="en-US" dirty="0"/>
            </a:br>
            <a:r>
              <a:rPr lang="zh-CN" altLang="en-US" dirty="0"/>
              <a:t>通过模流分析，可以优化模具设计，提高塑料制品的成型质量及效率，降低制造成本。</a:t>
            </a:r>
            <a:endParaRPr lang="en-US" altLang="zh-CN" dirty="0"/>
          </a:p>
          <a:p>
            <a:r>
              <a:rPr lang="en-US" altLang="zh-CN" dirty="0"/>
              <a:t>Function of mold flow analysis</a:t>
            </a:r>
            <a:r>
              <a:rPr lang="zh-CN" altLang="en-US" dirty="0"/>
              <a:t>：</a:t>
            </a:r>
            <a:r>
              <a:rPr lang="en-US" altLang="zh-CN" dirty="0"/>
              <a:t>1.Mold design can be optimized</a:t>
            </a:r>
          </a:p>
          <a:p>
            <a:r>
              <a:rPr lang="en-US" altLang="zh-CN" dirty="0"/>
              <a:t>2.Improve molding quality and efficiency of plastic products  3. Cost reduced.</a:t>
            </a:r>
            <a:endParaRPr lang="zh-CN" altLang="en-US" dirty="0"/>
          </a:p>
        </p:txBody>
      </p:sp>
    </p:spTree>
    <p:extLst>
      <p:ext uri="{BB962C8B-B14F-4D97-AF65-F5344CB8AC3E}">
        <p14:creationId xmlns:p14="http://schemas.microsoft.com/office/powerpoint/2010/main" val="41508780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8661" y="169476"/>
            <a:ext cx="10744393" cy="954107"/>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产品性能应用研究</a:t>
            </a:r>
            <a:r>
              <a:rPr lang="en-US" altLang="zh-CN" sz="2800" b="1" dirty="0">
                <a:solidFill>
                  <a:srgbClr val="00467C"/>
                </a:solidFill>
                <a:latin typeface="微软雅黑" panose="020B0503020204020204" pitchFamily="34" charset="-122"/>
                <a:ea typeface="微软雅黑" panose="020B0503020204020204" pitchFamily="34" charset="-122"/>
              </a:rPr>
              <a:t>Performance Application Research</a:t>
            </a:r>
            <a:endParaRPr lang="zh-CN" altLang="en-US" sz="2800" b="1" dirty="0">
              <a:solidFill>
                <a:srgbClr val="00467C"/>
              </a:solidFill>
              <a:latin typeface="微软雅黑" panose="020B0503020204020204" pitchFamily="34" charset="-122"/>
              <a:ea typeface="微软雅黑" panose="020B0503020204020204" pitchFamily="34" charset="-122"/>
            </a:endParaRPr>
          </a:p>
          <a:p>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19" name="TextBox 25"/>
          <p:cNvSpPr txBox="1"/>
          <p:nvPr/>
        </p:nvSpPr>
        <p:spPr>
          <a:xfrm>
            <a:off x="283102" y="1171754"/>
            <a:ext cx="3989362" cy="830997"/>
          </a:xfrm>
          <a:prstGeom prst="rect">
            <a:avLst/>
          </a:prstGeom>
          <a:noFill/>
        </p:spPr>
        <p:txBody>
          <a:bodyPr wrap="none" rtlCol="0">
            <a:spAutoFit/>
          </a:bodyPr>
          <a:lstStyle/>
          <a:p>
            <a:pPr algn="ctr"/>
            <a:r>
              <a:rPr lang="zh-CN" altLang="en-US" sz="1600" b="1" dirty="0">
                <a:solidFill>
                  <a:prstClr val="black"/>
                </a:solidFill>
                <a:latin typeface="微软雅黑" panose="020B0503020204020204" pitchFamily="34" charset="-122"/>
                <a:ea typeface="微软雅黑" panose="020B0503020204020204" pitchFamily="34" charset="-122"/>
              </a:rPr>
              <a:t>接点压力调节型端子</a:t>
            </a:r>
            <a:endParaRPr lang="en-US" altLang="zh-CN" sz="1600" b="1" dirty="0">
              <a:solidFill>
                <a:prstClr val="black"/>
              </a:solidFill>
              <a:latin typeface="微软雅黑" panose="020B0503020204020204" pitchFamily="34" charset="-122"/>
              <a:ea typeface="微软雅黑" panose="020B0503020204020204" pitchFamily="34" charset="-122"/>
            </a:endParaRPr>
          </a:p>
          <a:p>
            <a:pPr algn="ctr"/>
            <a:r>
              <a:rPr lang="en-US" altLang="zh-CN" sz="1600" b="1" dirty="0">
                <a:solidFill>
                  <a:prstClr val="black"/>
                </a:solidFill>
                <a:latin typeface="微软雅黑" panose="020B0503020204020204" pitchFamily="34" charset="-122"/>
                <a:ea typeface="微软雅黑" panose="020B0503020204020204" pitchFamily="34" charset="-122"/>
              </a:rPr>
              <a:t>Contact pressure adjustable terminal</a:t>
            </a:r>
            <a:endParaRPr lang="id-ID" altLang="zh-CN" sz="1600" b="1" dirty="0">
              <a:solidFill>
                <a:prstClr val="black"/>
              </a:solidFill>
              <a:latin typeface="微软雅黑" panose="020B0503020204020204" pitchFamily="34" charset="-122"/>
              <a:ea typeface="微软雅黑" panose="020B0503020204020204" pitchFamily="34" charset="-122"/>
            </a:endParaRPr>
          </a:p>
          <a:p>
            <a:pPr algn="ctr"/>
            <a:endParaRPr lang="id-ID" sz="1600" b="1" dirty="0">
              <a:solidFill>
                <a:prstClr val="black"/>
              </a:solidFill>
              <a:latin typeface="微软雅黑" panose="020B0503020204020204" pitchFamily="34" charset="-122"/>
              <a:ea typeface="微软雅黑" panose="020B0503020204020204" pitchFamily="34" charset="-122"/>
            </a:endParaRPr>
          </a:p>
        </p:txBody>
      </p:sp>
      <p:sp>
        <p:nvSpPr>
          <p:cNvPr id="20" name="TextBox 25"/>
          <p:cNvSpPr txBox="1"/>
          <p:nvPr/>
        </p:nvSpPr>
        <p:spPr>
          <a:xfrm>
            <a:off x="6455246" y="1123583"/>
            <a:ext cx="3234540" cy="584775"/>
          </a:xfrm>
          <a:prstGeom prst="rect">
            <a:avLst/>
          </a:prstGeom>
          <a:noFill/>
        </p:spPr>
        <p:txBody>
          <a:bodyPr wrap="none" rtlCol="0">
            <a:spAutoFit/>
          </a:bodyPr>
          <a:lstStyle/>
          <a:p>
            <a:pPr algn="ctr"/>
            <a:r>
              <a:rPr lang="zh-CN" altLang="en-US" sz="1600" b="1" dirty="0">
                <a:solidFill>
                  <a:prstClr val="black"/>
                </a:solidFill>
                <a:latin typeface="微软雅黑" panose="020B0503020204020204" pitchFamily="34" charset="-122"/>
                <a:ea typeface="微软雅黑" panose="020B0503020204020204" pitchFamily="34" charset="-122"/>
              </a:rPr>
              <a:t>应力松弛产生原因</a:t>
            </a:r>
            <a:endParaRPr lang="en-US" altLang="zh-CN" sz="1600" b="1" dirty="0">
              <a:solidFill>
                <a:prstClr val="black"/>
              </a:solidFill>
              <a:latin typeface="微软雅黑" panose="020B0503020204020204" pitchFamily="34" charset="-122"/>
              <a:ea typeface="微软雅黑" panose="020B0503020204020204" pitchFamily="34" charset="-122"/>
            </a:endParaRPr>
          </a:p>
          <a:p>
            <a:pPr algn="ctr"/>
            <a:r>
              <a:rPr lang="en-US" altLang="zh-CN" sz="1600" b="1" dirty="0">
                <a:solidFill>
                  <a:prstClr val="black"/>
                </a:solidFill>
                <a:latin typeface="微软雅黑" panose="020B0503020204020204" pitchFamily="34" charset="-122"/>
                <a:ea typeface="微软雅黑" panose="020B0503020204020204" pitchFamily="34" charset="-122"/>
              </a:rPr>
              <a:t>The cause of stress relaxation</a:t>
            </a:r>
            <a:endParaRPr lang="id-ID" altLang="zh-CN" sz="1600" b="1" dirty="0">
              <a:solidFill>
                <a:prstClr val="black"/>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334566" y="1880362"/>
            <a:ext cx="4858246" cy="2915674"/>
          </a:xfrm>
          <a:prstGeom prst="rect">
            <a:avLst/>
          </a:prstGeom>
          <a:ln>
            <a:solidFill>
              <a:schemeClr val="dk1"/>
            </a:solidFill>
          </a:ln>
        </p:spPr>
      </p:pic>
      <p:sp>
        <p:nvSpPr>
          <p:cNvPr id="6" name="矩形 5"/>
          <p:cNvSpPr/>
          <p:nvPr/>
        </p:nvSpPr>
        <p:spPr>
          <a:xfrm>
            <a:off x="334566" y="5259706"/>
            <a:ext cx="10895285" cy="923330"/>
          </a:xfrm>
          <a:prstGeom prst="rect">
            <a:avLst/>
          </a:prstGeom>
        </p:spPr>
        <p:txBody>
          <a:bodyPr wrap="square">
            <a:spAutoFit/>
          </a:bodyPr>
          <a:lstStyle/>
          <a:p>
            <a:r>
              <a:rPr lang="zh-CN" altLang="en-US" dirty="0"/>
              <a:t>通过应力分析，可以确保端子的设计和使用符合安全标准，避免因应力过大而导致的故障和事故。</a:t>
            </a:r>
            <a:endParaRPr lang="en-US" altLang="zh-CN" dirty="0"/>
          </a:p>
          <a:p>
            <a:r>
              <a:rPr lang="en-US" altLang="zh-CN" dirty="0"/>
              <a:t>Through stress analysis, to ensure that the design and use of terminals comply with safety standards and avoid failures and accidents caused by excessive stress.</a:t>
            </a:r>
            <a:endParaRPr lang="en-US" altLang="zh-CN" dirty="0">
              <a:latin typeface="+mn-ea"/>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190" y="1875170"/>
            <a:ext cx="5333333" cy="2915674"/>
          </a:xfrm>
          <a:prstGeom prst="rect">
            <a:avLst/>
          </a:prstGeom>
        </p:spPr>
      </p:pic>
      <p:sp>
        <p:nvSpPr>
          <p:cNvPr id="17" name="任意多边形 16"/>
          <p:cNvSpPr/>
          <p:nvPr/>
        </p:nvSpPr>
        <p:spPr>
          <a:xfrm>
            <a:off x="7103318" y="2276872"/>
            <a:ext cx="1242060" cy="1546860"/>
          </a:xfrm>
          <a:custGeom>
            <a:avLst/>
            <a:gdLst>
              <a:gd name="connsiteX0" fmla="*/ 1242060 w 1242060"/>
              <a:gd name="connsiteY0" fmla="*/ 632460 h 1546860"/>
              <a:gd name="connsiteX1" fmla="*/ 1219200 w 1242060"/>
              <a:gd name="connsiteY1" fmla="*/ 563880 h 1546860"/>
              <a:gd name="connsiteX2" fmla="*/ 1211580 w 1242060"/>
              <a:gd name="connsiteY2" fmla="*/ 541020 h 1546860"/>
              <a:gd name="connsiteX3" fmla="*/ 1181100 w 1242060"/>
              <a:gd name="connsiteY3" fmla="*/ 487680 h 1546860"/>
              <a:gd name="connsiteX4" fmla="*/ 1165860 w 1242060"/>
              <a:gd name="connsiteY4" fmla="*/ 441960 h 1546860"/>
              <a:gd name="connsiteX5" fmla="*/ 1158240 w 1242060"/>
              <a:gd name="connsiteY5" fmla="*/ 419100 h 1546860"/>
              <a:gd name="connsiteX6" fmla="*/ 1143000 w 1242060"/>
              <a:gd name="connsiteY6" fmla="*/ 396240 h 1546860"/>
              <a:gd name="connsiteX7" fmla="*/ 1104900 w 1242060"/>
              <a:gd name="connsiteY7" fmla="*/ 320040 h 1546860"/>
              <a:gd name="connsiteX8" fmla="*/ 1104900 w 1242060"/>
              <a:gd name="connsiteY8" fmla="*/ 320040 h 1546860"/>
              <a:gd name="connsiteX9" fmla="*/ 1066800 w 1242060"/>
              <a:gd name="connsiteY9" fmla="*/ 259080 h 1546860"/>
              <a:gd name="connsiteX10" fmla="*/ 1028700 w 1242060"/>
              <a:gd name="connsiteY10" fmla="*/ 190500 h 1546860"/>
              <a:gd name="connsiteX11" fmla="*/ 1005840 w 1242060"/>
              <a:gd name="connsiteY11" fmla="*/ 167640 h 1546860"/>
              <a:gd name="connsiteX12" fmla="*/ 990600 w 1242060"/>
              <a:gd name="connsiteY12" fmla="*/ 144780 h 1546860"/>
              <a:gd name="connsiteX13" fmla="*/ 967740 w 1242060"/>
              <a:gd name="connsiteY13" fmla="*/ 129540 h 1546860"/>
              <a:gd name="connsiteX14" fmla="*/ 922020 w 1242060"/>
              <a:gd name="connsiteY14" fmla="*/ 83820 h 1546860"/>
              <a:gd name="connsiteX15" fmla="*/ 853440 w 1242060"/>
              <a:gd name="connsiteY15" fmla="*/ 68580 h 1546860"/>
              <a:gd name="connsiteX16" fmla="*/ 822960 w 1242060"/>
              <a:gd name="connsiteY16" fmla="*/ 60960 h 1546860"/>
              <a:gd name="connsiteX17" fmla="*/ 754380 w 1242060"/>
              <a:gd name="connsiteY17" fmla="*/ 45720 h 1546860"/>
              <a:gd name="connsiteX18" fmla="*/ 731520 w 1242060"/>
              <a:gd name="connsiteY18" fmla="*/ 30480 h 1546860"/>
              <a:gd name="connsiteX19" fmla="*/ 670560 w 1242060"/>
              <a:gd name="connsiteY19" fmla="*/ 15240 h 1546860"/>
              <a:gd name="connsiteX20" fmla="*/ 563880 w 1242060"/>
              <a:gd name="connsiteY20" fmla="*/ 0 h 1546860"/>
              <a:gd name="connsiteX21" fmla="*/ 396240 w 1242060"/>
              <a:gd name="connsiteY21" fmla="*/ 7620 h 1546860"/>
              <a:gd name="connsiteX22" fmla="*/ 335280 w 1242060"/>
              <a:gd name="connsiteY22" fmla="*/ 30480 h 1546860"/>
              <a:gd name="connsiteX23" fmla="*/ 312420 w 1242060"/>
              <a:gd name="connsiteY23" fmla="*/ 38100 h 1546860"/>
              <a:gd name="connsiteX24" fmla="*/ 281940 w 1242060"/>
              <a:gd name="connsiteY24" fmla="*/ 53340 h 1546860"/>
              <a:gd name="connsiteX25" fmla="*/ 259080 w 1242060"/>
              <a:gd name="connsiteY25" fmla="*/ 60960 h 1546860"/>
              <a:gd name="connsiteX26" fmla="*/ 236220 w 1242060"/>
              <a:gd name="connsiteY26" fmla="*/ 76200 h 1546860"/>
              <a:gd name="connsiteX27" fmla="*/ 182880 w 1242060"/>
              <a:gd name="connsiteY27" fmla="*/ 106680 h 1546860"/>
              <a:gd name="connsiteX28" fmla="*/ 137160 w 1242060"/>
              <a:gd name="connsiteY28" fmla="*/ 175260 h 1546860"/>
              <a:gd name="connsiteX29" fmla="*/ 121920 w 1242060"/>
              <a:gd name="connsiteY29" fmla="*/ 198120 h 1546860"/>
              <a:gd name="connsiteX30" fmla="*/ 91440 w 1242060"/>
              <a:gd name="connsiteY30" fmla="*/ 289560 h 1546860"/>
              <a:gd name="connsiteX31" fmla="*/ 83820 w 1242060"/>
              <a:gd name="connsiteY31" fmla="*/ 312420 h 1546860"/>
              <a:gd name="connsiteX32" fmla="*/ 76200 w 1242060"/>
              <a:gd name="connsiteY32" fmla="*/ 335280 h 1546860"/>
              <a:gd name="connsiteX33" fmla="*/ 60960 w 1242060"/>
              <a:gd name="connsiteY33" fmla="*/ 358140 h 1546860"/>
              <a:gd name="connsiteX34" fmla="*/ 53340 w 1242060"/>
              <a:gd name="connsiteY34" fmla="*/ 411480 h 1546860"/>
              <a:gd name="connsiteX35" fmla="*/ 30480 w 1242060"/>
              <a:gd name="connsiteY35" fmla="*/ 480060 h 1546860"/>
              <a:gd name="connsiteX36" fmla="*/ 22860 w 1242060"/>
              <a:gd name="connsiteY36" fmla="*/ 556260 h 1546860"/>
              <a:gd name="connsiteX37" fmla="*/ 15240 w 1242060"/>
              <a:gd name="connsiteY37" fmla="*/ 647700 h 1546860"/>
              <a:gd name="connsiteX38" fmla="*/ 0 w 1242060"/>
              <a:gd name="connsiteY38" fmla="*/ 769620 h 1546860"/>
              <a:gd name="connsiteX39" fmla="*/ 7620 w 1242060"/>
              <a:gd name="connsiteY39" fmla="*/ 998220 h 1546860"/>
              <a:gd name="connsiteX40" fmla="*/ 15240 w 1242060"/>
              <a:gd name="connsiteY40" fmla="*/ 1082040 h 1546860"/>
              <a:gd name="connsiteX41" fmla="*/ 22860 w 1242060"/>
              <a:gd name="connsiteY41" fmla="*/ 1104900 h 1546860"/>
              <a:gd name="connsiteX42" fmla="*/ 30480 w 1242060"/>
              <a:gd name="connsiteY42" fmla="*/ 1135380 h 1546860"/>
              <a:gd name="connsiteX43" fmla="*/ 38100 w 1242060"/>
              <a:gd name="connsiteY43" fmla="*/ 1158240 h 1546860"/>
              <a:gd name="connsiteX44" fmla="*/ 45720 w 1242060"/>
              <a:gd name="connsiteY44" fmla="*/ 1196340 h 1546860"/>
              <a:gd name="connsiteX45" fmla="*/ 60960 w 1242060"/>
              <a:gd name="connsiteY45" fmla="*/ 1226820 h 1546860"/>
              <a:gd name="connsiteX46" fmla="*/ 68580 w 1242060"/>
              <a:gd name="connsiteY46" fmla="*/ 1249680 h 1546860"/>
              <a:gd name="connsiteX47" fmla="*/ 83820 w 1242060"/>
              <a:gd name="connsiteY47" fmla="*/ 1272540 h 1546860"/>
              <a:gd name="connsiteX48" fmla="*/ 91440 w 1242060"/>
              <a:gd name="connsiteY48" fmla="*/ 1295400 h 1546860"/>
              <a:gd name="connsiteX49" fmla="*/ 106680 w 1242060"/>
              <a:gd name="connsiteY49" fmla="*/ 1318260 h 1546860"/>
              <a:gd name="connsiteX50" fmla="*/ 114300 w 1242060"/>
              <a:gd name="connsiteY50" fmla="*/ 1341120 h 1546860"/>
              <a:gd name="connsiteX51" fmla="*/ 137160 w 1242060"/>
              <a:gd name="connsiteY51" fmla="*/ 1356360 h 1546860"/>
              <a:gd name="connsiteX52" fmla="*/ 175260 w 1242060"/>
              <a:gd name="connsiteY52" fmla="*/ 1409700 h 1546860"/>
              <a:gd name="connsiteX53" fmla="*/ 243840 w 1242060"/>
              <a:gd name="connsiteY53" fmla="*/ 1447800 h 1546860"/>
              <a:gd name="connsiteX54" fmla="*/ 297180 w 1242060"/>
              <a:gd name="connsiteY54" fmla="*/ 1478280 h 1546860"/>
              <a:gd name="connsiteX55" fmla="*/ 320040 w 1242060"/>
              <a:gd name="connsiteY55" fmla="*/ 1493520 h 1546860"/>
              <a:gd name="connsiteX56" fmla="*/ 350520 w 1242060"/>
              <a:gd name="connsiteY56" fmla="*/ 1508760 h 1546860"/>
              <a:gd name="connsiteX57" fmla="*/ 373380 w 1242060"/>
              <a:gd name="connsiteY57" fmla="*/ 1524000 h 1546860"/>
              <a:gd name="connsiteX58" fmla="*/ 419100 w 1242060"/>
              <a:gd name="connsiteY58" fmla="*/ 1539240 h 1546860"/>
              <a:gd name="connsiteX59" fmla="*/ 441960 w 1242060"/>
              <a:gd name="connsiteY59" fmla="*/ 1546860 h 1546860"/>
              <a:gd name="connsiteX60" fmla="*/ 762000 w 1242060"/>
              <a:gd name="connsiteY60" fmla="*/ 1539240 h 1546860"/>
              <a:gd name="connsiteX61" fmla="*/ 784860 w 1242060"/>
              <a:gd name="connsiteY61" fmla="*/ 1531620 h 1546860"/>
              <a:gd name="connsiteX62" fmla="*/ 845820 w 1242060"/>
              <a:gd name="connsiteY62" fmla="*/ 1524000 h 1546860"/>
              <a:gd name="connsiteX63" fmla="*/ 868680 w 1242060"/>
              <a:gd name="connsiteY63" fmla="*/ 1508760 h 1546860"/>
              <a:gd name="connsiteX64" fmla="*/ 891540 w 1242060"/>
              <a:gd name="connsiteY64" fmla="*/ 1485900 h 1546860"/>
              <a:gd name="connsiteX65" fmla="*/ 914400 w 1242060"/>
              <a:gd name="connsiteY65" fmla="*/ 1478280 h 1546860"/>
              <a:gd name="connsiteX66" fmla="*/ 960120 w 1242060"/>
              <a:gd name="connsiteY66" fmla="*/ 1455420 h 1546860"/>
              <a:gd name="connsiteX67" fmla="*/ 1005840 w 1242060"/>
              <a:gd name="connsiteY67" fmla="*/ 1409700 h 1546860"/>
              <a:gd name="connsiteX68" fmla="*/ 1051560 w 1242060"/>
              <a:gd name="connsiteY68" fmla="*/ 1394460 h 15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42060" h="1546860">
                <a:moveTo>
                  <a:pt x="1242060" y="632460"/>
                </a:moveTo>
                <a:lnTo>
                  <a:pt x="1219200" y="563880"/>
                </a:lnTo>
                <a:cubicBezTo>
                  <a:pt x="1216660" y="556260"/>
                  <a:pt x="1216035" y="547703"/>
                  <a:pt x="1211580" y="541020"/>
                </a:cubicBezTo>
                <a:cubicBezTo>
                  <a:pt x="1197833" y="520400"/>
                  <a:pt x="1190768" y="511850"/>
                  <a:pt x="1181100" y="487680"/>
                </a:cubicBezTo>
                <a:cubicBezTo>
                  <a:pt x="1175134" y="472765"/>
                  <a:pt x="1170940" y="457200"/>
                  <a:pt x="1165860" y="441960"/>
                </a:cubicBezTo>
                <a:cubicBezTo>
                  <a:pt x="1163320" y="434340"/>
                  <a:pt x="1162695" y="425783"/>
                  <a:pt x="1158240" y="419100"/>
                </a:cubicBezTo>
                <a:lnTo>
                  <a:pt x="1143000" y="396240"/>
                </a:lnTo>
                <a:cubicBezTo>
                  <a:pt x="1130938" y="347991"/>
                  <a:pt x="1141189" y="374474"/>
                  <a:pt x="1104900" y="320040"/>
                </a:cubicBezTo>
                <a:lnTo>
                  <a:pt x="1104900" y="320040"/>
                </a:lnTo>
                <a:cubicBezTo>
                  <a:pt x="1086764" y="265632"/>
                  <a:pt x="1103026" y="283231"/>
                  <a:pt x="1066800" y="259080"/>
                </a:cubicBezTo>
                <a:cubicBezTo>
                  <a:pt x="1057218" y="230334"/>
                  <a:pt x="1054902" y="216702"/>
                  <a:pt x="1028700" y="190500"/>
                </a:cubicBezTo>
                <a:cubicBezTo>
                  <a:pt x="1021080" y="182880"/>
                  <a:pt x="1012739" y="175919"/>
                  <a:pt x="1005840" y="167640"/>
                </a:cubicBezTo>
                <a:cubicBezTo>
                  <a:pt x="999977" y="160605"/>
                  <a:pt x="997076" y="151256"/>
                  <a:pt x="990600" y="144780"/>
                </a:cubicBezTo>
                <a:cubicBezTo>
                  <a:pt x="984124" y="138304"/>
                  <a:pt x="974585" y="135624"/>
                  <a:pt x="967740" y="129540"/>
                </a:cubicBezTo>
                <a:cubicBezTo>
                  <a:pt x="951631" y="115221"/>
                  <a:pt x="942467" y="90636"/>
                  <a:pt x="922020" y="83820"/>
                </a:cubicBezTo>
                <a:cubicBezTo>
                  <a:pt x="877531" y="68990"/>
                  <a:pt x="920494" y="81991"/>
                  <a:pt x="853440" y="68580"/>
                </a:cubicBezTo>
                <a:cubicBezTo>
                  <a:pt x="843171" y="66526"/>
                  <a:pt x="833229" y="63014"/>
                  <a:pt x="822960" y="60960"/>
                </a:cubicBezTo>
                <a:cubicBezTo>
                  <a:pt x="803449" y="57058"/>
                  <a:pt x="774153" y="55607"/>
                  <a:pt x="754380" y="45720"/>
                </a:cubicBezTo>
                <a:cubicBezTo>
                  <a:pt x="746189" y="41624"/>
                  <a:pt x="739711" y="34576"/>
                  <a:pt x="731520" y="30480"/>
                </a:cubicBezTo>
                <a:cubicBezTo>
                  <a:pt x="717005" y="23223"/>
                  <a:pt x="683268" y="17247"/>
                  <a:pt x="670560" y="15240"/>
                </a:cubicBezTo>
                <a:cubicBezTo>
                  <a:pt x="635079" y="9638"/>
                  <a:pt x="563880" y="0"/>
                  <a:pt x="563880" y="0"/>
                </a:cubicBezTo>
                <a:cubicBezTo>
                  <a:pt x="508000" y="2540"/>
                  <a:pt x="452013" y="3330"/>
                  <a:pt x="396240" y="7620"/>
                </a:cubicBezTo>
                <a:cubicBezTo>
                  <a:pt x="367704" y="9815"/>
                  <a:pt x="361066" y="19429"/>
                  <a:pt x="335280" y="30480"/>
                </a:cubicBezTo>
                <a:cubicBezTo>
                  <a:pt x="327897" y="33644"/>
                  <a:pt x="319803" y="34936"/>
                  <a:pt x="312420" y="38100"/>
                </a:cubicBezTo>
                <a:cubicBezTo>
                  <a:pt x="301979" y="42575"/>
                  <a:pt x="292381" y="48865"/>
                  <a:pt x="281940" y="53340"/>
                </a:cubicBezTo>
                <a:cubicBezTo>
                  <a:pt x="274557" y="56504"/>
                  <a:pt x="266264" y="57368"/>
                  <a:pt x="259080" y="60960"/>
                </a:cubicBezTo>
                <a:cubicBezTo>
                  <a:pt x="250889" y="65056"/>
                  <a:pt x="244171" y="71656"/>
                  <a:pt x="236220" y="76200"/>
                </a:cubicBezTo>
                <a:cubicBezTo>
                  <a:pt x="168545" y="114871"/>
                  <a:pt x="238575" y="69550"/>
                  <a:pt x="182880" y="106680"/>
                </a:cubicBezTo>
                <a:lnTo>
                  <a:pt x="137160" y="175260"/>
                </a:lnTo>
                <a:cubicBezTo>
                  <a:pt x="132080" y="182880"/>
                  <a:pt x="124816" y="189432"/>
                  <a:pt x="121920" y="198120"/>
                </a:cubicBezTo>
                <a:lnTo>
                  <a:pt x="91440" y="289560"/>
                </a:lnTo>
                <a:lnTo>
                  <a:pt x="83820" y="312420"/>
                </a:lnTo>
                <a:cubicBezTo>
                  <a:pt x="81280" y="320040"/>
                  <a:pt x="80655" y="328597"/>
                  <a:pt x="76200" y="335280"/>
                </a:cubicBezTo>
                <a:lnTo>
                  <a:pt x="60960" y="358140"/>
                </a:lnTo>
                <a:cubicBezTo>
                  <a:pt x="58420" y="375920"/>
                  <a:pt x="57696" y="394056"/>
                  <a:pt x="53340" y="411480"/>
                </a:cubicBezTo>
                <a:cubicBezTo>
                  <a:pt x="47496" y="434857"/>
                  <a:pt x="30480" y="480060"/>
                  <a:pt x="30480" y="480060"/>
                </a:cubicBezTo>
                <a:cubicBezTo>
                  <a:pt x="27940" y="505460"/>
                  <a:pt x="25171" y="530838"/>
                  <a:pt x="22860" y="556260"/>
                </a:cubicBezTo>
                <a:cubicBezTo>
                  <a:pt x="20091" y="586720"/>
                  <a:pt x="18140" y="617252"/>
                  <a:pt x="15240" y="647700"/>
                </a:cubicBezTo>
                <a:cubicBezTo>
                  <a:pt x="9752" y="705320"/>
                  <a:pt x="7659" y="716007"/>
                  <a:pt x="0" y="769620"/>
                </a:cubicBezTo>
                <a:cubicBezTo>
                  <a:pt x="2540" y="845820"/>
                  <a:pt x="3905" y="922068"/>
                  <a:pt x="7620" y="998220"/>
                </a:cubicBezTo>
                <a:cubicBezTo>
                  <a:pt x="8987" y="1026242"/>
                  <a:pt x="11272" y="1054267"/>
                  <a:pt x="15240" y="1082040"/>
                </a:cubicBezTo>
                <a:cubicBezTo>
                  <a:pt x="16376" y="1089991"/>
                  <a:pt x="20653" y="1097177"/>
                  <a:pt x="22860" y="1104900"/>
                </a:cubicBezTo>
                <a:cubicBezTo>
                  <a:pt x="25737" y="1114970"/>
                  <a:pt x="27603" y="1125310"/>
                  <a:pt x="30480" y="1135380"/>
                </a:cubicBezTo>
                <a:cubicBezTo>
                  <a:pt x="32687" y="1143103"/>
                  <a:pt x="36152" y="1150448"/>
                  <a:pt x="38100" y="1158240"/>
                </a:cubicBezTo>
                <a:cubicBezTo>
                  <a:pt x="41241" y="1170805"/>
                  <a:pt x="41624" y="1184053"/>
                  <a:pt x="45720" y="1196340"/>
                </a:cubicBezTo>
                <a:cubicBezTo>
                  <a:pt x="49312" y="1207116"/>
                  <a:pt x="56485" y="1216379"/>
                  <a:pt x="60960" y="1226820"/>
                </a:cubicBezTo>
                <a:cubicBezTo>
                  <a:pt x="64124" y="1234203"/>
                  <a:pt x="64988" y="1242496"/>
                  <a:pt x="68580" y="1249680"/>
                </a:cubicBezTo>
                <a:cubicBezTo>
                  <a:pt x="72676" y="1257871"/>
                  <a:pt x="79724" y="1264349"/>
                  <a:pt x="83820" y="1272540"/>
                </a:cubicBezTo>
                <a:cubicBezTo>
                  <a:pt x="87412" y="1279724"/>
                  <a:pt x="87848" y="1288216"/>
                  <a:pt x="91440" y="1295400"/>
                </a:cubicBezTo>
                <a:cubicBezTo>
                  <a:pt x="95536" y="1303591"/>
                  <a:pt x="102584" y="1310069"/>
                  <a:pt x="106680" y="1318260"/>
                </a:cubicBezTo>
                <a:cubicBezTo>
                  <a:pt x="110272" y="1325444"/>
                  <a:pt x="109282" y="1334848"/>
                  <a:pt x="114300" y="1341120"/>
                </a:cubicBezTo>
                <a:cubicBezTo>
                  <a:pt x="120021" y="1348271"/>
                  <a:pt x="129540" y="1351280"/>
                  <a:pt x="137160" y="1356360"/>
                </a:cubicBezTo>
                <a:cubicBezTo>
                  <a:pt x="144574" y="1367481"/>
                  <a:pt x="167527" y="1402826"/>
                  <a:pt x="175260" y="1409700"/>
                </a:cubicBezTo>
                <a:cubicBezTo>
                  <a:pt x="206702" y="1437648"/>
                  <a:pt x="212796" y="1437452"/>
                  <a:pt x="243840" y="1447800"/>
                </a:cubicBezTo>
                <a:cubicBezTo>
                  <a:pt x="317542" y="1503077"/>
                  <a:pt x="239000" y="1449190"/>
                  <a:pt x="297180" y="1478280"/>
                </a:cubicBezTo>
                <a:cubicBezTo>
                  <a:pt x="305371" y="1482376"/>
                  <a:pt x="312089" y="1488976"/>
                  <a:pt x="320040" y="1493520"/>
                </a:cubicBezTo>
                <a:cubicBezTo>
                  <a:pt x="329903" y="1499156"/>
                  <a:pt x="340657" y="1503124"/>
                  <a:pt x="350520" y="1508760"/>
                </a:cubicBezTo>
                <a:cubicBezTo>
                  <a:pt x="358471" y="1513304"/>
                  <a:pt x="365011" y="1520281"/>
                  <a:pt x="373380" y="1524000"/>
                </a:cubicBezTo>
                <a:cubicBezTo>
                  <a:pt x="388060" y="1530524"/>
                  <a:pt x="403860" y="1534160"/>
                  <a:pt x="419100" y="1539240"/>
                </a:cubicBezTo>
                <a:lnTo>
                  <a:pt x="441960" y="1546860"/>
                </a:lnTo>
                <a:cubicBezTo>
                  <a:pt x="548640" y="1544320"/>
                  <a:pt x="655395" y="1543978"/>
                  <a:pt x="762000" y="1539240"/>
                </a:cubicBezTo>
                <a:cubicBezTo>
                  <a:pt x="770024" y="1538883"/>
                  <a:pt x="776957" y="1533057"/>
                  <a:pt x="784860" y="1531620"/>
                </a:cubicBezTo>
                <a:cubicBezTo>
                  <a:pt x="805008" y="1527957"/>
                  <a:pt x="825500" y="1526540"/>
                  <a:pt x="845820" y="1524000"/>
                </a:cubicBezTo>
                <a:cubicBezTo>
                  <a:pt x="853440" y="1518920"/>
                  <a:pt x="861645" y="1514623"/>
                  <a:pt x="868680" y="1508760"/>
                </a:cubicBezTo>
                <a:cubicBezTo>
                  <a:pt x="876959" y="1501861"/>
                  <a:pt x="882574" y="1491878"/>
                  <a:pt x="891540" y="1485900"/>
                </a:cubicBezTo>
                <a:cubicBezTo>
                  <a:pt x="898223" y="1481445"/>
                  <a:pt x="907216" y="1481872"/>
                  <a:pt x="914400" y="1478280"/>
                </a:cubicBezTo>
                <a:cubicBezTo>
                  <a:pt x="973486" y="1448737"/>
                  <a:pt x="902661" y="1474573"/>
                  <a:pt x="960120" y="1455420"/>
                </a:cubicBezTo>
                <a:cubicBezTo>
                  <a:pt x="975360" y="1440180"/>
                  <a:pt x="985393" y="1416516"/>
                  <a:pt x="1005840" y="1409700"/>
                </a:cubicBezTo>
                <a:lnTo>
                  <a:pt x="1051560" y="1394460"/>
                </a:lnTo>
              </a:path>
            </a:pathLst>
          </a:custGeom>
          <a:noFill/>
          <a:ln>
            <a:noFill/>
          </a:ln>
        </p:spPr>
        <p:txBody>
          <a:bodyPr rtlCol="0" anchor="ctr"/>
          <a:lstStyle/>
          <a:p>
            <a:pPr algn="ctr"/>
            <a:endParaRPr lang="zh-CN" altLang="en-US"/>
          </a:p>
        </p:txBody>
      </p:sp>
      <p:sp>
        <p:nvSpPr>
          <p:cNvPr id="18" name="上弧形箭头 17"/>
          <p:cNvSpPr/>
          <p:nvPr/>
        </p:nvSpPr>
        <p:spPr>
          <a:xfrm rot="16728214">
            <a:off x="7040574" y="2623647"/>
            <a:ext cx="1196429" cy="576064"/>
          </a:xfrm>
          <a:prstGeom prst="curvedDownArrow">
            <a:avLst>
              <a:gd name="adj1" fmla="val 25000"/>
              <a:gd name="adj2" fmla="val 50000"/>
              <a:gd name="adj3" fmla="val 52059"/>
            </a:avLst>
          </a:prstGeom>
          <a:solidFill>
            <a:schemeClr val="tx2">
              <a:lumMod val="40000"/>
              <a:lumOff val="60000"/>
            </a:schemeClr>
          </a:solid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22" name="左弧形箭头 21"/>
          <p:cNvSpPr/>
          <p:nvPr/>
        </p:nvSpPr>
        <p:spPr>
          <a:xfrm rot="4825058">
            <a:off x="7376832" y="1853847"/>
            <a:ext cx="626965" cy="1283747"/>
          </a:xfrm>
          <a:prstGeom prst="curvedRightArrow">
            <a:avLst/>
          </a:prstGeom>
          <a:solidFill>
            <a:srgbClr val="FF0000"/>
          </a:solidFill>
          <a:ln>
            <a:noFill/>
          </a:ln>
        </p:spPr>
        <p:txBody>
          <a:bodyPr vert="horz" wrap="square" lIns="154283" tIns="25715" rIns="51428" bIns="25715" numCol="1" rtlCol="0" anchor="ctr" anchorCtr="0" compatLnSpc="1"/>
          <a:lstStyle/>
          <a:p>
            <a:pPr algn="ctr" defTabSz="514350"/>
            <a:endParaRPr lang="zh-CN" altLang="en-US">
              <a:solidFill>
                <a:srgbClr val="FF0000"/>
              </a:solidFill>
            </a:endParaRPr>
          </a:p>
        </p:txBody>
      </p:sp>
      <p:sp>
        <p:nvSpPr>
          <p:cNvPr id="23" name="矩形 22"/>
          <p:cNvSpPr/>
          <p:nvPr/>
        </p:nvSpPr>
        <p:spPr>
          <a:xfrm>
            <a:off x="7005211" y="4256896"/>
            <a:ext cx="4152631" cy="64633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zh-CN" altLang="en-US" sz="1200" dirty="0">
                <a:ln w="0"/>
                <a:solidFill>
                  <a:schemeClr val="accent1"/>
                </a:solidFill>
                <a:effectLst>
                  <a:outerShdw blurRad="38100" dist="25400" dir="5400000" algn="ctr" rotWithShape="0">
                    <a:srgbClr val="6E747A">
                      <a:alpha val="43000"/>
                    </a:srgbClr>
                  </a:outerShdw>
                </a:effectLst>
              </a:rPr>
              <a:t>有应力残余，配合时形成张力，不能回弹，导致开口变大</a:t>
            </a:r>
            <a:endParaRPr lang="en-US" altLang="zh-CN" sz="1200" dirty="0">
              <a:ln w="0"/>
              <a:solidFill>
                <a:schemeClr val="accent1"/>
              </a:solidFill>
              <a:effectLst>
                <a:outerShdw blurRad="38100" dist="25400" dir="5400000" algn="ctr" rotWithShape="0">
                  <a:srgbClr val="6E747A">
                    <a:alpha val="43000"/>
                  </a:srgbClr>
                </a:outerShdw>
              </a:effectLst>
            </a:endParaRPr>
          </a:p>
          <a:p>
            <a:pPr algn="ctr"/>
            <a:r>
              <a:rPr lang="en-US" altLang="zh-CN" sz="1200" dirty="0">
                <a:ln w="0"/>
                <a:solidFill>
                  <a:schemeClr val="accent1"/>
                </a:solidFill>
                <a:effectLst>
                  <a:outerShdw blurRad="38100" dist="25400" dir="5400000" algn="ctr" rotWithShape="0">
                    <a:srgbClr val="6E747A">
                      <a:alpha val="43000"/>
                    </a:srgbClr>
                  </a:outerShdw>
                </a:effectLst>
              </a:rPr>
              <a:t>There is residual stress, which forms tension when mating and cannot rebound, resulting in a larger opening</a:t>
            </a:r>
            <a:endParaRPr lang="zh-CN" altLang="en-US" sz="1200" dirty="0">
              <a:ln w="0"/>
              <a:solidFill>
                <a:schemeClr val="accent1"/>
              </a:solidFill>
              <a:effectLst>
                <a:outerShdw blurRad="38100" dist="25400" dir="5400000" algn="ctr" rotWithShape="0">
                  <a:srgbClr val="6E747A">
                    <a:alpha val="43000"/>
                  </a:srgbClr>
                </a:outerShdw>
              </a:effectLst>
            </a:endParaRPr>
          </a:p>
        </p:txBody>
      </p:sp>
      <p:sp>
        <p:nvSpPr>
          <p:cNvPr id="25" name="虚尾箭头 24"/>
          <p:cNvSpPr/>
          <p:nvPr/>
        </p:nvSpPr>
        <p:spPr>
          <a:xfrm rot="16200000">
            <a:off x="7125364" y="3870367"/>
            <a:ext cx="360040" cy="360040"/>
          </a:xfrm>
          <a:prstGeom prst="stripedRightArrow">
            <a:avLst/>
          </a:prstGeom>
          <a:solidFill>
            <a:srgbClr val="A9A9A9"/>
          </a:solid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31" name="矩形 30"/>
          <p:cNvSpPr/>
          <p:nvPr/>
        </p:nvSpPr>
        <p:spPr>
          <a:xfrm>
            <a:off x="3502918" y="4159148"/>
            <a:ext cx="504056" cy="195495"/>
          </a:xfrm>
          <a:prstGeom prst="rect">
            <a:avLst/>
          </a:prstGeom>
          <a:no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32" name="圆角矩形 31"/>
          <p:cNvSpPr/>
          <p:nvPr/>
        </p:nvSpPr>
        <p:spPr>
          <a:xfrm>
            <a:off x="3550059" y="4172018"/>
            <a:ext cx="456915" cy="169755"/>
          </a:xfrm>
          <a:prstGeom prst="roundRect">
            <a:avLst/>
          </a:prstGeom>
          <a:noFill/>
          <a:ln>
            <a:solidFill>
              <a:srgbClr val="FF0000">
                <a:alpha val="90000"/>
              </a:srgbClr>
            </a:solid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15" name="菱形 14">
            <a:extLst>
              <a:ext uri="{FF2B5EF4-FFF2-40B4-BE49-F238E27FC236}">
                <a16:creationId xmlns="" xmlns:a16="http://schemas.microsoft.com/office/drawing/2014/main" id="{AAA8A3BA-4DEB-49E5-A4DE-776717D66D3A}"/>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菱形 15">
            <a:extLst>
              <a:ext uri="{FF2B5EF4-FFF2-40B4-BE49-F238E27FC236}">
                <a16:creationId xmlns="" xmlns:a16="http://schemas.microsoft.com/office/drawing/2014/main" id="{037AEC84-4995-49A1-A587-BF8EA708D920}"/>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a:extLst>
              <a:ext uri="{FF2B5EF4-FFF2-40B4-BE49-F238E27FC236}">
                <a16:creationId xmlns="" xmlns:a16="http://schemas.microsoft.com/office/drawing/2014/main" id="{DC8D0E54-2914-4178-B1D6-052E3C4C0BD7}"/>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39470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350"/>
                            </p:stCondLst>
                            <p:childTnLst>
                              <p:par>
                                <p:cTn id="10" presetID="29"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ppt_x</p:attrName>
                                        </p:attrNameLst>
                                      </p:cBhvr>
                                      <p:tavLst>
                                        <p:tav tm="0">
                                          <p:val>
                                            <p:strVal val="#ppt_x-.2"/>
                                          </p:val>
                                        </p:tav>
                                        <p:tav tm="100000">
                                          <p:val>
                                            <p:strVal val="#ppt_x"/>
                                          </p:val>
                                        </p:tav>
                                      </p:tavLst>
                                    </p:anim>
                                    <p:anim calcmode="lin" valueType="num">
                                      <p:cBhvr>
                                        <p:cTn id="1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9"/>
                                        </p:tgtEl>
                                      </p:cBhvr>
                                    </p:animEffect>
                                  </p:childTnLst>
                                </p:cTn>
                              </p:par>
                            </p:childTnLst>
                          </p:cTn>
                        </p:par>
                        <p:par>
                          <p:cTn id="15" fill="hold">
                            <p:stCondLst>
                              <p:cond delay="3350"/>
                            </p:stCondLst>
                            <p:childTnLst>
                              <p:par>
                                <p:cTn id="16" presetID="29"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ppt_x</p:attrName>
                                        </p:attrNameLst>
                                      </p:cBhvr>
                                      <p:tavLst>
                                        <p:tav tm="0">
                                          <p:val>
                                            <p:strVal val="#ppt_x-.2"/>
                                          </p:val>
                                        </p:tav>
                                        <p:tav tm="100000">
                                          <p:val>
                                            <p:strVal val="#ppt_x"/>
                                          </p:val>
                                        </p:tav>
                                      </p:tavLst>
                                    </p:anim>
                                    <p:anim calcmode="lin" valueType="num">
                                      <p:cBhvr>
                                        <p:cTn id="19"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A3AFCC69-CDF1-4ACD-B571-50BAEE44D645}"/>
              </a:ext>
            </a:extLst>
          </p:cNvPr>
          <p:cNvSpPr/>
          <p:nvPr/>
        </p:nvSpPr>
        <p:spPr>
          <a:xfrm>
            <a:off x="334566" y="4941168"/>
            <a:ext cx="11557025" cy="1656182"/>
          </a:xfrm>
          <a:prstGeom prst="rect">
            <a:avLst/>
          </a:prstGeom>
          <a:solidFill>
            <a:srgbClr val="0046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1198662" y="169476"/>
            <a:ext cx="9145016" cy="954107"/>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铜材研究与选择</a:t>
            </a:r>
            <a:r>
              <a:rPr lang="en-US" altLang="zh-CN" sz="2400" b="1" dirty="0">
                <a:solidFill>
                  <a:srgbClr val="00467C"/>
                </a:solidFill>
                <a:latin typeface="微软雅黑" panose="020B0503020204020204" pitchFamily="34" charset="-122"/>
                <a:ea typeface="微软雅黑" panose="020B0503020204020204" pitchFamily="34" charset="-122"/>
              </a:rPr>
              <a:t>Copper Research And Selection</a:t>
            </a:r>
            <a:endParaRPr lang="zh-CN" altLang="en-US" sz="2800" b="1" dirty="0">
              <a:solidFill>
                <a:srgbClr val="00467C"/>
              </a:solidFill>
              <a:latin typeface="微软雅黑" panose="020B0503020204020204" pitchFamily="34" charset="-122"/>
              <a:ea typeface="微软雅黑" panose="020B0503020204020204" pitchFamily="34" charset="-122"/>
            </a:endParaRPr>
          </a:p>
          <a:p>
            <a:endParaRPr lang="zh-CN" altLang="en-US" sz="2800" b="1" dirty="0">
              <a:solidFill>
                <a:srgbClr val="00467C"/>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33669" y="1304953"/>
            <a:ext cx="3037201" cy="3420191"/>
          </a:xfrm>
          <a:prstGeom prst="rect">
            <a:avLst/>
          </a:prstGeom>
        </p:spPr>
      </p:pic>
      <p:pic>
        <p:nvPicPr>
          <p:cNvPr id="6" name="图片 5"/>
          <p:cNvPicPr>
            <a:picLocks noChangeAspect="1"/>
          </p:cNvPicPr>
          <p:nvPr/>
        </p:nvPicPr>
        <p:blipFill>
          <a:blip r:embed="rId4"/>
          <a:stretch>
            <a:fillRect/>
          </a:stretch>
        </p:blipFill>
        <p:spPr>
          <a:xfrm>
            <a:off x="3138919" y="1304953"/>
            <a:ext cx="3028295" cy="3420192"/>
          </a:xfrm>
          <a:prstGeom prst="rect">
            <a:avLst/>
          </a:prstGeom>
        </p:spPr>
      </p:pic>
      <p:pic>
        <p:nvPicPr>
          <p:cNvPr id="7" name="图片 6"/>
          <p:cNvPicPr>
            <a:picLocks noChangeAspect="1"/>
          </p:cNvPicPr>
          <p:nvPr/>
        </p:nvPicPr>
        <p:blipFill>
          <a:blip r:embed="rId5"/>
          <a:stretch>
            <a:fillRect/>
          </a:stretch>
        </p:blipFill>
        <p:spPr>
          <a:xfrm>
            <a:off x="6167214" y="1304953"/>
            <a:ext cx="2989208" cy="3403641"/>
          </a:xfrm>
          <a:prstGeom prst="rect">
            <a:avLst/>
          </a:prstGeom>
        </p:spPr>
      </p:pic>
      <p:pic>
        <p:nvPicPr>
          <p:cNvPr id="8" name="图片 7"/>
          <p:cNvPicPr>
            <a:picLocks noChangeAspect="1"/>
          </p:cNvPicPr>
          <p:nvPr/>
        </p:nvPicPr>
        <p:blipFill>
          <a:blip r:embed="rId6"/>
          <a:stretch>
            <a:fillRect/>
          </a:stretch>
        </p:blipFill>
        <p:spPr>
          <a:xfrm>
            <a:off x="9191550" y="1304953"/>
            <a:ext cx="2973707" cy="3403641"/>
          </a:xfrm>
          <a:prstGeom prst="rect">
            <a:avLst/>
          </a:prstGeom>
        </p:spPr>
      </p:pic>
      <p:sp>
        <p:nvSpPr>
          <p:cNvPr id="9" name="TextBox 16"/>
          <p:cNvSpPr txBox="1"/>
          <p:nvPr/>
        </p:nvSpPr>
        <p:spPr>
          <a:xfrm>
            <a:off x="859166" y="4987409"/>
            <a:ext cx="10333148" cy="1458861"/>
          </a:xfrm>
          <a:prstGeom prst="rect">
            <a:avLst/>
          </a:prstGeom>
          <a:noFill/>
        </p:spPr>
        <p:txBody>
          <a:bodyPr wrap="square" rtlCol="0">
            <a:spAutoFit/>
          </a:bodyPr>
          <a:lstStyle/>
          <a:p>
            <a:pPr marL="285750" lvl="0" indent="-285750" algn="ctr" defTabSz="1219200">
              <a:spcBef>
                <a:spcPct val="20000"/>
              </a:spcBef>
              <a:defRPr/>
            </a:pPr>
            <a:r>
              <a:rPr lang="zh-CN" altLang="en-US" sz="1200" dirty="0">
                <a:solidFill>
                  <a:schemeClr val="bg1"/>
                </a:solidFill>
                <a:latin typeface="微软雅黑" panose="020B0503020204020204" pitchFamily="34" charset="-122"/>
                <a:ea typeface="微软雅黑" panose="020B0503020204020204" pitchFamily="34" charset="-122"/>
              </a:rPr>
              <a:t>金属的晶粒大小对金属的许多性能有很大影响。晶粒度的影响，实质是晶界面积大小的影响。晶粒越细小则晶界面积越大，对性能的影响也越大。</a:t>
            </a:r>
            <a:endParaRPr lang="en-US" altLang="zh-CN" sz="1200" dirty="0">
              <a:solidFill>
                <a:schemeClr val="bg1"/>
              </a:solidFill>
              <a:latin typeface="微软雅黑" panose="020B0503020204020204" pitchFamily="34" charset="-122"/>
              <a:ea typeface="微软雅黑" panose="020B0503020204020204" pitchFamily="34" charset="-122"/>
            </a:endParaRPr>
          </a:p>
          <a:p>
            <a:pPr marL="285750" lvl="0" indent="-285750" algn="ctr" defTabSz="1219200">
              <a:spcBef>
                <a:spcPct val="20000"/>
              </a:spcBef>
              <a:defRPr/>
            </a:pPr>
            <a:r>
              <a:rPr lang="zh-CN" altLang="en-US" sz="1200" dirty="0">
                <a:solidFill>
                  <a:schemeClr val="bg1"/>
                </a:solidFill>
                <a:latin typeface="微软雅黑" panose="020B0503020204020204" pitchFamily="34" charset="-122"/>
                <a:ea typeface="微软雅黑" panose="020B0503020204020204" pitchFamily="34" charset="-122"/>
              </a:rPr>
              <a:t>对于的常温力学性能来说，一般是晶粒越细小，则强度和硬度越高，同时塑性和韧性也越好。影响产品耐疲劳性、弹性、强度和成型折弯性能。</a:t>
            </a:r>
            <a:endParaRPr lang="en-US" altLang="zh-CN" sz="1200" dirty="0">
              <a:solidFill>
                <a:schemeClr val="bg1"/>
              </a:solidFill>
              <a:latin typeface="微软雅黑" panose="020B0503020204020204" pitchFamily="34" charset="-122"/>
              <a:ea typeface="微软雅黑" panose="020B0503020204020204" pitchFamily="34" charset="-122"/>
            </a:endParaRPr>
          </a:p>
          <a:p>
            <a:pPr marL="285750" indent="-285750" defTabSz="1219200">
              <a:spcBef>
                <a:spcPct val="20000"/>
              </a:spcBef>
              <a:defRPr/>
            </a:pPr>
            <a:r>
              <a:rPr lang="en-US" altLang="zh-CN" sz="1200" dirty="0">
                <a:solidFill>
                  <a:schemeClr val="bg1"/>
                </a:solidFill>
                <a:latin typeface="微软雅黑" panose="020B0503020204020204" pitchFamily="34" charset="-122"/>
                <a:ea typeface="微软雅黑" panose="020B0503020204020204" pitchFamily="34" charset="-122"/>
              </a:rPr>
              <a:t>     The grain size of a metal has a great influence on many properties of the metal. The effect of grain size is essentially the effect of the size of the grain boundary area. The finer the crystal grains, the larger the grain boundary area and the greater the impact on performance. For the mechanical properties of metals at room temperature, generally the finer the crystal grains, the higher the strength and hardness, and the better the plasticity and toughness. Affect product fatigue resistance, elasticity, strength and forming bending performance.</a:t>
            </a:r>
            <a:endParaRPr lang="en-US" altLang="zh-CN" sz="1200" dirty="0">
              <a:solidFill>
                <a:schemeClr val="bg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0" name="菱形 9">
            <a:extLst>
              <a:ext uri="{FF2B5EF4-FFF2-40B4-BE49-F238E27FC236}">
                <a16:creationId xmlns="" xmlns:a16="http://schemas.microsoft.com/office/drawing/2014/main" id="{1834FDB6-0D9D-466F-94B3-DD2C0D78BE7A}"/>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a:extLst>
              <a:ext uri="{FF2B5EF4-FFF2-40B4-BE49-F238E27FC236}">
                <a16:creationId xmlns="" xmlns:a16="http://schemas.microsoft.com/office/drawing/2014/main" id="{A460F621-FE4B-4E3C-A861-6BEA74614D02}"/>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 xmlns:a16="http://schemas.microsoft.com/office/drawing/2014/main" id="{0A765370-E1B5-4B0B-8F3C-BF69C79FB903}"/>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69269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100"/>
                            </p:stCondLst>
                            <p:childTnLst>
                              <p:par>
                                <p:cTn id="10" presetID="9"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6653" y="188640"/>
            <a:ext cx="10625989" cy="954107"/>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原材料供应商及品质保障</a:t>
            </a:r>
            <a:r>
              <a:rPr lang="en-US" altLang="zh-CN" sz="2800" b="1" dirty="0">
                <a:solidFill>
                  <a:srgbClr val="00467C"/>
                </a:solidFill>
                <a:latin typeface="微软雅黑" panose="020B0503020204020204" pitchFamily="34" charset="-122"/>
                <a:ea typeface="微软雅黑" panose="020B0503020204020204" pitchFamily="34" charset="-122"/>
              </a:rPr>
              <a:t>Raw material Quality Assurance</a:t>
            </a:r>
            <a:endParaRPr lang="zh-CN" altLang="en-US" sz="2800" b="1" dirty="0">
              <a:solidFill>
                <a:srgbClr val="00467C"/>
              </a:solidFill>
              <a:latin typeface="微软雅黑" panose="020B0503020204020204" pitchFamily="34" charset="-122"/>
              <a:ea typeface="微软雅黑" panose="020B0503020204020204" pitchFamily="34" charset="-122"/>
            </a:endParaRPr>
          </a:p>
          <a:p>
            <a:endParaRPr lang="zh-CN" altLang="en-US" sz="2800" b="1" dirty="0">
              <a:solidFill>
                <a:srgbClr val="00467C"/>
              </a:solidFill>
              <a:latin typeface="微软雅黑" panose="020B0503020204020204" pitchFamily="34" charset="-122"/>
              <a:ea typeface="微软雅黑" panose="020B0503020204020204" pitchFamily="34" charset="-122"/>
            </a:endParaRPr>
          </a:p>
        </p:txBody>
      </p:sp>
      <p:pic>
        <p:nvPicPr>
          <p:cNvPr id="10" name="图片 9" descr="颗粒.jpg"/>
          <p:cNvPicPr>
            <a:picLocks noChangeAspect="1"/>
          </p:cNvPicPr>
          <p:nvPr/>
        </p:nvPicPr>
        <p:blipFill>
          <a:blip r:embed="rId2" cstate="print"/>
          <a:stretch>
            <a:fillRect/>
          </a:stretch>
        </p:blipFill>
        <p:spPr>
          <a:xfrm>
            <a:off x="3259573" y="863875"/>
            <a:ext cx="2091102" cy="2091102"/>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8" name="右箭头 17"/>
          <p:cNvSpPr/>
          <p:nvPr/>
        </p:nvSpPr>
        <p:spPr>
          <a:xfrm>
            <a:off x="2421510" y="1668723"/>
            <a:ext cx="792088" cy="288032"/>
          </a:xfrm>
          <a:prstGeom prst="rightArrow">
            <a:avLst/>
          </a:prstGeom>
          <a:solidFill>
            <a:srgbClr val="A9A9A9"/>
          </a:solid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245002" y="951983"/>
            <a:ext cx="2361683" cy="1584176"/>
          </a:xfrm>
          <a:prstGeom prst="roundRect">
            <a:avLst/>
          </a:prstGeom>
          <a:solidFill>
            <a:srgbClr val="00467C"/>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28" name="圆角矩形 27"/>
          <p:cNvSpPr/>
          <p:nvPr/>
        </p:nvSpPr>
        <p:spPr>
          <a:xfrm>
            <a:off x="104423" y="3993902"/>
            <a:ext cx="2096690" cy="1957389"/>
          </a:xfrm>
          <a:prstGeom prst="roundRect">
            <a:avLst/>
          </a:prstGeom>
          <a:solidFill>
            <a:srgbClr val="00467C"/>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54283" tIns="25715" rIns="51428" bIns="25715" numCol="1" rtlCol="0" anchor="ctr" anchorCtr="0" compatLnSpc="1"/>
          <a:lstStyle/>
          <a:p>
            <a:pPr algn="ctr" defTabSz="514350"/>
            <a:endParaRPr lang="zh-CN" altLang="en-US" sz="2025" kern="0" dirty="0">
              <a:solidFill>
                <a:srgbClr val="C00000"/>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232774" y="1159296"/>
            <a:ext cx="2550063" cy="1169551"/>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进口原材料：塞拉尼斯、宝理、英威达、奥升德、可乐丽等 </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en-US" altLang="zh-CN" sz="1400" dirty="0">
                <a:solidFill>
                  <a:schemeClr val="bg1"/>
                </a:solidFill>
                <a:latin typeface="微软雅黑" panose="020B0503020204020204" pitchFamily="34" charset="-122"/>
                <a:ea typeface="微软雅黑" panose="020B0503020204020204" pitchFamily="34" charset="-122"/>
              </a:rPr>
              <a:t>Celanese, Polyplastics, INVISTA, Ascend, Kuraray, etc.</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96814" y="4064655"/>
            <a:ext cx="1925403" cy="1815882"/>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端子电镀层符合</a:t>
            </a:r>
            <a:r>
              <a:rPr lang="en-US" altLang="zh-CN" sz="1400" dirty="0">
                <a:solidFill>
                  <a:schemeClr val="bg1"/>
                </a:solidFill>
                <a:latin typeface="微软雅黑" panose="020B0503020204020204" pitchFamily="34" charset="-122"/>
                <a:ea typeface="微软雅黑" panose="020B0503020204020204" pitchFamily="34" charset="-122"/>
              </a:rPr>
              <a:t>ROHS,REACH</a:t>
            </a:r>
            <a:r>
              <a:rPr lang="zh-CN" altLang="en-US" sz="1400" dirty="0">
                <a:solidFill>
                  <a:schemeClr val="bg1"/>
                </a:solidFill>
                <a:latin typeface="微软雅黑" panose="020B0503020204020204" pitchFamily="34" charset="-122"/>
                <a:ea typeface="微软雅黑" panose="020B0503020204020204" pitchFamily="34" charset="-122"/>
              </a:rPr>
              <a:t>，且供应商每批次交货提供测试报告，以保证每批次的质量</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en-US" altLang="zh-CN" sz="1400" dirty="0">
                <a:solidFill>
                  <a:schemeClr val="bg1"/>
                </a:solidFill>
                <a:latin typeface="微软雅黑" panose="020B0503020204020204" pitchFamily="34" charset="-122"/>
                <a:ea typeface="微软雅黑" panose="020B0503020204020204" pitchFamily="34" charset="-122"/>
              </a:rPr>
              <a:t>plating layer complies with ROHS, REACH</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3" name="右箭头 32"/>
          <p:cNvSpPr/>
          <p:nvPr/>
        </p:nvSpPr>
        <p:spPr>
          <a:xfrm>
            <a:off x="1760093" y="4839740"/>
            <a:ext cx="488854" cy="288032"/>
          </a:xfrm>
          <a:prstGeom prst="rightArrow">
            <a:avLst/>
          </a:prstGeom>
          <a:solidFill>
            <a:srgbClr val="A9A9A9"/>
          </a:solid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 xmlns:a16="http://schemas.microsoft.com/office/drawing/2014/main" id="{436A8835-B18D-42A5-B17D-6DE454EA5FD7}"/>
              </a:ext>
            </a:extLst>
          </p:cNvPr>
          <p:cNvSpPr/>
          <p:nvPr/>
        </p:nvSpPr>
        <p:spPr>
          <a:xfrm>
            <a:off x="2303787" y="3362242"/>
            <a:ext cx="2304256" cy="324302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16" name="菱形 15">
            <a:extLst>
              <a:ext uri="{FF2B5EF4-FFF2-40B4-BE49-F238E27FC236}">
                <a16:creationId xmlns="" xmlns:a16="http://schemas.microsoft.com/office/drawing/2014/main" id="{30E6456F-0118-45E0-A5CC-6E7919656377}"/>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a:extLst>
              <a:ext uri="{FF2B5EF4-FFF2-40B4-BE49-F238E27FC236}">
                <a16:creationId xmlns="" xmlns:a16="http://schemas.microsoft.com/office/drawing/2014/main" id="{C0977B46-B68D-4707-9F60-40CCDBEEA89F}"/>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a:extLst>
              <a:ext uri="{FF2B5EF4-FFF2-40B4-BE49-F238E27FC236}">
                <a16:creationId xmlns="" xmlns:a16="http://schemas.microsoft.com/office/drawing/2014/main" id="{79D2A7A5-B342-4B90-9CBE-EEA4872767FF}"/>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4" name="矩形 3">
            <a:extLst>
              <a:ext uri="{FF2B5EF4-FFF2-40B4-BE49-F238E27FC236}">
                <a16:creationId xmlns="" xmlns:a16="http://schemas.microsoft.com/office/drawing/2014/main" id="{7A9E8A19-4361-462C-A011-AE8845533FF8}"/>
              </a:ext>
            </a:extLst>
          </p:cNvPr>
          <p:cNvSpPr/>
          <p:nvPr/>
        </p:nvSpPr>
        <p:spPr>
          <a:xfrm>
            <a:off x="5447134" y="1158248"/>
            <a:ext cx="2376264" cy="74759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57150">
            <a:solidFill>
              <a:srgbClr val="00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 xmlns:a16="http://schemas.microsoft.com/office/drawing/2014/main" id="{576D6629-1314-4307-A1D7-1B67F1F99F23}"/>
              </a:ext>
            </a:extLst>
          </p:cNvPr>
          <p:cNvSpPr/>
          <p:nvPr/>
        </p:nvSpPr>
        <p:spPr>
          <a:xfrm>
            <a:off x="5447134" y="2010259"/>
            <a:ext cx="2376264" cy="74759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57150">
            <a:solidFill>
              <a:srgbClr val="00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 xmlns:a16="http://schemas.microsoft.com/office/drawing/2014/main" id="{F3EA9916-EE6F-44FE-9589-33C6BC9D9A3F}"/>
              </a:ext>
            </a:extLst>
          </p:cNvPr>
          <p:cNvSpPr/>
          <p:nvPr/>
        </p:nvSpPr>
        <p:spPr>
          <a:xfrm>
            <a:off x="7907909" y="1159296"/>
            <a:ext cx="2376264" cy="74759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57150">
            <a:solidFill>
              <a:srgbClr val="00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 xmlns:a16="http://schemas.microsoft.com/office/drawing/2014/main" id="{8C8BF127-6DA0-4909-AC5A-4FCE93B5D567}"/>
              </a:ext>
            </a:extLst>
          </p:cNvPr>
          <p:cNvSpPr/>
          <p:nvPr/>
        </p:nvSpPr>
        <p:spPr>
          <a:xfrm>
            <a:off x="7919857" y="2026017"/>
            <a:ext cx="2376264" cy="74759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57150">
            <a:solidFill>
              <a:srgbClr val="00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15BC23DD-5EDC-45C0-A97C-089174E4E2B4}"/>
              </a:ext>
            </a:extLst>
          </p:cNvPr>
          <p:cNvSpPr/>
          <p:nvPr/>
        </p:nvSpPr>
        <p:spPr>
          <a:xfrm>
            <a:off x="10368684" y="1152877"/>
            <a:ext cx="1757760" cy="162073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57150">
            <a:solidFill>
              <a:srgbClr val="00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 xmlns:a16="http://schemas.microsoft.com/office/drawing/2014/main" id="{B7122ED1-3790-444E-8B07-C7D6C05E5847}"/>
              </a:ext>
            </a:extLst>
          </p:cNvPr>
          <p:cNvSpPr/>
          <p:nvPr/>
        </p:nvSpPr>
        <p:spPr>
          <a:xfrm>
            <a:off x="4753652" y="3362240"/>
            <a:ext cx="2304256" cy="3243027"/>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54283" tIns="25715" rIns="51428" bIns="25715" numCol="1" rtlCol="0" anchor="ctr" anchorCtr="0" compatLnSpc="1"/>
          <a:lstStyle/>
          <a:p>
            <a:pPr algn="ctr" defTabSz="514350"/>
            <a:endParaRPr lang="zh-CN" altLang="en-US" sz="2025" kern="0" dirty="0">
              <a:solidFill>
                <a:srgbClr val="C00000"/>
              </a:solidFill>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 xmlns:a16="http://schemas.microsoft.com/office/drawing/2014/main" id="{69043466-7D3E-40BD-A00B-EE9820A9C538}"/>
              </a:ext>
            </a:extLst>
          </p:cNvPr>
          <p:cNvSpPr/>
          <p:nvPr/>
        </p:nvSpPr>
        <p:spPr>
          <a:xfrm>
            <a:off x="7203517" y="3362240"/>
            <a:ext cx="2304256" cy="3243027"/>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 xmlns:a16="http://schemas.microsoft.com/office/drawing/2014/main" id="{FAF43B06-B58D-4464-AC7A-0C7E4FB17431}"/>
              </a:ext>
            </a:extLst>
          </p:cNvPr>
          <p:cNvSpPr/>
          <p:nvPr/>
        </p:nvSpPr>
        <p:spPr>
          <a:xfrm>
            <a:off x="9653382" y="3351084"/>
            <a:ext cx="2304256" cy="3243027"/>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392" y="128764"/>
            <a:ext cx="5348862"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冲压模具</a:t>
            </a:r>
            <a:r>
              <a:rPr lang="en-US" altLang="zh-CN" sz="2800" b="1" dirty="0">
                <a:solidFill>
                  <a:srgbClr val="00467C"/>
                </a:solidFill>
                <a:latin typeface="微软雅黑" panose="020B0503020204020204" pitchFamily="34" charset="-122"/>
                <a:ea typeface="微软雅黑" panose="020B0503020204020204" pitchFamily="34" charset="-122"/>
              </a:rPr>
              <a:t>Stamping </a:t>
            </a:r>
            <a:r>
              <a:rPr lang="en-US" altLang="zh-CN" sz="2800" b="1" dirty="0" err="1">
                <a:solidFill>
                  <a:srgbClr val="00467C"/>
                </a:solidFill>
                <a:latin typeface="微软雅黑" panose="020B0503020204020204" pitchFamily="34" charset="-122"/>
                <a:ea typeface="微软雅黑" panose="020B0503020204020204" pitchFamily="34" charset="-122"/>
              </a:rPr>
              <a:t>Mould</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pic>
        <p:nvPicPr>
          <p:cNvPr id="5" name="图片 4" descr="QQ图片20200624180801.png"/>
          <p:cNvPicPr>
            <a:picLocks noChangeAspect="1"/>
          </p:cNvPicPr>
          <p:nvPr/>
        </p:nvPicPr>
        <p:blipFill rotWithShape="1">
          <a:blip r:embed="rId2" cstate="print"/>
          <a:srcRect t="2580"/>
          <a:stretch/>
        </p:blipFill>
        <p:spPr>
          <a:xfrm>
            <a:off x="478582" y="1124744"/>
            <a:ext cx="11449272" cy="5438079"/>
          </a:xfrm>
          <a:prstGeom prst="rect">
            <a:avLst/>
          </a:prstGeom>
        </p:spPr>
      </p:pic>
      <p:sp>
        <p:nvSpPr>
          <p:cNvPr id="4" name="菱形 3">
            <a:extLst>
              <a:ext uri="{FF2B5EF4-FFF2-40B4-BE49-F238E27FC236}">
                <a16:creationId xmlns="" xmlns:a16="http://schemas.microsoft.com/office/drawing/2014/main" id="{5185984A-A8FF-48F3-9DF2-94EF2897301B}"/>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菱形 5">
            <a:extLst>
              <a:ext uri="{FF2B5EF4-FFF2-40B4-BE49-F238E27FC236}">
                <a16:creationId xmlns="" xmlns:a16="http://schemas.microsoft.com/office/drawing/2014/main" id="{2909F491-9AE7-4043-BD84-45DC69F48218}"/>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 xmlns:a16="http://schemas.microsoft.com/office/drawing/2014/main" id="{B1503F46-B29B-4F1B-AA2A-63864EBB55C7}"/>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392" y="152144"/>
            <a:ext cx="5564886"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冲压模具</a:t>
            </a:r>
            <a:r>
              <a:rPr lang="en-US" altLang="zh-CN" sz="2800" b="1" dirty="0">
                <a:solidFill>
                  <a:srgbClr val="00467C"/>
                </a:solidFill>
                <a:latin typeface="微软雅黑" panose="020B0503020204020204" pitchFamily="34" charset="-122"/>
                <a:ea typeface="微软雅黑" panose="020B0503020204020204" pitchFamily="34" charset="-122"/>
              </a:rPr>
              <a:t>Stamping </a:t>
            </a:r>
            <a:r>
              <a:rPr lang="en-US" altLang="zh-CN" sz="2800" b="1" dirty="0" err="1">
                <a:solidFill>
                  <a:srgbClr val="00467C"/>
                </a:solidFill>
                <a:latin typeface="微软雅黑" panose="020B0503020204020204" pitchFamily="34" charset="-122"/>
                <a:ea typeface="微软雅黑" panose="020B0503020204020204" pitchFamily="34" charset="-122"/>
              </a:rPr>
              <a:t>Mould</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2" cstate="print"/>
          <a:srcRect/>
          <a:stretch>
            <a:fillRect/>
          </a:stretch>
        </p:blipFill>
        <p:spPr bwMode="auto">
          <a:xfrm>
            <a:off x="406574" y="1124744"/>
            <a:ext cx="11387551" cy="5184576"/>
          </a:xfrm>
          <a:prstGeom prst="rect">
            <a:avLst/>
          </a:prstGeom>
          <a:noFill/>
          <a:ln w="9525">
            <a:noFill/>
            <a:miter lim="800000"/>
            <a:headEnd/>
            <a:tailEnd/>
          </a:ln>
        </p:spPr>
      </p:pic>
      <p:sp>
        <p:nvSpPr>
          <p:cNvPr id="4" name="菱形 3">
            <a:extLst>
              <a:ext uri="{FF2B5EF4-FFF2-40B4-BE49-F238E27FC236}">
                <a16:creationId xmlns="" xmlns:a16="http://schemas.microsoft.com/office/drawing/2014/main" id="{243FBF07-D4E7-4D3A-BAA1-C2E4FA62CEEC}"/>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菱形 4">
            <a:extLst>
              <a:ext uri="{FF2B5EF4-FFF2-40B4-BE49-F238E27FC236}">
                <a16:creationId xmlns="" xmlns:a16="http://schemas.microsoft.com/office/drawing/2014/main" id="{261F37F9-B046-4918-8DD3-FCF22F79DE7F}"/>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 xmlns:a16="http://schemas.microsoft.com/office/drawing/2014/main" id="{2295D54B-64FB-4249-A6EC-72AD8B5B9038}"/>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392" y="152144"/>
            <a:ext cx="5708902" cy="954107"/>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研发能力 </a:t>
            </a:r>
            <a:r>
              <a:rPr lang="en-US" altLang="zh-CN" sz="2800" b="1" dirty="0">
                <a:solidFill>
                  <a:srgbClr val="00467C"/>
                </a:solidFill>
                <a:latin typeface="微软雅黑" panose="020B0503020204020204" pitchFamily="34" charset="-122"/>
                <a:ea typeface="微软雅黑" panose="020B0503020204020204" pitchFamily="34" charset="-122"/>
              </a:rPr>
              <a:t>R &amp; </a:t>
            </a:r>
            <a:r>
              <a:rPr lang="en-US" altLang="zh-CN" sz="2800" b="1" dirty="0" smtClean="0">
                <a:solidFill>
                  <a:srgbClr val="00467C"/>
                </a:solidFill>
                <a:latin typeface="微软雅黑" panose="020B0503020204020204" pitchFamily="34" charset="-122"/>
                <a:ea typeface="微软雅黑" panose="020B0503020204020204" pitchFamily="34" charset="-122"/>
              </a:rPr>
              <a:t>D Capabilities</a:t>
            </a:r>
            <a:endParaRPr lang="zh-CN" altLang="en-US" sz="2800" b="1" dirty="0">
              <a:solidFill>
                <a:srgbClr val="00467C"/>
              </a:solidFill>
              <a:latin typeface="微软雅黑" panose="020B0503020204020204" pitchFamily="34" charset="-122"/>
              <a:ea typeface="微软雅黑" panose="020B0503020204020204" pitchFamily="34" charset="-122"/>
            </a:endParaRPr>
          </a:p>
          <a:p>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4" name="TextBox 3">
            <a:extLst>
              <a:ext uri="{FF2B5EF4-FFF2-40B4-BE49-F238E27FC236}">
                <a16:creationId xmlns="" xmlns:a16="http://schemas.microsoft.com/office/drawing/2014/main" id="{4AD8625C-2461-9728-C07C-F5A527F87DC4}"/>
              </a:ext>
            </a:extLst>
          </p:cNvPr>
          <p:cNvSpPr txBox="1"/>
          <p:nvPr/>
        </p:nvSpPr>
        <p:spPr>
          <a:xfrm>
            <a:off x="3308158" y="1702255"/>
            <a:ext cx="7344816" cy="646331"/>
          </a:xfrm>
          <a:prstGeom prst="rect">
            <a:avLst/>
          </a:prstGeom>
          <a:noFill/>
        </p:spPr>
        <p:txBody>
          <a:bodyPr wrap="square" rtlCol="0">
            <a:spAutoFit/>
          </a:bodyPr>
          <a:lstStyle/>
          <a:p>
            <a:r>
              <a:rPr lang="zh-CN" altLang="en-US" dirty="0">
                <a:solidFill>
                  <a:schemeClr val="bg1"/>
                </a:solidFill>
              </a:rPr>
              <a:t>协助客户完成连接器个性化需求。</a:t>
            </a:r>
            <a:endParaRPr lang="en-US" altLang="zh-CN" dirty="0">
              <a:solidFill>
                <a:schemeClr val="bg1"/>
              </a:solidFill>
            </a:endParaRPr>
          </a:p>
          <a:p>
            <a:r>
              <a:rPr lang="en-US" altLang="zh-CN" dirty="0">
                <a:solidFill>
                  <a:schemeClr val="bg1"/>
                </a:solidFill>
              </a:rPr>
              <a:t>Assist customers to complete the personalized requirements of connectors.</a:t>
            </a:r>
            <a:endParaRPr lang="zh-CN" altLang="en-US" dirty="0">
              <a:solidFill>
                <a:schemeClr val="bg1"/>
              </a:solidFill>
            </a:endParaRPr>
          </a:p>
        </p:txBody>
      </p:sp>
      <p:sp>
        <p:nvSpPr>
          <p:cNvPr id="5" name="文本框 4">
            <a:extLst>
              <a:ext uri="{FF2B5EF4-FFF2-40B4-BE49-F238E27FC236}">
                <a16:creationId xmlns="" xmlns:a16="http://schemas.microsoft.com/office/drawing/2014/main" id="{BE95AB96-E843-6AE8-ED09-FE8E1B406763}"/>
              </a:ext>
            </a:extLst>
          </p:cNvPr>
          <p:cNvSpPr txBox="1"/>
          <p:nvPr/>
        </p:nvSpPr>
        <p:spPr>
          <a:xfrm>
            <a:off x="707552" y="1778535"/>
            <a:ext cx="2476448" cy="523220"/>
          </a:xfrm>
          <a:prstGeom prst="rect">
            <a:avLst/>
          </a:prstGeom>
          <a:noFill/>
        </p:spPr>
        <p:txBody>
          <a:bodyPr wrap="square" rtlCol="0">
            <a:spAutoFit/>
          </a:bodyPr>
          <a:lstStyle/>
          <a:p>
            <a:pPr algn="just"/>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卓越</a:t>
            </a:r>
            <a:r>
              <a:rPr lang="zh-CN" altLang="en-US"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的制定能力</a:t>
            </a:r>
            <a:endParaRPr lang="en-US" altLang="zh-CN"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Excellent formulation ability</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a:extLst>
              <a:ext uri="{FF2B5EF4-FFF2-40B4-BE49-F238E27FC236}">
                <a16:creationId xmlns="" xmlns:a16="http://schemas.microsoft.com/office/drawing/2014/main" id="{B80B0445-8457-D67A-12C6-8892E793D9D0}"/>
              </a:ext>
            </a:extLst>
          </p:cNvPr>
          <p:cNvSpPr txBox="1"/>
          <p:nvPr/>
        </p:nvSpPr>
        <p:spPr>
          <a:xfrm>
            <a:off x="612839" y="3121494"/>
            <a:ext cx="2655714" cy="523220"/>
          </a:xfrm>
          <a:prstGeom prst="rect">
            <a:avLst/>
          </a:prstGeom>
          <a:noFill/>
        </p:spPr>
        <p:txBody>
          <a:bodyPr wrap="square" rtlCol="0">
            <a:spAutoFit/>
          </a:bodyPr>
          <a:lstStyle/>
          <a:p>
            <a:pPr algn="just"/>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工艺</a:t>
            </a:r>
            <a:r>
              <a:rPr lang="zh-CN" altLang="en-US"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改进能力</a:t>
            </a:r>
            <a:endParaRPr lang="en-US" altLang="zh-CN"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Process improvement capability</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TextBox 3">
            <a:extLst>
              <a:ext uri="{FF2B5EF4-FFF2-40B4-BE49-F238E27FC236}">
                <a16:creationId xmlns="" xmlns:a16="http://schemas.microsoft.com/office/drawing/2014/main" id="{B1222DB1-A108-46C0-0ED8-9CB47730C965}"/>
              </a:ext>
            </a:extLst>
          </p:cNvPr>
          <p:cNvSpPr txBox="1"/>
          <p:nvPr/>
        </p:nvSpPr>
        <p:spPr>
          <a:xfrm>
            <a:off x="3348090" y="2693897"/>
            <a:ext cx="7344816" cy="1754326"/>
          </a:xfrm>
          <a:prstGeom prst="rect">
            <a:avLst/>
          </a:prstGeom>
          <a:noFill/>
        </p:spPr>
        <p:txBody>
          <a:bodyPr wrap="square" rtlCol="0">
            <a:spAutoFit/>
          </a:bodyPr>
          <a:lstStyle/>
          <a:p>
            <a:r>
              <a:rPr lang="zh-CN" altLang="en-US" dirty="0">
                <a:solidFill>
                  <a:schemeClr val="bg1"/>
                </a:solidFill>
              </a:rPr>
              <a:t>针对客户的问题痛点，持续工艺改进，如挂钩断裂、应力不足、缺针、焊后高低针等。</a:t>
            </a:r>
            <a:endParaRPr lang="en-US" altLang="zh-CN" dirty="0">
              <a:solidFill>
                <a:schemeClr val="bg1"/>
              </a:solidFill>
            </a:endParaRPr>
          </a:p>
          <a:p>
            <a:r>
              <a:rPr lang="en-US" altLang="zh-CN" dirty="0">
                <a:solidFill>
                  <a:schemeClr val="bg1"/>
                </a:solidFill>
              </a:rPr>
              <a:t>Aiming at the pain points of customers' problems, continuous process improvement, such as broken hooks, insufficient stress, missing pins, high and low pins after welding, etc.</a:t>
            </a:r>
            <a:endParaRPr lang="zh-CN" altLang="en-US" dirty="0">
              <a:solidFill>
                <a:schemeClr val="bg1"/>
              </a:solidFill>
            </a:endParaRPr>
          </a:p>
          <a:p>
            <a:endParaRPr lang="zh-CN" altLang="en-US" dirty="0">
              <a:solidFill>
                <a:schemeClr val="bg1"/>
              </a:solidFill>
            </a:endParaRPr>
          </a:p>
        </p:txBody>
      </p:sp>
      <p:sp>
        <p:nvSpPr>
          <p:cNvPr id="8" name="文本框 7">
            <a:extLst>
              <a:ext uri="{FF2B5EF4-FFF2-40B4-BE49-F238E27FC236}">
                <a16:creationId xmlns="" xmlns:a16="http://schemas.microsoft.com/office/drawing/2014/main" id="{B843A207-2E42-891D-0A35-D08E9D9068FD}"/>
              </a:ext>
            </a:extLst>
          </p:cNvPr>
          <p:cNvSpPr txBox="1"/>
          <p:nvPr/>
        </p:nvSpPr>
        <p:spPr>
          <a:xfrm>
            <a:off x="660023" y="4284928"/>
            <a:ext cx="2296945" cy="707886"/>
          </a:xfrm>
          <a:prstGeom prst="rect">
            <a:avLst/>
          </a:prstGeom>
          <a:noFill/>
        </p:spPr>
        <p:txBody>
          <a:bodyPr wrap="square" rtlCol="0">
            <a:spAutoFit/>
          </a:bodyPr>
          <a:lstStyle/>
          <a:p>
            <a:pPr algn="just"/>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互配验证</a:t>
            </a:r>
            <a:r>
              <a:rPr lang="zh-CN" altLang="en-US"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能力</a:t>
            </a:r>
            <a:endParaRPr lang="en-US" altLang="zh-CN"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Interworking Verification </a:t>
            </a:r>
          </a:p>
          <a:p>
            <a:pPr algn="just"/>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Capability</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TextBox 3">
            <a:extLst>
              <a:ext uri="{FF2B5EF4-FFF2-40B4-BE49-F238E27FC236}">
                <a16:creationId xmlns="" xmlns:a16="http://schemas.microsoft.com/office/drawing/2014/main" id="{CF76ED26-083C-5653-12C0-95FF52EDBC77}"/>
              </a:ext>
            </a:extLst>
          </p:cNvPr>
          <p:cNvSpPr txBox="1"/>
          <p:nvPr/>
        </p:nvSpPr>
        <p:spPr>
          <a:xfrm>
            <a:off x="3271445" y="4193328"/>
            <a:ext cx="7344816" cy="1754326"/>
          </a:xfrm>
          <a:prstGeom prst="rect">
            <a:avLst/>
          </a:prstGeom>
          <a:noFill/>
        </p:spPr>
        <p:txBody>
          <a:bodyPr wrap="square" rtlCol="0">
            <a:spAutoFit/>
          </a:bodyPr>
          <a:lstStyle/>
          <a:p>
            <a:r>
              <a:rPr lang="zh-CN" altLang="en-US" dirty="0">
                <a:solidFill>
                  <a:schemeClr val="bg1"/>
                </a:solidFill>
              </a:rPr>
              <a:t>完全替代性验证，包括材料镀层分析，产品耐氨腐蚀性和冷热冲击后的高频振动等可靠性的对比测试。</a:t>
            </a:r>
            <a:endParaRPr lang="en-US" altLang="zh-CN" dirty="0">
              <a:solidFill>
                <a:schemeClr val="bg1"/>
              </a:solidFill>
            </a:endParaRPr>
          </a:p>
          <a:p>
            <a:r>
              <a:rPr lang="en-US" altLang="zh-CN" dirty="0">
                <a:solidFill>
                  <a:schemeClr val="bg1"/>
                </a:solidFill>
              </a:rPr>
              <a:t>Complete substitution verification, including material coating analysis, product ammonia corrosion resistance and high-frequency vibration after thermal shock and other reliability comparison tests.</a:t>
            </a:r>
            <a:endParaRPr lang="zh-CN" altLang="en-US" dirty="0">
              <a:solidFill>
                <a:schemeClr val="bg1"/>
              </a:solidFill>
            </a:endParaRPr>
          </a:p>
          <a:p>
            <a:endParaRPr lang="zh-CN" altLang="en-US" dirty="0">
              <a:solidFill>
                <a:schemeClr val="bg1"/>
              </a:solidFill>
            </a:endParaRPr>
          </a:p>
        </p:txBody>
      </p:sp>
      <p:sp>
        <p:nvSpPr>
          <p:cNvPr id="10" name="菱形 9">
            <a:extLst>
              <a:ext uri="{FF2B5EF4-FFF2-40B4-BE49-F238E27FC236}">
                <a16:creationId xmlns="" xmlns:a16="http://schemas.microsoft.com/office/drawing/2014/main" id="{1B4455DD-609E-4137-AC02-F0E7367EB9FA}"/>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a:extLst>
              <a:ext uri="{FF2B5EF4-FFF2-40B4-BE49-F238E27FC236}">
                <a16:creationId xmlns="" xmlns:a16="http://schemas.microsoft.com/office/drawing/2014/main" id="{7525D086-8962-4FEC-8E1A-6F4DCD3737BD}"/>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 xmlns:a16="http://schemas.microsoft.com/office/drawing/2014/main" id="{C34D3488-F592-4224-B44E-A6F9702158F5}"/>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26" name="矩形 25">
            <a:extLst>
              <a:ext uri="{FF2B5EF4-FFF2-40B4-BE49-F238E27FC236}">
                <a16:creationId xmlns:a16="http://schemas.microsoft.com/office/drawing/2014/main" xmlns="" id="{5AA97079-12D4-408B-92F3-238AC3CE7072}"/>
              </a:ext>
            </a:extLst>
          </p:cNvPr>
          <p:cNvSpPr/>
          <p:nvPr/>
        </p:nvSpPr>
        <p:spPr>
          <a:xfrm>
            <a:off x="339275" y="1387838"/>
            <a:ext cx="10677454" cy="5077652"/>
          </a:xfrm>
          <a:prstGeom prst="rect">
            <a:avLst/>
          </a:prstGeom>
          <a:solidFill>
            <a:srgbClr val="00467C"/>
          </a:solidFill>
          <a:ln>
            <a:solidFill>
              <a:srgbClr val="00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14">
            <a:extLst>
              <a:ext uri="{FF2B5EF4-FFF2-40B4-BE49-F238E27FC236}">
                <a16:creationId xmlns:a16="http://schemas.microsoft.com/office/drawing/2014/main" xmlns="" id="{6AAF1C25-48CA-4F4E-B932-57449E31E714}"/>
              </a:ext>
            </a:extLst>
          </p:cNvPr>
          <p:cNvSpPr/>
          <p:nvPr/>
        </p:nvSpPr>
        <p:spPr>
          <a:xfrm>
            <a:off x="521472" y="4892525"/>
            <a:ext cx="2655714" cy="792088"/>
          </a:xfrm>
          <a:prstGeom prst="roundRect">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28" name="矩形: 圆角 13">
            <a:extLst>
              <a:ext uri="{FF2B5EF4-FFF2-40B4-BE49-F238E27FC236}">
                <a16:creationId xmlns:a16="http://schemas.microsoft.com/office/drawing/2014/main" xmlns="" id="{353BA097-3183-4078-8810-F194BD6D3B9A}"/>
              </a:ext>
            </a:extLst>
          </p:cNvPr>
          <p:cNvSpPr/>
          <p:nvPr/>
        </p:nvSpPr>
        <p:spPr>
          <a:xfrm>
            <a:off x="486111" y="3646921"/>
            <a:ext cx="2782443" cy="771762"/>
          </a:xfrm>
          <a:prstGeom prst="roundRect">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29" name="矩形: 圆角 12">
            <a:extLst>
              <a:ext uri="{FF2B5EF4-FFF2-40B4-BE49-F238E27FC236}">
                <a16:creationId xmlns:a16="http://schemas.microsoft.com/office/drawing/2014/main" xmlns="" id="{014E83FC-813F-4E58-B243-A9C31F73296A}"/>
              </a:ext>
            </a:extLst>
          </p:cNvPr>
          <p:cNvSpPr/>
          <p:nvPr/>
        </p:nvSpPr>
        <p:spPr>
          <a:xfrm>
            <a:off x="528286" y="2547337"/>
            <a:ext cx="2740267" cy="737647"/>
          </a:xfrm>
          <a:prstGeom prst="roundRect">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31" name="TextBox 3">
            <a:extLst>
              <a:ext uri="{FF2B5EF4-FFF2-40B4-BE49-F238E27FC236}">
                <a16:creationId xmlns:a16="http://schemas.microsoft.com/office/drawing/2014/main" xmlns="" id="{4AD8625C-2461-9728-C07C-F5A527F87DC4}"/>
              </a:ext>
            </a:extLst>
          </p:cNvPr>
          <p:cNvSpPr txBox="1"/>
          <p:nvPr/>
        </p:nvSpPr>
        <p:spPr>
          <a:xfrm>
            <a:off x="3298877" y="2486584"/>
            <a:ext cx="7554385" cy="830997"/>
          </a:xfrm>
          <a:prstGeom prst="rect">
            <a:avLst/>
          </a:prstGeom>
          <a:noFill/>
        </p:spPr>
        <p:txBody>
          <a:bodyPr wrap="square" rtlCol="0">
            <a:spAutoFit/>
          </a:bodyPr>
          <a:lstStyle/>
          <a:p>
            <a:r>
              <a:rPr lang="zh-CN" altLang="en-US" sz="1600" dirty="0">
                <a:solidFill>
                  <a:schemeClr val="bg1"/>
                </a:solidFill>
              </a:rPr>
              <a:t>协助客户完成连接器个性化需求</a:t>
            </a:r>
            <a:r>
              <a:rPr lang="zh-CN" altLang="en-US" sz="1600" dirty="0" smtClean="0">
                <a:solidFill>
                  <a:schemeClr val="bg1"/>
                </a:solidFill>
              </a:rPr>
              <a:t>。同时灼热丝，原料注塑产品型号齐全，交期迅速</a:t>
            </a:r>
            <a:endParaRPr lang="en-US" altLang="zh-CN" sz="1600" dirty="0">
              <a:solidFill>
                <a:schemeClr val="bg1"/>
              </a:solidFill>
            </a:endParaRPr>
          </a:p>
          <a:p>
            <a:r>
              <a:rPr lang="en-US" altLang="zh-CN" sz="1600" dirty="0">
                <a:solidFill>
                  <a:schemeClr val="bg1"/>
                </a:solidFill>
              </a:rPr>
              <a:t>Assist customers to complete the personalized requirements of connectors</a:t>
            </a:r>
            <a:r>
              <a:rPr lang="en-US" altLang="zh-CN" sz="1600" dirty="0" smtClean="0">
                <a:solidFill>
                  <a:schemeClr val="bg1"/>
                </a:solidFill>
              </a:rPr>
              <a:t>.</a:t>
            </a:r>
          </a:p>
          <a:p>
            <a:r>
              <a:rPr lang="en-US" altLang="zh-CN" sz="1600" dirty="0" smtClean="0">
                <a:solidFill>
                  <a:schemeClr val="bg1"/>
                </a:solidFill>
              </a:rPr>
              <a:t>Meantime glow wire</a:t>
            </a:r>
            <a:r>
              <a:rPr lang="en-US" altLang="zh-CN" sz="1600" dirty="0">
                <a:solidFill>
                  <a:schemeClr val="bg1"/>
                </a:solidFill>
              </a:rPr>
              <a:t>, raw material injection molding product type complete, </a:t>
            </a:r>
            <a:r>
              <a:rPr lang="en-US" altLang="zh-CN" sz="1600" dirty="0" smtClean="0">
                <a:solidFill>
                  <a:schemeClr val="bg1"/>
                </a:solidFill>
              </a:rPr>
              <a:t>fast </a:t>
            </a:r>
            <a:r>
              <a:rPr lang="en-US" altLang="zh-CN" sz="1600" dirty="0">
                <a:solidFill>
                  <a:schemeClr val="bg1"/>
                </a:solidFill>
              </a:rPr>
              <a:t>delivery!</a:t>
            </a:r>
            <a:endParaRPr lang="zh-CN" altLang="en-US" sz="1600" dirty="0">
              <a:solidFill>
                <a:schemeClr val="bg1"/>
              </a:solidFill>
            </a:endParaRPr>
          </a:p>
        </p:txBody>
      </p:sp>
      <p:sp>
        <p:nvSpPr>
          <p:cNvPr id="32" name="文本框 31">
            <a:extLst>
              <a:ext uri="{FF2B5EF4-FFF2-40B4-BE49-F238E27FC236}">
                <a16:creationId xmlns:a16="http://schemas.microsoft.com/office/drawing/2014/main" xmlns="" id="{BE95AB96-E843-6AE8-ED09-FE8E1B406763}"/>
              </a:ext>
            </a:extLst>
          </p:cNvPr>
          <p:cNvSpPr txBox="1"/>
          <p:nvPr/>
        </p:nvSpPr>
        <p:spPr>
          <a:xfrm>
            <a:off x="508808" y="2656178"/>
            <a:ext cx="2476448" cy="523220"/>
          </a:xfrm>
          <a:prstGeom prst="rect">
            <a:avLst/>
          </a:prstGeom>
          <a:noFill/>
        </p:spPr>
        <p:txBody>
          <a:bodyPr wrap="square" rtlCol="0">
            <a:spAutoFit/>
          </a:bodyPr>
          <a:lstStyle/>
          <a:p>
            <a:pPr algn="just"/>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卓越</a:t>
            </a:r>
            <a:r>
              <a:rPr lang="zh-CN" altLang="en-US" sz="1600" b="1" noProof="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的定制能力</a:t>
            </a:r>
            <a:endParaRPr lang="en-US" altLang="zh-CN"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Excellent formulation ability</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文本框 32">
            <a:extLst>
              <a:ext uri="{FF2B5EF4-FFF2-40B4-BE49-F238E27FC236}">
                <a16:creationId xmlns:a16="http://schemas.microsoft.com/office/drawing/2014/main" xmlns="" id="{B80B0445-8457-D67A-12C6-8892E793D9D0}"/>
              </a:ext>
            </a:extLst>
          </p:cNvPr>
          <p:cNvSpPr txBox="1"/>
          <p:nvPr/>
        </p:nvSpPr>
        <p:spPr>
          <a:xfrm>
            <a:off x="508808" y="3771192"/>
            <a:ext cx="2655714" cy="523220"/>
          </a:xfrm>
          <a:prstGeom prst="rect">
            <a:avLst/>
          </a:prstGeom>
          <a:noFill/>
        </p:spPr>
        <p:txBody>
          <a:bodyPr wrap="square" rtlCol="0">
            <a:spAutoFit/>
          </a:bodyPr>
          <a:lstStyle/>
          <a:p>
            <a:pPr algn="just"/>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工艺</a:t>
            </a:r>
            <a:r>
              <a:rPr lang="zh-CN" altLang="en-US"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改进能力</a:t>
            </a:r>
            <a:endParaRPr lang="en-US" altLang="zh-CN"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Process improvement capability</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4" name="TextBox 3">
            <a:extLst>
              <a:ext uri="{FF2B5EF4-FFF2-40B4-BE49-F238E27FC236}">
                <a16:creationId xmlns:a16="http://schemas.microsoft.com/office/drawing/2014/main" xmlns="" id="{B1222DB1-A108-46C0-0ED8-9CB47730C965}"/>
              </a:ext>
            </a:extLst>
          </p:cNvPr>
          <p:cNvSpPr txBox="1"/>
          <p:nvPr/>
        </p:nvSpPr>
        <p:spPr>
          <a:xfrm>
            <a:off x="3291250" y="3553725"/>
            <a:ext cx="7669439" cy="1354217"/>
          </a:xfrm>
          <a:prstGeom prst="rect">
            <a:avLst/>
          </a:prstGeom>
          <a:noFill/>
        </p:spPr>
        <p:txBody>
          <a:bodyPr wrap="square" rtlCol="0">
            <a:spAutoFit/>
          </a:bodyPr>
          <a:lstStyle/>
          <a:p>
            <a:r>
              <a:rPr lang="zh-CN" altLang="en-US" sz="1600" dirty="0">
                <a:solidFill>
                  <a:schemeClr val="bg1"/>
                </a:solidFill>
              </a:rPr>
              <a:t>针对客户的问题痛点，持续工艺改进，如挂钩断裂、应力不足、缺针、焊后高低针等。</a:t>
            </a:r>
            <a:endParaRPr lang="en-US" altLang="zh-CN" sz="1600" dirty="0">
              <a:solidFill>
                <a:schemeClr val="bg1"/>
              </a:solidFill>
            </a:endParaRPr>
          </a:p>
          <a:p>
            <a:r>
              <a:rPr lang="en-US" altLang="zh-CN" sz="1600" dirty="0">
                <a:solidFill>
                  <a:schemeClr val="bg1"/>
                </a:solidFill>
              </a:rPr>
              <a:t>Aiming at the pain points of customers' problems, continuous process improvement, such as broken hooks, insufficient stress, missing pins, high and low pins after welding, etc.</a:t>
            </a:r>
            <a:endParaRPr lang="zh-CN" altLang="en-US" sz="1600" dirty="0">
              <a:solidFill>
                <a:schemeClr val="bg1"/>
              </a:solidFill>
            </a:endParaRPr>
          </a:p>
          <a:p>
            <a:endParaRPr lang="zh-CN" altLang="en-US" dirty="0">
              <a:solidFill>
                <a:schemeClr val="bg1"/>
              </a:solidFill>
            </a:endParaRPr>
          </a:p>
        </p:txBody>
      </p:sp>
      <p:sp>
        <p:nvSpPr>
          <p:cNvPr id="35" name="文本框 34">
            <a:extLst>
              <a:ext uri="{FF2B5EF4-FFF2-40B4-BE49-F238E27FC236}">
                <a16:creationId xmlns:a16="http://schemas.microsoft.com/office/drawing/2014/main" xmlns="" id="{B843A207-2E42-891D-0A35-D08E9D9068FD}"/>
              </a:ext>
            </a:extLst>
          </p:cNvPr>
          <p:cNvSpPr txBox="1"/>
          <p:nvPr/>
        </p:nvSpPr>
        <p:spPr>
          <a:xfrm>
            <a:off x="527063" y="4935071"/>
            <a:ext cx="2296945" cy="707886"/>
          </a:xfrm>
          <a:prstGeom prst="rect">
            <a:avLst/>
          </a:prstGeom>
          <a:noFill/>
        </p:spPr>
        <p:txBody>
          <a:bodyPr wrap="square" rtlCol="0">
            <a:spAutoFit/>
          </a:bodyPr>
          <a:lstStyle/>
          <a:p>
            <a:pPr algn="just"/>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互配验证</a:t>
            </a:r>
            <a:r>
              <a:rPr lang="zh-CN" altLang="en-US"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能力</a:t>
            </a:r>
            <a:endParaRPr lang="en-US" altLang="zh-CN"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Interworking Verification </a:t>
            </a:r>
          </a:p>
          <a:p>
            <a:pPr algn="just"/>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Capability</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TextBox 3">
            <a:extLst>
              <a:ext uri="{FF2B5EF4-FFF2-40B4-BE49-F238E27FC236}">
                <a16:creationId xmlns:a16="http://schemas.microsoft.com/office/drawing/2014/main" xmlns="" id="{CF76ED26-083C-5653-12C0-95FF52EDBC77}"/>
              </a:ext>
            </a:extLst>
          </p:cNvPr>
          <p:cNvSpPr txBox="1"/>
          <p:nvPr/>
        </p:nvSpPr>
        <p:spPr>
          <a:xfrm>
            <a:off x="3271445" y="4843026"/>
            <a:ext cx="7344816" cy="1600438"/>
          </a:xfrm>
          <a:prstGeom prst="rect">
            <a:avLst/>
          </a:prstGeom>
          <a:noFill/>
        </p:spPr>
        <p:txBody>
          <a:bodyPr wrap="square" rtlCol="0">
            <a:spAutoFit/>
          </a:bodyPr>
          <a:lstStyle/>
          <a:p>
            <a:r>
              <a:rPr lang="zh-CN" altLang="en-US" sz="1600" dirty="0">
                <a:solidFill>
                  <a:schemeClr val="bg1"/>
                </a:solidFill>
              </a:rPr>
              <a:t>完全替代性验证，包括材料镀层分析，产品耐氨腐蚀性和冷热冲击后的高频振动等可靠性的对比测试。</a:t>
            </a:r>
            <a:endParaRPr lang="en-US" altLang="zh-CN" sz="1600" dirty="0">
              <a:solidFill>
                <a:schemeClr val="bg1"/>
              </a:solidFill>
            </a:endParaRPr>
          </a:p>
          <a:p>
            <a:r>
              <a:rPr lang="en-US" altLang="zh-CN" sz="1600" dirty="0">
                <a:solidFill>
                  <a:schemeClr val="bg1"/>
                </a:solidFill>
              </a:rPr>
              <a:t>Complete substitution verification, including material coating analysis, product ammonia corrosion resistance and high-frequency vibration after thermal shock and other reliability comparison tests.</a:t>
            </a:r>
            <a:endParaRPr lang="zh-CN" altLang="en-US" sz="1600" dirty="0">
              <a:solidFill>
                <a:schemeClr val="bg1"/>
              </a:solidFill>
            </a:endParaRPr>
          </a:p>
          <a:p>
            <a:endParaRPr lang="zh-CN" altLang="en-US" dirty="0">
              <a:solidFill>
                <a:schemeClr val="bg1"/>
              </a:solidFill>
            </a:endParaRPr>
          </a:p>
        </p:txBody>
      </p:sp>
      <p:sp>
        <p:nvSpPr>
          <p:cNvPr id="37" name="菱形 36">
            <a:extLst>
              <a:ext uri="{FF2B5EF4-FFF2-40B4-BE49-F238E27FC236}">
                <a16:creationId xmlns:a16="http://schemas.microsoft.com/office/drawing/2014/main" xmlns="" id="{1B4455DD-609E-4137-AC02-F0E7367EB9FA}"/>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菱形 37">
            <a:extLst>
              <a:ext uri="{FF2B5EF4-FFF2-40B4-BE49-F238E27FC236}">
                <a16:creationId xmlns:a16="http://schemas.microsoft.com/office/drawing/2014/main" xmlns="" id="{7525D086-8962-4FEC-8E1A-6F4DCD3737BD}"/>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xmlns="" id="{C34D3488-F592-4224-B44E-A6F9702158F5}"/>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40" name="矩形: 圆角 15">
            <a:extLst>
              <a:ext uri="{FF2B5EF4-FFF2-40B4-BE49-F238E27FC236}">
                <a16:creationId xmlns:a16="http://schemas.microsoft.com/office/drawing/2014/main" xmlns="" id="{E5133E72-229C-F3C8-8FFE-20B109855C18}"/>
              </a:ext>
            </a:extLst>
          </p:cNvPr>
          <p:cNvSpPr/>
          <p:nvPr/>
        </p:nvSpPr>
        <p:spPr>
          <a:xfrm>
            <a:off x="488681" y="1597537"/>
            <a:ext cx="2740267" cy="737647"/>
          </a:xfrm>
          <a:prstGeom prst="roundRect">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41" name="TextBox 3">
            <a:extLst>
              <a:ext uri="{FF2B5EF4-FFF2-40B4-BE49-F238E27FC236}">
                <a16:creationId xmlns:a16="http://schemas.microsoft.com/office/drawing/2014/main" xmlns="" id="{C4EA5DDE-3157-DE2E-CD8B-8FE444E6902C}"/>
              </a:ext>
            </a:extLst>
          </p:cNvPr>
          <p:cNvSpPr txBox="1"/>
          <p:nvPr/>
        </p:nvSpPr>
        <p:spPr>
          <a:xfrm>
            <a:off x="3348090" y="1638761"/>
            <a:ext cx="7344816" cy="584775"/>
          </a:xfrm>
          <a:prstGeom prst="rect">
            <a:avLst/>
          </a:prstGeom>
          <a:noFill/>
        </p:spPr>
        <p:txBody>
          <a:bodyPr wrap="square" rtlCol="0">
            <a:spAutoFit/>
          </a:bodyPr>
          <a:lstStyle/>
          <a:p>
            <a:r>
              <a:rPr lang="zh-CN" altLang="en-US" sz="1600" dirty="0">
                <a:solidFill>
                  <a:schemeClr val="bg1"/>
                </a:solidFill>
              </a:rPr>
              <a:t>协助客户完成连接器标准化需求。</a:t>
            </a:r>
            <a:endParaRPr lang="en-US" altLang="zh-CN" sz="1600" dirty="0">
              <a:solidFill>
                <a:schemeClr val="bg1"/>
              </a:solidFill>
            </a:endParaRPr>
          </a:p>
          <a:p>
            <a:r>
              <a:rPr lang="en-US" altLang="zh-CN" sz="1600" dirty="0">
                <a:solidFill>
                  <a:schemeClr val="bg1"/>
                </a:solidFill>
              </a:rPr>
              <a:t>Assist customers in meeting connector standardization requirements.</a:t>
            </a:r>
            <a:endParaRPr lang="zh-CN" altLang="en-US" sz="1600" dirty="0">
              <a:solidFill>
                <a:schemeClr val="bg1"/>
              </a:solidFill>
            </a:endParaRPr>
          </a:p>
        </p:txBody>
      </p:sp>
      <p:sp>
        <p:nvSpPr>
          <p:cNvPr id="42" name="文本框 41">
            <a:extLst>
              <a:ext uri="{FF2B5EF4-FFF2-40B4-BE49-F238E27FC236}">
                <a16:creationId xmlns:a16="http://schemas.microsoft.com/office/drawing/2014/main" xmlns="" id="{6EC3500E-B45E-6E71-DB95-065F35A65423}"/>
              </a:ext>
            </a:extLst>
          </p:cNvPr>
          <p:cNvSpPr txBox="1"/>
          <p:nvPr/>
        </p:nvSpPr>
        <p:spPr>
          <a:xfrm>
            <a:off x="486111" y="1712551"/>
            <a:ext cx="2898946" cy="523220"/>
          </a:xfrm>
          <a:prstGeom prst="rect">
            <a:avLst/>
          </a:prstGeom>
          <a:noFill/>
        </p:spPr>
        <p:txBody>
          <a:bodyPr wrap="square" rtlCol="0">
            <a:spAutoFit/>
          </a:bodyPr>
          <a:lstStyle/>
          <a:p>
            <a:pPr algn="just"/>
            <a:r>
              <a:rPr lang="zh-CN" altLang="en-US"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标准化的制定能力</a:t>
            </a:r>
            <a:endParaRPr lang="en-US" altLang="zh-CN" sz="16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Ability to develop standardization</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0" name="图片 29">
            <a:hlinkClick r:id="rId3" action="ppaction://hlinkfile"/>
          </p:cNvPr>
          <p:cNvPicPr>
            <a:picLocks noChangeAspect="1"/>
          </p:cNvPicPr>
          <p:nvPr/>
        </p:nvPicPr>
        <p:blipFill>
          <a:blip r:embed="rId4"/>
          <a:stretch>
            <a:fillRect/>
          </a:stretch>
        </p:blipFill>
        <p:spPr>
          <a:xfrm>
            <a:off x="11125875" y="6054416"/>
            <a:ext cx="410662" cy="389048"/>
          </a:xfrm>
          <a:prstGeom prst="rect">
            <a:avLst/>
          </a:prstGeom>
        </p:spPr>
      </p:pic>
    </p:spTree>
    <p:extLst>
      <p:ext uri="{BB962C8B-B14F-4D97-AF65-F5344CB8AC3E}">
        <p14:creationId xmlns:p14="http://schemas.microsoft.com/office/powerpoint/2010/main" val="146195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p:tgtEl>
                                          <p:spTgt spid="33"/>
                                        </p:tgtEl>
                                        <p:attrNameLst>
                                          <p:attrName>ppt_x</p:attrName>
                                        </p:attrNameLst>
                                      </p:cBhvr>
                                      <p:tavLst>
                                        <p:tav tm="0">
                                          <p:val>
                                            <p:strVal val="#ppt_x-#ppt_w*1.125000"/>
                                          </p:val>
                                        </p:tav>
                                        <p:tav tm="100000">
                                          <p:val>
                                            <p:strVal val="#ppt_x"/>
                                          </p:val>
                                        </p:tav>
                                      </p:tavLst>
                                    </p:anim>
                                    <p:animEffect transition="in" filter="wipe(right)">
                                      <p:cBhvr>
                                        <p:cTn id="24" dur="500"/>
                                        <p:tgtEl>
                                          <p:spTgt spid="33"/>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p:tgtEl>
                                          <p:spTgt spid="35"/>
                                        </p:tgtEl>
                                        <p:attrNameLst>
                                          <p:attrName>ppt_x</p:attrName>
                                        </p:attrNameLst>
                                      </p:cBhvr>
                                      <p:tavLst>
                                        <p:tav tm="0">
                                          <p:val>
                                            <p:strVal val="#ppt_x-#ppt_w*1.125000"/>
                                          </p:val>
                                        </p:tav>
                                        <p:tav tm="100000">
                                          <p:val>
                                            <p:strVal val="#ppt_x"/>
                                          </p:val>
                                        </p:tav>
                                      </p:tavLst>
                                    </p:anim>
                                    <p:animEffect transition="in" filter="wipe(right)">
                                      <p:cBhvr>
                                        <p:cTn id="28" dur="500"/>
                                        <p:tgtEl>
                                          <p:spTgt spid="35"/>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p:tgtEl>
                                          <p:spTgt spid="42"/>
                                        </p:tgtEl>
                                        <p:attrNameLst>
                                          <p:attrName>ppt_x</p:attrName>
                                        </p:attrNameLst>
                                      </p:cBhvr>
                                      <p:tavLst>
                                        <p:tav tm="0">
                                          <p:val>
                                            <p:strVal val="#ppt_x-#ppt_w*1.125000"/>
                                          </p:val>
                                        </p:tav>
                                        <p:tav tm="100000">
                                          <p:val>
                                            <p:strVal val="#ppt_x"/>
                                          </p:val>
                                        </p:tav>
                                      </p:tavLst>
                                    </p:anim>
                                    <p:animEffect transition="in" filter="wipe(right)">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8" grpId="0"/>
      <p:bldP spid="8" grpId="1"/>
      <p:bldP spid="32" grpId="0"/>
      <p:bldP spid="32" grpId="1"/>
      <p:bldP spid="33" grpId="0"/>
      <p:bldP spid="33" grpId="1"/>
      <p:bldP spid="35" grpId="0"/>
      <p:bldP spid="35" grpId="1"/>
      <p:bldP spid="42" grpId="0"/>
      <p:bldP spid="4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 xmlns:a16="http://schemas.microsoft.com/office/drawing/2014/main" id="{C34D3488-F592-4224-B44E-A6F9702158F5}"/>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 name="菱形 2">
            <a:extLst>
              <a:ext uri="{FF2B5EF4-FFF2-40B4-BE49-F238E27FC236}">
                <a16:creationId xmlns="" xmlns:a16="http://schemas.microsoft.com/office/drawing/2014/main" id="{1B4455DD-609E-4137-AC02-F0E7367EB9FA}"/>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菱形 3">
            <a:extLst>
              <a:ext uri="{FF2B5EF4-FFF2-40B4-BE49-F238E27FC236}">
                <a16:creationId xmlns="" xmlns:a16="http://schemas.microsoft.com/office/drawing/2014/main" id="{7525D086-8962-4FEC-8E1A-6F4DCD3737BD}"/>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414686" y="150894"/>
            <a:ext cx="6840760" cy="954107"/>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定制案例分享</a:t>
            </a:r>
            <a:r>
              <a:rPr lang="en-US" altLang="zh-CN" sz="2800" b="1" dirty="0">
                <a:solidFill>
                  <a:srgbClr val="00467C"/>
                </a:solidFill>
                <a:latin typeface="微软雅黑" panose="020B0503020204020204" pitchFamily="34" charset="-122"/>
                <a:ea typeface="微软雅黑" panose="020B0503020204020204" pitchFamily="34" charset="-122"/>
              </a:rPr>
              <a:t>Customized Case</a:t>
            </a:r>
            <a:endParaRPr lang="zh-CN" altLang="en-US" sz="2800" b="1" dirty="0">
              <a:solidFill>
                <a:srgbClr val="00467C"/>
              </a:solidFill>
              <a:latin typeface="微软雅黑" panose="020B0503020204020204" pitchFamily="34" charset="-122"/>
              <a:ea typeface="微软雅黑" panose="020B0503020204020204" pitchFamily="34" charset="-122"/>
            </a:endParaRPr>
          </a:p>
          <a:p>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595612" y="735024"/>
            <a:ext cx="9595054" cy="2246769"/>
          </a:xfrm>
          <a:prstGeom prst="rect">
            <a:avLst/>
          </a:prstGeom>
          <a:noFill/>
        </p:spPr>
        <p:txBody>
          <a:bodyPr wrap="square" rtlCol="0">
            <a:spAutoFit/>
          </a:bodyPr>
          <a:lstStyle/>
          <a:p>
            <a:r>
              <a:rPr lang="zh-CN" altLang="en-US" sz="1400" dirty="0" smtClean="0">
                <a:solidFill>
                  <a:srgbClr val="00467C"/>
                </a:solidFill>
                <a:latin typeface="微软雅黑" panose="020B0503020204020204" pitchFamily="34" charset="-122"/>
                <a:ea typeface="微软雅黑" panose="020B0503020204020204" pitchFamily="34" charset="-122"/>
              </a:rPr>
              <a:t>客户</a:t>
            </a:r>
            <a:r>
              <a:rPr lang="en-US" altLang="zh-CN" sz="1400" dirty="0" smtClean="0">
                <a:solidFill>
                  <a:srgbClr val="00467C"/>
                </a:solidFill>
                <a:latin typeface="微软雅黑" panose="020B0503020204020204" pitchFamily="34" charset="-122"/>
                <a:ea typeface="微软雅黑" panose="020B0503020204020204" pitchFamily="34" charset="-122"/>
              </a:rPr>
              <a:t>:</a:t>
            </a:r>
            <a:r>
              <a:rPr lang="zh-CN" altLang="en-US" sz="1400" dirty="0" smtClean="0">
                <a:solidFill>
                  <a:srgbClr val="00467C"/>
                </a:solidFill>
                <a:latin typeface="微软雅黑" panose="020B0503020204020204" pitchFamily="34" charset="-122"/>
                <a:ea typeface="微软雅黑" panose="020B0503020204020204" pitchFamily="34" charset="-122"/>
              </a:rPr>
              <a:t>九</a:t>
            </a:r>
            <a:r>
              <a:rPr lang="zh-CN" altLang="en-US" sz="1400" dirty="0">
                <a:solidFill>
                  <a:srgbClr val="00467C"/>
                </a:solidFill>
                <a:latin typeface="微软雅黑" panose="020B0503020204020204" pitchFamily="34" charset="-122"/>
                <a:ea typeface="微软雅黑" panose="020B0503020204020204" pitchFamily="34" charset="-122"/>
              </a:rPr>
              <a:t>号</a:t>
            </a:r>
            <a:endParaRPr lang="en-US" altLang="zh-CN" sz="1400" dirty="0" smtClean="0">
              <a:solidFill>
                <a:srgbClr val="00467C"/>
              </a:solidFill>
              <a:latin typeface="微软雅黑" panose="020B0503020204020204" pitchFamily="34" charset="-122"/>
              <a:ea typeface="微软雅黑" panose="020B0503020204020204" pitchFamily="34" charset="-122"/>
            </a:endParaRPr>
          </a:p>
          <a:p>
            <a:r>
              <a:rPr lang="en-US" altLang="zh-CN" sz="1400" dirty="0" smtClean="0">
                <a:solidFill>
                  <a:srgbClr val="00467C"/>
                </a:solidFill>
                <a:latin typeface="微软雅黑" panose="020B0503020204020204" pitchFamily="34" charset="-122"/>
                <a:ea typeface="微软雅黑" panose="020B0503020204020204" pitchFamily="34" charset="-122"/>
              </a:rPr>
              <a:t>Client: NINE</a:t>
            </a:r>
            <a:endParaRPr lang="en-US" altLang="zh-CN" sz="1400" dirty="0">
              <a:solidFill>
                <a:srgbClr val="00467C"/>
              </a:solidFill>
              <a:latin typeface="微软雅黑" panose="020B0503020204020204" pitchFamily="34" charset="-122"/>
              <a:ea typeface="微软雅黑" panose="020B0503020204020204" pitchFamily="34" charset="-122"/>
            </a:endParaRPr>
          </a:p>
          <a:p>
            <a:r>
              <a:rPr lang="zh-CN" altLang="en-US" sz="1400" dirty="0" smtClean="0">
                <a:solidFill>
                  <a:srgbClr val="00467C"/>
                </a:solidFill>
                <a:latin typeface="微软雅黑" panose="020B0503020204020204" pitchFamily="34" charset="-122"/>
                <a:ea typeface="微软雅黑" panose="020B0503020204020204" pitchFamily="34" charset="-122"/>
              </a:rPr>
              <a:t>产品：</a:t>
            </a:r>
            <a:r>
              <a:rPr lang="en-US" altLang="zh-CN" sz="1400" dirty="0" smtClean="0">
                <a:solidFill>
                  <a:srgbClr val="00467C"/>
                </a:solidFill>
                <a:latin typeface="微软雅黑" panose="020B0503020204020204" pitchFamily="34" charset="-122"/>
                <a:ea typeface="微软雅黑" panose="020B0503020204020204" pitchFamily="34" charset="-122"/>
              </a:rPr>
              <a:t>A2005-WV</a:t>
            </a:r>
            <a:r>
              <a:rPr lang="zh-CN" altLang="en-US" sz="1400" dirty="0" smtClean="0">
                <a:solidFill>
                  <a:srgbClr val="00467C"/>
                </a:solidFill>
                <a:latin typeface="微软雅黑" panose="020B0503020204020204" pitchFamily="34" charset="-122"/>
                <a:ea typeface="微软雅黑" panose="020B0503020204020204" pitchFamily="34" charset="-122"/>
              </a:rPr>
              <a:t>系列</a:t>
            </a:r>
            <a:endParaRPr lang="en-US" altLang="zh-CN" sz="1400" dirty="0" smtClean="0">
              <a:solidFill>
                <a:srgbClr val="00467C"/>
              </a:solidFill>
              <a:latin typeface="微软雅黑" panose="020B0503020204020204" pitchFamily="34" charset="-122"/>
              <a:ea typeface="微软雅黑" panose="020B0503020204020204" pitchFamily="34" charset="-122"/>
            </a:endParaRPr>
          </a:p>
          <a:p>
            <a:r>
              <a:rPr lang="en-US" altLang="zh-CN" sz="1400" dirty="0" smtClean="0">
                <a:solidFill>
                  <a:srgbClr val="00467C"/>
                </a:solidFill>
                <a:latin typeface="微软雅黑" panose="020B0503020204020204" pitchFamily="34" charset="-122"/>
                <a:ea typeface="微软雅黑" panose="020B0503020204020204" pitchFamily="34" charset="-122"/>
              </a:rPr>
              <a:t>Item:</a:t>
            </a:r>
            <a:r>
              <a:rPr lang="en-US" altLang="zh-CN" sz="1400" dirty="0">
                <a:solidFill>
                  <a:srgbClr val="00467C"/>
                </a:solidFill>
                <a:latin typeface="微软雅黑" panose="020B0503020204020204" pitchFamily="34" charset="-122"/>
                <a:ea typeface="微软雅黑" panose="020B0503020204020204" pitchFamily="34" charset="-122"/>
              </a:rPr>
              <a:t> </a:t>
            </a:r>
            <a:r>
              <a:rPr lang="en-US" altLang="zh-CN" sz="1400" dirty="0" smtClean="0">
                <a:solidFill>
                  <a:srgbClr val="00467C"/>
                </a:solidFill>
                <a:latin typeface="微软雅黑" panose="020B0503020204020204" pitchFamily="34" charset="-122"/>
                <a:ea typeface="微软雅黑" panose="020B0503020204020204" pitchFamily="34" charset="-122"/>
              </a:rPr>
              <a:t>A2005-WV</a:t>
            </a:r>
          </a:p>
          <a:p>
            <a:endParaRPr lang="en-US" altLang="zh-CN" sz="1400" dirty="0">
              <a:solidFill>
                <a:srgbClr val="00467C"/>
              </a:solidFill>
              <a:latin typeface="微软雅黑" panose="020B0503020204020204" pitchFamily="34" charset="-122"/>
              <a:ea typeface="微软雅黑" panose="020B0503020204020204" pitchFamily="34" charset="-122"/>
            </a:endParaRPr>
          </a:p>
          <a:p>
            <a:r>
              <a:rPr lang="zh-CN" altLang="en-US" sz="1400" dirty="0">
                <a:solidFill>
                  <a:srgbClr val="00467C"/>
                </a:solidFill>
                <a:latin typeface="微软雅黑" panose="020B0503020204020204" pitchFamily="34" charset="-122"/>
                <a:ea typeface="微软雅黑" panose="020B0503020204020204" pitchFamily="34" charset="-122"/>
              </a:rPr>
              <a:t>客户</a:t>
            </a:r>
            <a:r>
              <a:rPr lang="zh-CN" altLang="en-US" sz="1400" dirty="0" smtClean="0">
                <a:solidFill>
                  <a:srgbClr val="00467C"/>
                </a:solidFill>
                <a:latin typeface="微软雅黑" panose="020B0503020204020204" pitchFamily="34" charset="-122"/>
                <a:ea typeface="微软雅黑" panose="020B0503020204020204" pitchFamily="34" charset="-122"/>
              </a:rPr>
              <a:t>要求</a:t>
            </a:r>
            <a:r>
              <a:rPr lang="en-US" altLang="zh-CN" sz="1400" dirty="0">
                <a:solidFill>
                  <a:srgbClr val="00467C"/>
                </a:solidFill>
                <a:latin typeface="微软雅黑" panose="020B0503020204020204" pitchFamily="34" charset="-122"/>
                <a:ea typeface="微软雅黑" panose="020B0503020204020204" pitchFamily="34" charset="-122"/>
              </a:rPr>
              <a:t>: PCB</a:t>
            </a:r>
            <a:r>
              <a:rPr lang="zh-CN" altLang="en-US" sz="1400" dirty="0">
                <a:solidFill>
                  <a:srgbClr val="00467C"/>
                </a:solidFill>
                <a:latin typeface="微软雅黑" panose="020B0503020204020204" pitchFamily="34" charset="-122"/>
                <a:ea typeface="微软雅黑" panose="020B0503020204020204" pitchFamily="34" charset="-122"/>
              </a:rPr>
              <a:t>板焊后灌胶防水 </a:t>
            </a:r>
            <a:endParaRPr lang="en-US" altLang="zh-CN" sz="1400" dirty="0" smtClean="0">
              <a:solidFill>
                <a:srgbClr val="00467C"/>
              </a:solidFill>
              <a:latin typeface="微软雅黑" panose="020B0503020204020204" pitchFamily="34" charset="-122"/>
              <a:ea typeface="微软雅黑" panose="020B0503020204020204" pitchFamily="34" charset="-122"/>
            </a:endParaRPr>
          </a:p>
          <a:p>
            <a:r>
              <a:rPr lang="en-US" altLang="zh-CN" sz="1400" dirty="0" smtClean="0">
                <a:solidFill>
                  <a:srgbClr val="00467C"/>
                </a:solidFill>
                <a:latin typeface="微软雅黑" panose="020B0503020204020204" pitchFamily="34" charset="-122"/>
                <a:ea typeface="微软雅黑" panose="020B0503020204020204" pitchFamily="34" charset="-122"/>
              </a:rPr>
              <a:t>Request: glue </a:t>
            </a:r>
            <a:r>
              <a:rPr lang="en-US" altLang="zh-CN" sz="1400" dirty="0">
                <a:solidFill>
                  <a:srgbClr val="00467C"/>
                </a:solidFill>
                <a:latin typeface="微软雅黑" panose="020B0503020204020204" pitchFamily="34" charset="-122"/>
                <a:ea typeface="微软雅黑" panose="020B0503020204020204" pitchFamily="34" charset="-122"/>
              </a:rPr>
              <a:t>filling and waterproofing of PCB boards after </a:t>
            </a:r>
            <a:r>
              <a:rPr lang="en-US" altLang="zh-CN" sz="1400" dirty="0" smtClean="0">
                <a:solidFill>
                  <a:srgbClr val="00467C"/>
                </a:solidFill>
                <a:latin typeface="微软雅黑" panose="020B0503020204020204" pitchFamily="34" charset="-122"/>
                <a:ea typeface="微软雅黑" panose="020B0503020204020204" pitchFamily="34" charset="-122"/>
              </a:rPr>
              <a:t>welding</a:t>
            </a:r>
          </a:p>
          <a:p>
            <a:endParaRPr lang="en-US" altLang="zh-CN" sz="1400" dirty="0">
              <a:solidFill>
                <a:srgbClr val="00467C"/>
              </a:solidFill>
              <a:latin typeface="微软雅黑" panose="020B0503020204020204" pitchFamily="34" charset="-122"/>
              <a:ea typeface="微软雅黑" panose="020B0503020204020204" pitchFamily="34" charset="-122"/>
            </a:endParaRPr>
          </a:p>
          <a:p>
            <a:r>
              <a:rPr lang="zh-CN" altLang="en-US" sz="1400" dirty="0">
                <a:solidFill>
                  <a:srgbClr val="00467C"/>
                </a:solidFill>
                <a:latin typeface="微软雅黑" panose="020B0503020204020204" pitchFamily="34" charset="-122"/>
                <a:ea typeface="微软雅黑" panose="020B0503020204020204" pitchFamily="34" charset="-122"/>
              </a:rPr>
              <a:t>现有</a:t>
            </a:r>
            <a:r>
              <a:rPr lang="zh-CN" altLang="en-US" sz="1400" dirty="0" smtClean="0">
                <a:solidFill>
                  <a:srgbClr val="00467C"/>
                </a:solidFill>
                <a:latin typeface="微软雅黑" panose="020B0503020204020204" pitchFamily="34" charset="-122"/>
                <a:ea typeface="微软雅黑" panose="020B0503020204020204" pitchFamily="34" charset="-122"/>
              </a:rPr>
              <a:t>产品</a:t>
            </a:r>
            <a:r>
              <a:rPr lang="en-US" altLang="zh-CN" sz="1400" dirty="0" smtClean="0">
                <a:solidFill>
                  <a:srgbClr val="00467C"/>
                </a:solidFill>
                <a:latin typeface="微软雅黑" panose="020B0503020204020204" pitchFamily="34" charset="-122"/>
                <a:ea typeface="微软雅黑" panose="020B0503020204020204" pitchFamily="34" charset="-122"/>
              </a:rPr>
              <a:t>:</a:t>
            </a:r>
            <a:r>
              <a:rPr lang="zh-CN" altLang="en-US" sz="1400" dirty="0" smtClean="0">
                <a:solidFill>
                  <a:srgbClr val="00467C"/>
                </a:solidFill>
                <a:latin typeface="微软雅黑" panose="020B0503020204020204" pitchFamily="34" charset="-122"/>
                <a:ea typeface="微软雅黑" panose="020B0503020204020204" pitchFamily="34" charset="-122"/>
              </a:rPr>
              <a:t>只能</a:t>
            </a:r>
            <a:r>
              <a:rPr lang="zh-CN" altLang="en-US" sz="1400" dirty="0">
                <a:solidFill>
                  <a:srgbClr val="00467C"/>
                </a:solidFill>
                <a:latin typeface="微软雅黑" panose="020B0503020204020204" pitchFamily="34" charset="-122"/>
                <a:ea typeface="微软雅黑" panose="020B0503020204020204" pitchFamily="34" charset="-122"/>
              </a:rPr>
              <a:t>满足常规贴片使用，容胶量少且有溢胶</a:t>
            </a:r>
            <a:endParaRPr lang="en-US" altLang="zh-CN" sz="1400" dirty="0">
              <a:solidFill>
                <a:srgbClr val="00467C"/>
              </a:solidFill>
              <a:latin typeface="微软雅黑" panose="020B0503020204020204" pitchFamily="34" charset="-122"/>
              <a:ea typeface="微软雅黑" panose="020B0503020204020204" pitchFamily="34" charset="-122"/>
            </a:endParaRPr>
          </a:p>
          <a:p>
            <a:r>
              <a:rPr lang="en-US" altLang="zh-CN" sz="1400" dirty="0">
                <a:solidFill>
                  <a:srgbClr val="00467C"/>
                </a:solidFill>
                <a:latin typeface="微软雅黑" panose="020B0503020204020204" pitchFamily="34" charset="-122"/>
                <a:ea typeface="微软雅黑" panose="020B0503020204020204" pitchFamily="34" charset="-122"/>
              </a:rPr>
              <a:t>Current </a:t>
            </a:r>
            <a:r>
              <a:rPr lang="en-US" altLang="zh-CN" sz="1400" dirty="0" smtClean="0">
                <a:solidFill>
                  <a:srgbClr val="00467C"/>
                </a:solidFill>
                <a:latin typeface="微软雅黑" panose="020B0503020204020204" pitchFamily="34" charset="-122"/>
                <a:ea typeface="微软雅黑" panose="020B0503020204020204" pitchFamily="34" charset="-122"/>
              </a:rPr>
              <a:t>item: only </a:t>
            </a:r>
            <a:r>
              <a:rPr lang="en-US" altLang="zh-CN" sz="1400" dirty="0">
                <a:solidFill>
                  <a:srgbClr val="00467C"/>
                </a:solidFill>
                <a:latin typeface="微软雅黑" panose="020B0503020204020204" pitchFamily="34" charset="-122"/>
                <a:ea typeface="微软雅黑" panose="020B0503020204020204" pitchFamily="34" charset="-122"/>
              </a:rPr>
              <a:t>meet the use of conventional patches, with less glue capacity and overflowing glue</a:t>
            </a: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102" y="4221088"/>
            <a:ext cx="3747816" cy="2154764"/>
          </a:xfrm>
          <a:prstGeom prst="rect">
            <a:avLst/>
          </a:prstGeom>
        </p:spPr>
      </p:pic>
      <p:pic>
        <p:nvPicPr>
          <p:cNvPr id="8" name="图片 7"/>
          <p:cNvPicPr>
            <a:picLocks noChangeAspect="1"/>
          </p:cNvPicPr>
          <p:nvPr/>
        </p:nvPicPr>
        <p:blipFill>
          <a:blip r:embed="rId3"/>
          <a:stretch>
            <a:fillRect/>
          </a:stretch>
        </p:blipFill>
        <p:spPr>
          <a:xfrm>
            <a:off x="9407574" y="4223770"/>
            <a:ext cx="2390685" cy="2210373"/>
          </a:xfrm>
          <a:prstGeom prst="rect">
            <a:avLst/>
          </a:prstGeom>
        </p:spPr>
      </p:pic>
      <p:sp>
        <p:nvSpPr>
          <p:cNvPr id="9" name="文本框 8">
            <a:extLst>
              <a:ext uri="{FF2B5EF4-FFF2-40B4-BE49-F238E27FC236}">
                <a16:creationId xmlns="" xmlns:a16="http://schemas.microsoft.com/office/drawing/2014/main" id="{17010444-2C1D-20C9-6541-A5615EFEA952}"/>
              </a:ext>
            </a:extLst>
          </p:cNvPr>
          <p:cNvSpPr txBox="1"/>
          <p:nvPr/>
        </p:nvSpPr>
        <p:spPr>
          <a:xfrm>
            <a:off x="621110" y="2981793"/>
            <a:ext cx="10807978" cy="1661993"/>
          </a:xfrm>
          <a:prstGeom prst="rect">
            <a:avLst/>
          </a:prstGeom>
          <a:noFill/>
        </p:spPr>
        <p:txBody>
          <a:bodyPr wrap="square" rtlCol="0">
            <a:spAutoFit/>
          </a:bodyPr>
          <a:lstStyle/>
          <a:p>
            <a:r>
              <a:rPr lang="zh-CN" altLang="en-US" sz="1400" dirty="0">
                <a:solidFill>
                  <a:srgbClr val="00467C"/>
                </a:solidFill>
                <a:latin typeface="微软雅黑" panose="020B0503020204020204" pitchFamily="34" charset="-122"/>
                <a:ea typeface="微软雅黑" panose="020B0503020204020204" pitchFamily="34" charset="-122"/>
              </a:rPr>
              <a:t>定制改善 </a:t>
            </a:r>
            <a:r>
              <a:rPr lang="en-US" altLang="zh-CN" sz="1400" dirty="0" smtClean="0">
                <a:solidFill>
                  <a:srgbClr val="00467C"/>
                </a:solidFill>
                <a:latin typeface="微软雅黑" panose="020B0503020204020204" pitchFamily="34" charset="-122"/>
                <a:ea typeface="微软雅黑" panose="020B0503020204020204" pitchFamily="34" charset="-122"/>
              </a:rPr>
              <a:t>: </a:t>
            </a:r>
            <a:r>
              <a:rPr lang="zh-CN" altLang="en-US" sz="1400" dirty="0">
                <a:solidFill>
                  <a:srgbClr val="00467C"/>
                </a:solidFill>
                <a:latin typeface="微软雅黑" panose="020B0503020204020204" pitchFamily="34" charset="-122"/>
                <a:ea typeface="微软雅黑" panose="020B0503020204020204" pitchFamily="34" charset="-122"/>
              </a:rPr>
              <a:t>模具调整塑件加高，增大容胶量，同步加长铜针，保证外露针长不变</a:t>
            </a:r>
            <a:endParaRPr lang="en-US" altLang="zh-CN" sz="1400" dirty="0">
              <a:solidFill>
                <a:srgbClr val="00467C"/>
              </a:solidFill>
              <a:latin typeface="微软雅黑" panose="020B0503020204020204" pitchFamily="34" charset="-122"/>
              <a:ea typeface="微软雅黑" panose="020B0503020204020204" pitchFamily="34" charset="-122"/>
            </a:endParaRPr>
          </a:p>
          <a:p>
            <a:r>
              <a:rPr lang="en-US" altLang="zh-CN" sz="1400" dirty="0">
                <a:solidFill>
                  <a:srgbClr val="00467C"/>
                </a:solidFill>
                <a:latin typeface="微软雅黑" panose="020B0503020204020204" pitchFamily="34" charset="-122"/>
                <a:ea typeface="微软雅黑" panose="020B0503020204020204" pitchFamily="34" charset="-122"/>
              </a:rPr>
              <a:t>Customized improvement </a:t>
            </a:r>
            <a:r>
              <a:rPr lang="en-US" altLang="zh-CN" sz="1400" dirty="0" smtClean="0">
                <a:solidFill>
                  <a:srgbClr val="00467C"/>
                </a:solidFill>
                <a:latin typeface="微软雅黑" panose="020B0503020204020204" pitchFamily="34" charset="-122"/>
                <a:ea typeface="微软雅黑" panose="020B0503020204020204" pitchFamily="34" charset="-122"/>
              </a:rPr>
              <a:t>:Adjust </a:t>
            </a:r>
            <a:r>
              <a:rPr lang="en-US" altLang="zh-CN" sz="1400" dirty="0">
                <a:solidFill>
                  <a:srgbClr val="00467C"/>
                </a:solidFill>
                <a:latin typeface="微软雅黑" panose="020B0503020204020204" pitchFamily="34" charset="-122"/>
                <a:ea typeface="微软雅黑" panose="020B0503020204020204" pitchFamily="34" charset="-122"/>
              </a:rPr>
              <a:t>the height of the plastic part by mold adjustment, increase the plastic capacity, and lengthen the copper needle simultaneously to ensure that the length of the exposed needle remains </a:t>
            </a:r>
            <a:r>
              <a:rPr lang="en-US" altLang="zh-CN" sz="1400" dirty="0" smtClean="0">
                <a:solidFill>
                  <a:srgbClr val="00467C"/>
                </a:solidFill>
                <a:latin typeface="微软雅黑" panose="020B0503020204020204" pitchFamily="34" charset="-122"/>
                <a:ea typeface="微软雅黑" panose="020B0503020204020204" pitchFamily="34" charset="-122"/>
              </a:rPr>
              <a:t>unchanged</a:t>
            </a:r>
          </a:p>
          <a:p>
            <a:endParaRPr lang="en-US" altLang="zh-CN" sz="1400" dirty="0">
              <a:solidFill>
                <a:srgbClr val="00467C"/>
              </a:solidFill>
              <a:latin typeface="微软雅黑" panose="020B0503020204020204" pitchFamily="34" charset="-122"/>
              <a:ea typeface="微软雅黑" panose="020B0503020204020204" pitchFamily="34" charset="-122"/>
            </a:endParaRPr>
          </a:p>
          <a:p>
            <a:r>
              <a:rPr lang="zh-CN" altLang="en-US" sz="1400" dirty="0">
                <a:solidFill>
                  <a:srgbClr val="00467C"/>
                </a:solidFill>
                <a:latin typeface="微软雅黑" panose="020B0503020204020204" pitchFamily="34" charset="-122"/>
                <a:ea typeface="微软雅黑" panose="020B0503020204020204" pitchFamily="34" charset="-122"/>
              </a:rPr>
              <a:t>最终</a:t>
            </a:r>
            <a:r>
              <a:rPr lang="zh-CN" altLang="en-US" sz="1400" dirty="0" smtClean="0">
                <a:solidFill>
                  <a:srgbClr val="00467C"/>
                </a:solidFill>
                <a:latin typeface="微软雅黑" panose="020B0503020204020204" pitchFamily="34" charset="-122"/>
                <a:ea typeface="微软雅黑" panose="020B0503020204020204" pitchFamily="34" charset="-122"/>
              </a:rPr>
              <a:t>产品</a:t>
            </a:r>
            <a:r>
              <a:rPr lang="en-US" altLang="zh-CN" sz="1400" dirty="0">
                <a:solidFill>
                  <a:srgbClr val="00467C"/>
                </a:solidFill>
                <a:latin typeface="微软雅黑" panose="020B0503020204020204" pitchFamily="34" charset="-122"/>
                <a:ea typeface="微软雅黑" panose="020B0503020204020204" pitchFamily="34" charset="-122"/>
              </a:rPr>
              <a:t>:</a:t>
            </a:r>
            <a:r>
              <a:rPr lang="en-US" altLang="zh-CN" sz="1400" dirty="0" smtClean="0">
                <a:solidFill>
                  <a:srgbClr val="00467C"/>
                </a:solidFill>
                <a:latin typeface="微软雅黑" panose="020B0503020204020204" pitchFamily="34" charset="-122"/>
                <a:ea typeface="微软雅黑" panose="020B0503020204020204" pitchFamily="34" charset="-122"/>
              </a:rPr>
              <a:t>A2005-WVB</a:t>
            </a:r>
            <a:r>
              <a:rPr lang="zh-CN" altLang="en-US" sz="1400" dirty="0" smtClean="0">
                <a:solidFill>
                  <a:srgbClr val="00467C"/>
                </a:solidFill>
                <a:latin typeface="微软雅黑" panose="020B0503020204020204" pitchFamily="34" charset="-122"/>
                <a:ea typeface="微软雅黑" panose="020B0503020204020204" pitchFamily="34" charset="-122"/>
              </a:rPr>
              <a:t>系列</a:t>
            </a:r>
            <a:endParaRPr lang="en-US" altLang="zh-CN" sz="1400" dirty="0" smtClean="0">
              <a:solidFill>
                <a:srgbClr val="00467C"/>
              </a:solidFill>
              <a:latin typeface="微软雅黑" panose="020B0503020204020204" pitchFamily="34" charset="-122"/>
              <a:ea typeface="微软雅黑" panose="020B0503020204020204" pitchFamily="34" charset="-122"/>
            </a:endParaRPr>
          </a:p>
          <a:p>
            <a:r>
              <a:rPr lang="en-US" altLang="zh-CN" sz="1400" dirty="0">
                <a:solidFill>
                  <a:srgbClr val="00467C"/>
                </a:solidFill>
                <a:latin typeface="微软雅黑" panose="020B0503020204020204" pitchFamily="34" charset="-122"/>
                <a:ea typeface="微软雅黑" panose="020B0503020204020204" pitchFamily="34" charset="-122"/>
              </a:rPr>
              <a:t>Final </a:t>
            </a:r>
            <a:r>
              <a:rPr lang="en-US" altLang="zh-CN" sz="1400" dirty="0" smtClean="0">
                <a:solidFill>
                  <a:srgbClr val="00467C"/>
                </a:solidFill>
                <a:latin typeface="微软雅黑" panose="020B0503020204020204" pitchFamily="34" charset="-122"/>
                <a:ea typeface="微软雅黑" panose="020B0503020204020204" pitchFamily="34" charset="-122"/>
              </a:rPr>
              <a:t>item:</a:t>
            </a:r>
            <a:r>
              <a:rPr lang="en-US" altLang="zh-CN" sz="1400" dirty="0">
                <a:solidFill>
                  <a:srgbClr val="00467C"/>
                </a:solidFill>
                <a:latin typeface="微软雅黑" panose="020B0503020204020204" pitchFamily="34" charset="-122"/>
                <a:ea typeface="微软雅黑" panose="020B0503020204020204" pitchFamily="34" charset="-122"/>
              </a:rPr>
              <a:t> A2005-WVB</a:t>
            </a:r>
          </a:p>
          <a:p>
            <a:endParaRPr lang="zh-CN" altLang="en-US" dirty="0"/>
          </a:p>
        </p:txBody>
      </p:sp>
    </p:spTree>
    <p:extLst>
      <p:ext uri="{BB962C8B-B14F-4D97-AF65-F5344CB8AC3E}">
        <p14:creationId xmlns:p14="http://schemas.microsoft.com/office/powerpoint/2010/main" val="33735043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a:extLst>
              <a:ext uri="{FF2B5EF4-FFF2-40B4-BE49-F238E27FC236}">
                <a16:creationId xmlns:a16="http://schemas.microsoft.com/office/drawing/2014/main" xmlns="" id="{C34D3488-F592-4224-B44E-A6F9702158F5}"/>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22" name="菱形 21">
            <a:extLst>
              <a:ext uri="{FF2B5EF4-FFF2-40B4-BE49-F238E27FC236}">
                <a16:creationId xmlns:a16="http://schemas.microsoft.com/office/drawing/2014/main" xmlns="" id="{1B4455DD-609E-4137-AC02-F0E7367EB9FA}"/>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菱形 22">
            <a:extLst>
              <a:ext uri="{FF2B5EF4-FFF2-40B4-BE49-F238E27FC236}">
                <a16:creationId xmlns:a16="http://schemas.microsoft.com/office/drawing/2014/main" xmlns="" id="{7525D086-8962-4FEC-8E1A-6F4DCD3737BD}"/>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414686" y="150894"/>
            <a:ext cx="7776864"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工艺改进分享</a:t>
            </a:r>
            <a:r>
              <a:rPr lang="en-US" altLang="zh-CN" sz="2800" b="1" dirty="0">
                <a:solidFill>
                  <a:srgbClr val="00467C"/>
                </a:solidFill>
                <a:latin typeface="微软雅黑" panose="020B0503020204020204" pitchFamily="34" charset="-122"/>
                <a:ea typeface="微软雅黑" panose="020B0503020204020204" pitchFamily="34" charset="-122"/>
              </a:rPr>
              <a:t>Process Improvement </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a:blip r:embed="rId2"/>
          <a:stretch>
            <a:fillRect/>
          </a:stretch>
        </p:blipFill>
        <p:spPr>
          <a:xfrm>
            <a:off x="7091049" y="3789040"/>
            <a:ext cx="4526682" cy="1422685"/>
          </a:xfrm>
          <a:prstGeom prst="rect">
            <a:avLst/>
          </a:prstGeom>
        </p:spPr>
      </p:pic>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049" y="854185"/>
            <a:ext cx="4536504" cy="1422687"/>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1049" y="2348880"/>
            <a:ext cx="4529254" cy="1368152"/>
          </a:xfrm>
          <a:prstGeom prst="rect">
            <a:avLst/>
          </a:prstGeom>
        </p:spPr>
      </p:pic>
      <p:sp>
        <p:nvSpPr>
          <p:cNvPr id="28" name="圆角矩形 27"/>
          <p:cNvSpPr/>
          <p:nvPr/>
        </p:nvSpPr>
        <p:spPr>
          <a:xfrm>
            <a:off x="389939" y="869676"/>
            <a:ext cx="4610585" cy="1422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p:cNvSpPr txBox="1"/>
          <p:nvPr/>
        </p:nvSpPr>
        <p:spPr>
          <a:xfrm>
            <a:off x="385736" y="1060165"/>
            <a:ext cx="4615151" cy="954107"/>
          </a:xfrm>
          <a:prstGeom prst="rect">
            <a:avLst/>
          </a:prstGeom>
          <a:noFill/>
        </p:spPr>
        <p:txBody>
          <a:bodyPr wrap="square" rtlCol="0">
            <a:spAutoFit/>
          </a:bodyPr>
          <a:lstStyle/>
          <a:p>
            <a:r>
              <a:rPr lang="zh-CN" altLang="en-US" sz="1400" dirty="0"/>
              <a:t>最先使用的是无咬花工艺的铜针，会受材质与使用环境的影响，出现焊后高低的风险</a:t>
            </a:r>
            <a:endParaRPr lang="en-US" altLang="zh-CN" sz="1400" dirty="0"/>
          </a:p>
          <a:p>
            <a:r>
              <a:rPr lang="en-US" altLang="zh-CN" sz="1400" dirty="0"/>
              <a:t>The first copper needles with no chipping process are used, there will be a risk of high or low after welding.</a:t>
            </a:r>
            <a:endParaRPr lang="zh-CN" altLang="en-US" sz="1400" dirty="0"/>
          </a:p>
        </p:txBody>
      </p:sp>
      <p:sp>
        <p:nvSpPr>
          <p:cNvPr id="30" name="右箭头 29"/>
          <p:cNvSpPr/>
          <p:nvPr/>
        </p:nvSpPr>
        <p:spPr>
          <a:xfrm>
            <a:off x="5231110" y="1484784"/>
            <a:ext cx="151216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a:off x="390301" y="2348880"/>
            <a:ext cx="4610585" cy="1368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文本框 31"/>
          <p:cNvSpPr txBox="1"/>
          <p:nvPr/>
        </p:nvSpPr>
        <p:spPr>
          <a:xfrm>
            <a:off x="385736" y="2459028"/>
            <a:ext cx="4648650" cy="1169551"/>
          </a:xfrm>
          <a:prstGeom prst="rect">
            <a:avLst/>
          </a:prstGeom>
          <a:noFill/>
        </p:spPr>
        <p:txBody>
          <a:bodyPr wrap="square" rtlCol="0">
            <a:spAutoFit/>
          </a:bodyPr>
          <a:lstStyle/>
          <a:p>
            <a:r>
              <a:rPr lang="zh-CN" altLang="en-US" sz="1400" dirty="0"/>
              <a:t>工艺改善，采购上下咬花工艺的铜针，明显增加的产品的固定力；但受限于铜针加工商的影响，深度波动大，尺寸不稳定</a:t>
            </a:r>
            <a:endParaRPr lang="en-US" altLang="zh-CN" sz="1400" dirty="0"/>
          </a:p>
          <a:p>
            <a:r>
              <a:rPr lang="en-US" altLang="zh-CN" sz="1400" dirty="0"/>
              <a:t>Improve the needle with an up and down bite mode, which increases the fixation force, but the bite depth is unstable</a:t>
            </a:r>
            <a:endParaRPr lang="zh-CN" altLang="en-US" sz="1400" dirty="0"/>
          </a:p>
        </p:txBody>
      </p:sp>
      <p:sp>
        <p:nvSpPr>
          <p:cNvPr id="33" name="右箭头 32"/>
          <p:cNvSpPr/>
          <p:nvPr/>
        </p:nvSpPr>
        <p:spPr>
          <a:xfrm>
            <a:off x="5231110" y="2922031"/>
            <a:ext cx="151216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右箭头 33"/>
          <p:cNvSpPr/>
          <p:nvPr/>
        </p:nvSpPr>
        <p:spPr>
          <a:xfrm>
            <a:off x="5231110" y="4359278"/>
            <a:ext cx="151216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a:off x="385736" y="5270497"/>
            <a:ext cx="4615151" cy="1422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p:cNvSpPr txBox="1"/>
          <p:nvPr/>
        </p:nvSpPr>
        <p:spPr>
          <a:xfrm>
            <a:off x="385736" y="5320052"/>
            <a:ext cx="4750556" cy="1384995"/>
          </a:xfrm>
          <a:prstGeom prst="rect">
            <a:avLst/>
          </a:prstGeom>
          <a:noFill/>
        </p:spPr>
        <p:txBody>
          <a:bodyPr wrap="square" rtlCol="0">
            <a:spAutoFit/>
          </a:bodyPr>
          <a:lstStyle/>
          <a:p>
            <a:r>
              <a:rPr lang="zh-CN" altLang="en-US" sz="1400" dirty="0"/>
              <a:t>最终改良，采用机台设备四面咬花工艺，增大接触面，增强焊后固定力，且内部梳理管控，彻底解决固定力及咬花不稳定的问题</a:t>
            </a:r>
            <a:endParaRPr lang="en-US" altLang="zh-CN" sz="1400" dirty="0"/>
          </a:p>
          <a:p>
            <a:r>
              <a:rPr lang="en-US" altLang="zh-CN" sz="1400" dirty="0"/>
              <a:t>The final improvement, adopting the four-sided scratching process of the machine equipment, increasing the contact surface, enhancing the fixing force after welding.</a:t>
            </a:r>
            <a:endParaRPr lang="zh-CN" altLang="en-US" sz="1400" dirty="0"/>
          </a:p>
        </p:txBody>
      </p:sp>
      <p:sp>
        <p:nvSpPr>
          <p:cNvPr id="37" name="圆角矩形 14">
            <a:extLst>
              <a:ext uri="{FF2B5EF4-FFF2-40B4-BE49-F238E27FC236}">
                <a16:creationId xmlns:a16="http://schemas.microsoft.com/office/drawing/2014/main" xmlns="" id="{892290BE-97EC-7707-15AB-451FAEE202DD}"/>
              </a:ext>
            </a:extLst>
          </p:cNvPr>
          <p:cNvSpPr/>
          <p:nvPr/>
        </p:nvSpPr>
        <p:spPr>
          <a:xfrm>
            <a:off x="385736" y="3812862"/>
            <a:ext cx="4615151" cy="1368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a:extLst>
              <a:ext uri="{FF2B5EF4-FFF2-40B4-BE49-F238E27FC236}">
                <a16:creationId xmlns:a16="http://schemas.microsoft.com/office/drawing/2014/main" xmlns="" id="{EE3B1CDE-C0D8-A2C2-1E99-D56CE6B51571}"/>
              </a:ext>
            </a:extLst>
          </p:cNvPr>
          <p:cNvSpPr txBox="1"/>
          <p:nvPr/>
        </p:nvSpPr>
        <p:spPr>
          <a:xfrm>
            <a:off x="365443" y="3933056"/>
            <a:ext cx="4750556" cy="1169551"/>
          </a:xfrm>
          <a:prstGeom prst="rect">
            <a:avLst/>
          </a:prstGeom>
          <a:noFill/>
        </p:spPr>
        <p:txBody>
          <a:bodyPr wrap="square" rtlCol="0">
            <a:spAutoFit/>
          </a:bodyPr>
          <a:lstStyle/>
          <a:p>
            <a:r>
              <a:rPr lang="zh-CN" altLang="en-US" sz="1400" dirty="0"/>
              <a:t>工艺改善，采购左右咬花工艺的铜针，明显增加的产品的固定力；但受限于铜针加工商的影响，咬花波动大，尺寸不稳定</a:t>
            </a:r>
            <a:endParaRPr lang="en-US" altLang="zh-CN" sz="1400" dirty="0"/>
          </a:p>
          <a:p>
            <a:r>
              <a:rPr lang="en-US" altLang="zh-CN" sz="1400" dirty="0"/>
              <a:t>Improve the needle with a left and right bite pattern, which increases the fixation force, but the bite size is unstable.</a:t>
            </a:r>
            <a:endParaRPr lang="zh-CN" altLang="en-US" sz="1400" dirty="0"/>
          </a:p>
        </p:txBody>
      </p:sp>
      <p:sp>
        <p:nvSpPr>
          <p:cNvPr id="39" name="右箭头 17">
            <a:extLst>
              <a:ext uri="{FF2B5EF4-FFF2-40B4-BE49-F238E27FC236}">
                <a16:creationId xmlns:a16="http://schemas.microsoft.com/office/drawing/2014/main" xmlns="" id="{E7F38080-39AC-FA5D-4D64-5F8A6DC61353}"/>
              </a:ext>
            </a:extLst>
          </p:cNvPr>
          <p:cNvSpPr/>
          <p:nvPr/>
        </p:nvSpPr>
        <p:spPr>
          <a:xfrm>
            <a:off x="5231110" y="5796526"/>
            <a:ext cx="151216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a:extLst>
              <a:ext uri="{FF2B5EF4-FFF2-40B4-BE49-F238E27FC236}">
                <a16:creationId xmlns:a16="http://schemas.microsoft.com/office/drawing/2014/main" xmlns="" id="{CBAC949C-20D0-2F2B-CA3B-F36F09CBE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1049" y="5246675"/>
            <a:ext cx="4526682" cy="1422685"/>
          </a:xfrm>
          <a:prstGeom prst="rect">
            <a:avLst/>
          </a:prstGeom>
        </p:spPr>
      </p:pic>
    </p:spTree>
    <p:extLst>
      <p:ext uri="{BB962C8B-B14F-4D97-AF65-F5344CB8AC3E}">
        <p14:creationId xmlns:p14="http://schemas.microsoft.com/office/powerpoint/2010/main" val="3365376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箭头: 五边形 4">
            <a:extLst>
              <a:ext uri="{FF2B5EF4-FFF2-40B4-BE49-F238E27FC236}">
                <a16:creationId xmlns="" xmlns:a16="http://schemas.microsoft.com/office/drawing/2014/main" id="{12E190CB-2FCD-469A-A437-558D72B33E0B}"/>
              </a:ext>
            </a:extLst>
          </p:cNvPr>
          <p:cNvSpPr/>
          <p:nvPr/>
        </p:nvSpPr>
        <p:spPr>
          <a:xfrm>
            <a:off x="0" y="1813781"/>
            <a:ext cx="10343678" cy="3330281"/>
          </a:xfrm>
          <a:prstGeom prst="homePlate">
            <a:avLst/>
          </a:prstGeom>
          <a:solidFill>
            <a:srgbClr val="0046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Rectangle 11">
            <a:extLst>
              <a:ext uri="{FF2B5EF4-FFF2-40B4-BE49-F238E27FC236}">
                <a16:creationId xmlns="" xmlns:a16="http://schemas.microsoft.com/office/drawing/2014/main" id="{E54072CB-B606-AC0F-BBFA-587857636877}"/>
              </a:ext>
            </a:extLst>
          </p:cNvPr>
          <p:cNvSpPr>
            <a:spLocks noChangeArrowheads="1"/>
          </p:cNvSpPr>
          <p:nvPr/>
        </p:nvSpPr>
        <p:spPr bwMode="gray">
          <a:xfrm>
            <a:off x="118542" y="3205070"/>
            <a:ext cx="6303560" cy="1815882"/>
          </a:xfrm>
          <a:prstGeom prst="rect">
            <a:avLst/>
          </a:prstGeom>
          <a:noFill/>
          <a:ln>
            <a:noFill/>
          </a:ln>
        </p:spPr>
        <p:txBody>
          <a:bodyPr wrap="square">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gn="ctr" eaLnBrk="0" fontAlgn="auto" hangingPunct="0">
              <a:spcBef>
                <a:spcPts val="0"/>
              </a:spcBef>
              <a:spcAft>
                <a:spcPts val="0"/>
              </a:spcAft>
              <a:defRPr/>
            </a:pPr>
            <a:r>
              <a:rPr lang="en-US" altLang="zh-CN" sz="4000" dirty="0">
                <a:solidFill>
                  <a:schemeClr val="bg1">
                    <a:lumMod val="95000"/>
                  </a:schemeClr>
                </a:solidFill>
                <a:latin typeface="Impact LT"/>
                <a:ea typeface="微软雅黑" panose="020B0503020204020204" pitchFamily="34" charset="-122"/>
              </a:rPr>
              <a:t>Part 03 </a:t>
            </a:r>
          </a:p>
          <a:p>
            <a:pPr algn="ctr" eaLnBrk="0" fontAlgn="auto" hangingPunct="0">
              <a:spcBef>
                <a:spcPts val="0"/>
              </a:spcBef>
              <a:spcAft>
                <a:spcPts val="0"/>
              </a:spcAft>
              <a:defRPr/>
            </a:pPr>
            <a:r>
              <a:rPr lang="zh-CN" altLang="en-US" sz="4000" b="1" dirty="0">
                <a:solidFill>
                  <a:schemeClr val="bg1">
                    <a:lumMod val="95000"/>
                  </a:schemeClr>
                </a:solidFill>
                <a:latin typeface="微软雅黑" panose="020B0503020204020204" pitchFamily="34" charset="-122"/>
                <a:ea typeface="微软雅黑" panose="020B0503020204020204" pitchFamily="34" charset="-122"/>
              </a:rPr>
              <a:t>制造能力</a:t>
            </a:r>
            <a:endParaRPr lang="en-US" altLang="zh-CN" sz="4000" b="1" dirty="0">
              <a:solidFill>
                <a:schemeClr val="bg1">
                  <a:lumMod val="95000"/>
                </a:schemeClr>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en-US" altLang="zh-CN" sz="3200" b="1" dirty="0">
                <a:solidFill>
                  <a:schemeClr val="bg1">
                    <a:lumMod val="95000"/>
                  </a:schemeClr>
                </a:solidFill>
                <a:latin typeface="微软雅黑" panose="020B0503020204020204" pitchFamily="34" charset="-122"/>
                <a:ea typeface="微软雅黑" panose="020B0503020204020204" pitchFamily="34" charset="-122"/>
              </a:rPr>
              <a:t>Manufacturing capacity</a:t>
            </a:r>
            <a:endParaRPr lang="zh-CN" altLang="en-US" sz="3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 name="箭头: 五边形 5">
            <a:extLst>
              <a:ext uri="{FF2B5EF4-FFF2-40B4-BE49-F238E27FC236}">
                <a16:creationId xmlns="" xmlns:a16="http://schemas.microsoft.com/office/drawing/2014/main" id="{496D8803-5044-4D1B-858A-A18C802B54CB}"/>
              </a:ext>
            </a:extLst>
          </p:cNvPr>
          <p:cNvSpPr/>
          <p:nvPr/>
        </p:nvSpPr>
        <p:spPr>
          <a:xfrm rot="10800000">
            <a:off x="5024240" y="3636067"/>
            <a:ext cx="7197352" cy="2232248"/>
          </a:xfrm>
          <a:prstGeom prst="homePlat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7" descr="笔记本电脑">
            <a:extLst>
              <a:ext uri="{FF2B5EF4-FFF2-40B4-BE49-F238E27FC236}">
                <a16:creationId xmlns="" xmlns:a16="http://schemas.microsoft.com/office/drawing/2014/main" id="{E4B5C59A-19A2-443C-9F73-B123719E7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46735" y="1813781"/>
            <a:ext cx="1794479" cy="1794479"/>
          </a:xfrm>
          <a:prstGeom prst="rect">
            <a:avLst/>
          </a:prstGeom>
        </p:spPr>
      </p:pic>
    </p:spTree>
    <p:extLst>
      <p:ext uri="{BB962C8B-B14F-4D97-AF65-F5344CB8AC3E}">
        <p14:creationId xmlns:p14="http://schemas.microsoft.com/office/powerpoint/2010/main" val="3591992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78941" y="746425"/>
            <a:ext cx="10199662" cy="2479608"/>
          </a:xfrm>
          <a:prstGeom prst="rect">
            <a:avLst/>
          </a:prstGeom>
          <a:solidFill>
            <a:srgbClr val="00467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23206" y="169476"/>
            <a:ext cx="5188024" cy="523220"/>
          </a:xfrm>
          <a:prstGeom prst="rect">
            <a:avLst/>
          </a:prstGeom>
          <a:solidFill>
            <a:schemeClr val="bg1"/>
          </a:solid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公司简介 </a:t>
            </a:r>
            <a:r>
              <a:rPr lang="en-US" altLang="zh-CN" sz="2400" b="1" dirty="0">
                <a:solidFill>
                  <a:srgbClr val="00467C"/>
                </a:solidFill>
                <a:latin typeface="微软雅黑" panose="020B0503020204020204" pitchFamily="34" charset="-122"/>
                <a:ea typeface="微软雅黑" panose="020B0503020204020204" pitchFamily="34" charset="-122"/>
              </a:rPr>
              <a:t>Company profile</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10" name="矩形 9"/>
          <p:cNvSpPr/>
          <p:nvPr/>
        </p:nvSpPr>
        <p:spPr>
          <a:xfrm>
            <a:off x="978941" y="3140968"/>
            <a:ext cx="4728617" cy="3953903"/>
          </a:xfrm>
          <a:prstGeom prst="rect">
            <a:avLst/>
          </a:prstGeom>
        </p:spPr>
        <p:txBody>
          <a:bodyPr wrap="square">
            <a:spAutoFit/>
          </a:bodyPr>
          <a:lstStyle/>
          <a:p>
            <a:pPr>
              <a:lnSpc>
                <a:spcPct val="120000"/>
              </a:lnSpc>
            </a:pPr>
            <a:r>
              <a:rPr lang="zh-CN" altLang="en-US" sz="1050" dirty="0">
                <a:solidFill>
                  <a:schemeClr val="bg2">
                    <a:lumMod val="10000"/>
                  </a:schemeClr>
                </a:solidFill>
                <a:latin typeface="+mn-ea"/>
              </a:rPr>
              <a:t>       </a:t>
            </a:r>
            <a:r>
              <a:rPr lang="zh-CN" altLang="en-US" sz="1050" dirty="0">
                <a:solidFill>
                  <a:schemeClr val="bg2">
                    <a:lumMod val="10000"/>
                  </a:schemeClr>
                </a:solidFill>
                <a:latin typeface="微软雅黑" panose="020B0503020204020204" pitchFamily="34" charset="-122"/>
                <a:ea typeface="微软雅黑" panose="020B0503020204020204" pitchFamily="34" charset="-122"/>
              </a:rPr>
              <a:t>浙江联和电子有限公司成立于</a:t>
            </a:r>
            <a:r>
              <a:rPr lang="en-US" altLang="zh-CN" sz="1050" dirty="0" smtClean="0">
                <a:solidFill>
                  <a:schemeClr val="bg2">
                    <a:lumMod val="10000"/>
                  </a:schemeClr>
                </a:solidFill>
                <a:latin typeface="微软雅黑" panose="020B0503020204020204" pitchFamily="34" charset="-122"/>
                <a:ea typeface="微软雅黑" panose="020B0503020204020204" pitchFamily="34" charset="-122"/>
              </a:rPr>
              <a:t>2003</a:t>
            </a:r>
            <a:r>
              <a:rPr lang="zh-CN" altLang="en-US" sz="1050" dirty="0" smtClean="0">
                <a:solidFill>
                  <a:schemeClr val="bg2">
                    <a:lumMod val="10000"/>
                  </a:schemeClr>
                </a:solidFill>
                <a:latin typeface="微软雅黑" panose="020B0503020204020204" pitchFamily="34" charset="-122"/>
                <a:ea typeface="微软雅黑" panose="020B0503020204020204" pitchFamily="34" charset="-122"/>
              </a:rPr>
              <a:t>年</a:t>
            </a:r>
            <a:r>
              <a:rPr lang="zh-CN" altLang="en-US" sz="1050" dirty="0">
                <a:solidFill>
                  <a:schemeClr val="bg2">
                    <a:lumMod val="10000"/>
                  </a:schemeClr>
                </a:solidFill>
                <a:latin typeface="微软雅黑" panose="020B0503020204020204" pitchFamily="34" charset="-122"/>
                <a:ea typeface="微软雅黑" panose="020B0503020204020204" pitchFamily="34" charset="-122"/>
              </a:rPr>
              <a:t>，</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前身为乐清市联和电子厂，公司总部位于温州市乐清市乐清湾港区红旗路，厂房建筑面积</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50000</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平方米</a:t>
            </a:r>
            <a:r>
              <a:rPr lang="zh-CN" altLang="en-US" sz="1050" dirty="0">
                <a:solidFill>
                  <a:schemeClr val="bg2">
                    <a:lumMod val="10000"/>
                  </a:schemeClr>
                </a:solidFill>
                <a:latin typeface="微软雅黑" panose="020B0503020204020204" pitchFamily="34" charset="-122"/>
                <a:ea typeface="微软雅黑" panose="020B0503020204020204" pitchFamily="34" charset="-122"/>
              </a:rPr>
              <a:t>。</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我司</a:t>
            </a:r>
            <a:r>
              <a:rPr lang="zh-CN" altLang="en-US" sz="1050" dirty="0">
                <a:solidFill>
                  <a:schemeClr val="bg2">
                    <a:lumMod val="10000"/>
                  </a:schemeClr>
                </a:solidFill>
                <a:latin typeface="微软雅黑" panose="020B0503020204020204" pitchFamily="34" charset="-122"/>
                <a:ea typeface="微软雅黑" panose="020B0503020204020204" pitchFamily="34" charset="-122"/>
              </a:rPr>
              <a:t>二十</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余年深耕家电 汽车 安防 工控 智能</a:t>
            </a:r>
            <a:r>
              <a:rPr lang="zh-CN" altLang="en-US" sz="1050" dirty="0">
                <a:solidFill>
                  <a:schemeClr val="bg2">
                    <a:lumMod val="10000"/>
                  </a:schemeClr>
                </a:solidFill>
                <a:latin typeface="微软雅黑" panose="020B0503020204020204" pitchFamily="34" charset="-122"/>
                <a:ea typeface="微软雅黑" panose="020B0503020204020204" pitchFamily="34" charset="-122"/>
              </a:rPr>
              <a:t>家居</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 储能连接器等系列产品的生产研发，现有塑壳、端子、针座等</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3</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万种以上成品编码，覆盖</a:t>
            </a:r>
            <a:r>
              <a:rPr lang="en-US" altLang="zh-CN" sz="1050" dirty="0" smtClean="0">
                <a:solidFill>
                  <a:schemeClr val="bg2">
                    <a:lumMod val="10000"/>
                  </a:schemeClr>
                </a:solidFill>
                <a:latin typeface="微软雅黑" panose="020B0503020204020204" pitchFamily="34" charset="-122"/>
                <a:ea typeface="微软雅黑" panose="020B0503020204020204" pitchFamily="34" charset="-122"/>
              </a:rPr>
              <a:t>1.0-6.35</a:t>
            </a:r>
            <a:r>
              <a:rPr lang="zh-CN" altLang="zh-CN" sz="1050" dirty="0" smtClean="0">
                <a:solidFill>
                  <a:schemeClr val="bg2">
                    <a:lumMod val="10000"/>
                  </a:schemeClr>
                </a:solidFill>
                <a:latin typeface="微软雅黑" panose="020B0503020204020204" pitchFamily="34" charset="-122"/>
                <a:ea typeface="微软雅黑" panose="020B0503020204020204" pitchFamily="34" charset="-122"/>
              </a:rPr>
              <a:t>间距</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，种类齐全。公司拥有配置完善的全自动化生产线车间，保障高产能、高效率。冲压车间拥有台湾明勖高速冲床</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80</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余台，配备了完善的</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CCD</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在线监测设备，隔音设施，可年产精密端子</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100</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亿只以上；注塑车间现有</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90</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余台注塑机，全部采用中央供料系统并配备了全自动机械手，年产塑壳</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50</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亿只以上；插针车间拥有全自动插针机及端子焊着装配机共计</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200</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余台，可年产针座</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30</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亿只以上。</a:t>
            </a:r>
          </a:p>
          <a:p>
            <a:pPr>
              <a:lnSpc>
                <a:spcPct val="120000"/>
              </a:lnSpc>
            </a:pPr>
            <a:r>
              <a:rPr lang="en-US" altLang="zh-CN" sz="1050" dirty="0">
                <a:solidFill>
                  <a:schemeClr val="bg2">
                    <a:lumMod val="10000"/>
                  </a:schemeClr>
                </a:solidFill>
                <a:latin typeface="微软雅黑" panose="020B0503020204020204" pitchFamily="34" charset="-122"/>
                <a:ea typeface="微软雅黑" panose="020B0503020204020204" pitchFamily="34" charset="-122"/>
              </a:rPr>
              <a:t>       </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我司</a:t>
            </a:r>
            <a:r>
              <a:rPr lang="zh-CN" altLang="en-US" sz="1050" dirty="0">
                <a:solidFill>
                  <a:schemeClr val="bg2">
                    <a:lumMod val="10000"/>
                  </a:schemeClr>
                </a:solidFill>
                <a:latin typeface="微软雅黑" panose="020B0503020204020204" pitchFamily="34" charset="-122"/>
                <a:ea typeface="微软雅黑" panose="020B0503020204020204" pitchFamily="34" charset="-122"/>
              </a:rPr>
              <a:t>二十</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余年不断积累精密模具开发及制造经验，引进国内外先进的生产设备，培养造就了一批高素质的管理和技术人才，</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150</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余名经验丰富的技师队伍护航</a:t>
            </a:r>
            <a:r>
              <a:rPr lang="zh-CN" altLang="en-US" sz="1050" dirty="0">
                <a:solidFill>
                  <a:schemeClr val="bg2">
                    <a:lumMod val="10000"/>
                  </a:schemeClr>
                </a:solidFill>
                <a:latin typeface="微软雅黑" panose="020B0503020204020204" pitchFamily="34" charset="-122"/>
                <a:ea typeface="微软雅黑" panose="020B0503020204020204" pitchFamily="34" charset="-122"/>
              </a:rPr>
              <a:t>，</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先后通过</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ISO9001</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 IATF /TS16949</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a:t>
            </a:r>
            <a:r>
              <a:rPr lang="en-US" altLang="zh-CN" sz="1050" dirty="0" smtClean="0">
                <a:solidFill>
                  <a:schemeClr val="bg2">
                    <a:lumMod val="10000"/>
                  </a:schemeClr>
                </a:solidFill>
                <a:latin typeface="微软雅黑" panose="020B0503020204020204" pitchFamily="34" charset="-122"/>
                <a:ea typeface="微软雅黑" panose="020B0503020204020204" pitchFamily="34" charset="-122"/>
              </a:rPr>
              <a:t>ISO14001</a:t>
            </a:r>
            <a:r>
              <a:rPr lang="zh-CN" altLang="en-US" sz="1050" dirty="0">
                <a:solidFill>
                  <a:schemeClr val="bg2">
                    <a:lumMod val="10000"/>
                  </a:schemeClr>
                </a:solidFill>
                <a:latin typeface="微软雅黑" panose="020B0503020204020204" pitchFamily="34" charset="-122"/>
                <a:ea typeface="微软雅黑" panose="020B0503020204020204" pitchFamily="34" charset="-122"/>
              </a:rPr>
              <a:t>、</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ISO45001</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体系认证，并通过了</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UL</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CE</a:t>
            </a:r>
            <a:r>
              <a:rPr lang="zh-CN" altLang="zh-CN" sz="1050" dirty="0" smtClean="0">
                <a:solidFill>
                  <a:schemeClr val="bg2">
                    <a:lumMod val="10000"/>
                  </a:schemeClr>
                </a:solidFill>
                <a:latin typeface="微软雅黑" panose="020B0503020204020204" pitchFamily="34" charset="-122"/>
                <a:ea typeface="微软雅黑" panose="020B0503020204020204" pitchFamily="34" charset="-122"/>
              </a:rPr>
              <a:t>、</a:t>
            </a:r>
            <a:r>
              <a:rPr lang="en-US" altLang="zh-CN" sz="1050" dirty="0" smtClean="0">
                <a:solidFill>
                  <a:schemeClr val="bg2">
                    <a:lumMod val="10000"/>
                  </a:schemeClr>
                </a:solidFill>
                <a:latin typeface="微软雅黑" panose="020B0503020204020204" pitchFamily="34" charset="-122"/>
                <a:ea typeface="微软雅黑" panose="020B0503020204020204" pitchFamily="34" charset="-122"/>
              </a:rPr>
              <a:t>VDE</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 、</a:t>
            </a:r>
            <a:r>
              <a:rPr lang="zh-CN" altLang="zh-CN" sz="1050" dirty="0" smtClean="0">
                <a:solidFill>
                  <a:schemeClr val="bg2">
                    <a:lumMod val="10000"/>
                  </a:schemeClr>
                </a:solidFill>
                <a:latin typeface="微软雅黑" panose="020B0503020204020204" pitchFamily="34" charset="-122"/>
                <a:ea typeface="微软雅黑" panose="020B0503020204020204" pitchFamily="34" charset="-122"/>
              </a:rPr>
              <a:t> </a:t>
            </a:r>
            <a:r>
              <a:rPr lang="en-US" altLang="zh-CN" sz="1050" dirty="0" smtClean="0">
                <a:solidFill>
                  <a:schemeClr val="bg2">
                    <a:lumMod val="10000"/>
                  </a:schemeClr>
                </a:solidFill>
                <a:latin typeface="微软雅黑" panose="020B0503020204020204" pitchFamily="34" charset="-122"/>
                <a:ea typeface="微软雅黑" panose="020B0503020204020204" pitchFamily="34" charset="-122"/>
              </a:rPr>
              <a:t>CQC</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ROHS</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REACH</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等认证，其中</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350</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多个产品系列通过</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UL</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a:t>
            </a:r>
            <a:r>
              <a:rPr lang="en-US" altLang="zh-CN" sz="1050" dirty="0">
                <a:solidFill>
                  <a:schemeClr val="bg2">
                    <a:lumMod val="10000"/>
                  </a:schemeClr>
                </a:solidFill>
                <a:latin typeface="微软雅黑" panose="020B0503020204020204" pitchFamily="34" charset="-122"/>
                <a:ea typeface="微软雅黑" panose="020B0503020204020204" pitchFamily="34" charset="-122"/>
              </a:rPr>
              <a:t>20</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余项国家产品专利加持。</a:t>
            </a:r>
            <a:endParaRPr lang="en-US" altLang="zh-CN" sz="1050" dirty="0">
              <a:solidFill>
                <a:schemeClr val="bg2">
                  <a:lumMod val="10000"/>
                </a:schemeClr>
              </a:solidFill>
              <a:latin typeface="微软雅黑" panose="020B0503020204020204" pitchFamily="34" charset="-122"/>
              <a:ea typeface="微软雅黑" panose="020B0503020204020204" pitchFamily="34" charset="-122"/>
            </a:endParaRPr>
          </a:p>
          <a:p>
            <a:pPr>
              <a:lnSpc>
                <a:spcPct val="120000"/>
              </a:lnSpc>
            </a:pPr>
            <a:r>
              <a:rPr lang="en-US" altLang="zh-CN" sz="1050" dirty="0">
                <a:solidFill>
                  <a:schemeClr val="bg2">
                    <a:lumMod val="10000"/>
                  </a:schemeClr>
                </a:solidFill>
                <a:latin typeface="微软雅黑" panose="020B0503020204020204" pitchFamily="34" charset="-122"/>
                <a:ea typeface="微软雅黑" panose="020B0503020204020204" pitchFamily="34" charset="-122"/>
              </a:rPr>
              <a:t>       </a:t>
            </a:r>
            <a:r>
              <a:rPr lang="zh-CN" altLang="zh-CN" sz="1050" dirty="0">
                <a:solidFill>
                  <a:schemeClr val="bg2">
                    <a:lumMod val="10000"/>
                  </a:schemeClr>
                </a:solidFill>
                <a:latin typeface="微软雅黑" panose="020B0503020204020204" pitchFamily="34" charset="-122"/>
                <a:ea typeface="微软雅黑" panose="020B0503020204020204" pitchFamily="34" charset="-122"/>
              </a:rPr>
              <a:t>未来，我司将更注重科技研发能力的发展以及产品价值的提升，帮助客户提高家用电器及汽车领域的连接可靠性，提升装配操作的工作效率。我们在提供现有大量标准系列产品的同时也愿为客户提供定制化解决方案。提供非凡的客户体验是我们的使命，与客户协作是我们的核心，愿我们协同工作，引领全球连接器创新。</a:t>
            </a:r>
          </a:p>
          <a:p>
            <a:pPr>
              <a:lnSpc>
                <a:spcPct val="120000"/>
              </a:lnSpc>
            </a:pPr>
            <a:endParaRPr lang="zh-CN" altLang="en-US" sz="105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5" name="图片 4">
            <a:extLst>
              <a:ext uri="{FF2B5EF4-FFF2-40B4-BE49-F238E27FC236}">
                <a16:creationId xmlns="" xmlns:a16="http://schemas.microsoft.com/office/drawing/2014/main" id="{0D2E96F5-B94E-4036-B17A-9F57D1062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705" y="951190"/>
            <a:ext cx="3277544" cy="2073600"/>
          </a:xfrm>
          <a:prstGeom prst="rect">
            <a:avLst/>
          </a:prstGeom>
        </p:spPr>
      </p:pic>
      <p:pic>
        <p:nvPicPr>
          <p:cNvPr id="8" name="图片 7">
            <a:extLst>
              <a:ext uri="{FF2B5EF4-FFF2-40B4-BE49-F238E27FC236}">
                <a16:creationId xmlns="" xmlns:a16="http://schemas.microsoft.com/office/drawing/2014/main" id="{66EBC3E3-6A85-46FF-B8D8-CDD527F735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0000" y="956612"/>
            <a:ext cx="3277544" cy="2059231"/>
          </a:xfrm>
          <a:prstGeom prst="rect">
            <a:avLst/>
          </a:prstGeom>
        </p:spPr>
      </p:pic>
      <p:pic>
        <p:nvPicPr>
          <p:cNvPr id="11" name="图片 10">
            <a:extLst>
              <a:ext uri="{FF2B5EF4-FFF2-40B4-BE49-F238E27FC236}">
                <a16:creationId xmlns="" xmlns:a16="http://schemas.microsoft.com/office/drawing/2014/main" id="{48384F81-86B7-4E09-9129-9510871EF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7307" y="947667"/>
            <a:ext cx="3277545" cy="2077123"/>
          </a:xfrm>
          <a:prstGeom prst="rect">
            <a:avLst/>
          </a:prstGeom>
        </p:spPr>
      </p:pic>
      <p:sp>
        <p:nvSpPr>
          <p:cNvPr id="9" name="菱形 8">
            <a:extLst>
              <a:ext uri="{FF2B5EF4-FFF2-40B4-BE49-F238E27FC236}">
                <a16:creationId xmlns="" xmlns:a16="http://schemas.microsoft.com/office/drawing/2014/main" id="{B085EB67-A377-477E-9F87-01F6ACAE7B0E}"/>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a:extLst>
              <a:ext uri="{FF2B5EF4-FFF2-40B4-BE49-F238E27FC236}">
                <a16:creationId xmlns="" xmlns:a16="http://schemas.microsoft.com/office/drawing/2014/main" id="{A9BA37C1-9C68-4DB0-AFA4-22EDD722A3C0}"/>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a:extLst>
              <a:ext uri="{FF2B5EF4-FFF2-40B4-BE49-F238E27FC236}">
                <a16:creationId xmlns="" xmlns:a16="http://schemas.microsoft.com/office/drawing/2014/main" id="{A4801017-A005-4883-8A51-799382AFF53E}"/>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 name="双括号 2">
            <a:extLst>
              <a:ext uri="{FF2B5EF4-FFF2-40B4-BE49-F238E27FC236}">
                <a16:creationId xmlns="" xmlns:a16="http://schemas.microsoft.com/office/drawing/2014/main" id="{420AF988-A7DC-4128-BD45-53F106D382FD}"/>
              </a:ext>
            </a:extLst>
          </p:cNvPr>
          <p:cNvSpPr/>
          <p:nvPr/>
        </p:nvSpPr>
        <p:spPr>
          <a:xfrm>
            <a:off x="556690" y="3226030"/>
            <a:ext cx="11371163" cy="3623022"/>
          </a:xfrm>
          <a:prstGeom prst="bracketPair">
            <a:avLst/>
          </a:prstGeom>
          <a:ln w="44450">
            <a:solidFill>
              <a:srgbClr val="0046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 name="文本框 1"/>
          <p:cNvSpPr txBox="1"/>
          <p:nvPr/>
        </p:nvSpPr>
        <p:spPr>
          <a:xfrm>
            <a:off x="6070338" y="3217289"/>
            <a:ext cx="5328591" cy="3308598"/>
          </a:xfrm>
          <a:prstGeom prst="rect">
            <a:avLst/>
          </a:prstGeom>
          <a:noFill/>
        </p:spPr>
        <p:txBody>
          <a:bodyPr wrap="square" rtlCol="0">
            <a:spAutoFit/>
          </a:bodyPr>
          <a:lstStyle/>
          <a:p>
            <a:r>
              <a:rPr lang="en-US" altLang="zh-CN" sz="1050" dirty="0"/>
              <a:t>Zhejiang</a:t>
            </a:r>
            <a:r>
              <a:rPr lang="en-US" altLang="zh-CN" sz="1100" dirty="0"/>
              <a:t> </a:t>
            </a:r>
            <a:r>
              <a:rPr lang="en-US" altLang="zh-CN" sz="1100" dirty="0" err="1"/>
              <a:t>Lianhe</a:t>
            </a:r>
            <a:r>
              <a:rPr lang="en-US" altLang="zh-CN" sz="1100" dirty="0"/>
              <a:t> Electronics Co., Ltd. was founded in </a:t>
            </a:r>
            <a:r>
              <a:rPr lang="en-US" altLang="zh-CN" sz="1100" dirty="0" smtClean="0"/>
              <a:t>2003, </a:t>
            </a:r>
            <a:r>
              <a:rPr lang="en-US" altLang="zh-CN" sz="1100" dirty="0"/>
              <a:t>Located in </a:t>
            </a:r>
            <a:r>
              <a:rPr lang="en-US" altLang="zh-CN" sz="1100" dirty="0" err="1"/>
              <a:t>Yueqing</a:t>
            </a:r>
            <a:r>
              <a:rPr lang="en-US" altLang="zh-CN" sz="1100" dirty="0"/>
              <a:t>, Zhejiang Province. Plant construction area of 50,000 square meters. Existing product code more than 30,000 kinds, covering </a:t>
            </a:r>
            <a:r>
              <a:rPr lang="en-US" altLang="zh-CN" sz="1100" dirty="0" smtClean="0"/>
              <a:t>1.0-6.35 </a:t>
            </a:r>
            <a:r>
              <a:rPr lang="en-US" altLang="zh-CN" sz="1100" dirty="0"/>
              <a:t>pitch.</a:t>
            </a:r>
          </a:p>
          <a:p>
            <a:r>
              <a:rPr lang="en-US" altLang="zh-CN" sz="1100" dirty="0" err="1"/>
              <a:t>Lianhe</a:t>
            </a:r>
            <a:r>
              <a:rPr lang="en-US" altLang="zh-CN" sz="1100" dirty="0"/>
              <a:t> has a fully equipped automated production line workshop, </a:t>
            </a:r>
          </a:p>
          <a:p>
            <a:r>
              <a:rPr lang="en-US" altLang="zh-CN" sz="1100" dirty="0"/>
              <a:t>Stamping workshop has more than 80 high-speed presses, equipped with CCD online monitoring equipment, sound insulation facilities, Annual output more than 10 billion pieces; </a:t>
            </a:r>
          </a:p>
          <a:p>
            <a:r>
              <a:rPr lang="en-US" altLang="zh-CN" sz="1100" dirty="0"/>
              <a:t>Injection molding workshop have more than 90 injection molding machines, all of them adopt the central feeding system and are equipped with automatic manipulator.</a:t>
            </a:r>
          </a:p>
          <a:p>
            <a:r>
              <a:rPr lang="en-US" altLang="zh-CN" sz="1100" dirty="0"/>
              <a:t>Annual output more than 5 billion pieces</a:t>
            </a:r>
          </a:p>
          <a:p>
            <a:r>
              <a:rPr lang="en-US" altLang="zh-CN" sz="1100" dirty="0"/>
              <a:t>Assembly workshop has more than 200 automatic pin inserting machines and terminal welding assembly machines, meanwhile produce more than 3 billion pieces every year.</a:t>
            </a:r>
          </a:p>
          <a:p>
            <a:r>
              <a:rPr lang="en-US" altLang="zh-CN" sz="1100" dirty="0"/>
              <a:t>Our company has accumulated more than 20 years of precision mold development and manufacturing experience, introduction of domestic and foreign advanced production equipment, training a group of high-quality management and technical personnel, More than 150 experienced technicians escort, has passed ISO9001, IATF /TS16949, </a:t>
            </a:r>
            <a:r>
              <a:rPr lang="en-US" altLang="zh-CN" sz="1100" dirty="0" smtClean="0"/>
              <a:t>ISO14001</a:t>
            </a:r>
            <a:r>
              <a:rPr lang="en-US" altLang="zh-CN" sz="1100" dirty="0"/>
              <a:t>, ISO45001 system certification,</a:t>
            </a:r>
          </a:p>
          <a:p>
            <a:r>
              <a:rPr lang="en-US" altLang="zh-CN" sz="1100" dirty="0"/>
              <a:t>And through UL, </a:t>
            </a:r>
            <a:r>
              <a:rPr lang="en-US" altLang="zh-CN" sz="1100" dirty="0" smtClean="0"/>
              <a:t>CE,VDE, </a:t>
            </a:r>
            <a:r>
              <a:rPr lang="en-US" altLang="zh-CN" sz="1100" dirty="0"/>
              <a:t>CQC, ROHS, REACH and other certifications, more than 350 product series through UL, more than 20 national product patents.</a:t>
            </a:r>
            <a:endParaRPr lang="zh-CN" altLang="en-US"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2638" y="260648"/>
            <a:ext cx="1584176" cy="646331"/>
          </a:xfrm>
          <a:prstGeom prst="rect">
            <a:avLst/>
          </a:prstGeom>
          <a:noFill/>
        </p:spPr>
        <p:txBody>
          <a:bodyPr wrap="square" rtlCol="0">
            <a:spAutoFit/>
          </a:bodyPr>
          <a:lstStyle/>
          <a:p>
            <a:endParaRPr lang="en-US" altLang="zh-CN" dirty="0"/>
          </a:p>
          <a:p>
            <a:endParaRPr lang="zh-CN" altLang="en-US" dirty="0"/>
          </a:p>
        </p:txBody>
      </p:sp>
      <p:sp>
        <p:nvSpPr>
          <p:cNvPr id="3" name="TextBox 2"/>
          <p:cNvSpPr txBox="1"/>
          <p:nvPr/>
        </p:nvSpPr>
        <p:spPr>
          <a:xfrm>
            <a:off x="1054646" y="188640"/>
            <a:ext cx="3672408"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t>厂房设备</a:t>
            </a:r>
            <a:r>
              <a:rPr lang="en-US" altLang="zh-CN" dirty="0"/>
              <a:t>Equipment</a:t>
            </a:r>
          </a:p>
        </p:txBody>
      </p:sp>
      <p:sp>
        <p:nvSpPr>
          <p:cNvPr id="4" name="矩形 3">
            <a:extLst>
              <a:ext uri="{FF2B5EF4-FFF2-40B4-BE49-F238E27FC236}">
                <a16:creationId xmlns="" xmlns:a16="http://schemas.microsoft.com/office/drawing/2014/main" id="{F96C139C-37FB-49C7-AE56-8B77F56A15A4}"/>
              </a:ext>
            </a:extLst>
          </p:cNvPr>
          <p:cNvSpPr/>
          <p:nvPr/>
        </p:nvSpPr>
        <p:spPr>
          <a:xfrm>
            <a:off x="295023" y="2803471"/>
            <a:ext cx="3841824" cy="1717003"/>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 xmlns:a16="http://schemas.microsoft.com/office/drawing/2014/main" id="{59829B87-39A6-4CB3-B6E8-2D127559FF3D}"/>
              </a:ext>
            </a:extLst>
          </p:cNvPr>
          <p:cNvSpPr/>
          <p:nvPr/>
        </p:nvSpPr>
        <p:spPr>
          <a:xfrm>
            <a:off x="4177408" y="1011560"/>
            <a:ext cx="3835595" cy="1729933"/>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 xmlns:a16="http://schemas.microsoft.com/office/drawing/2014/main" id="{BA99E6FD-C003-41DD-BB4D-C39C9666C86A}"/>
              </a:ext>
            </a:extLst>
          </p:cNvPr>
          <p:cNvSpPr/>
          <p:nvPr/>
        </p:nvSpPr>
        <p:spPr>
          <a:xfrm>
            <a:off x="8054032" y="2793179"/>
            <a:ext cx="1910107" cy="1729933"/>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 xmlns:a16="http://schemas.microsoft.com/office/drawing/2014/main" id="{1F9CEAB5-3698-4A03-91A4-D37666F8669E}"/>
              </a:ext>
            </a:extLst>
          </p:cNvPr>
          <p:cNvSpPr/>
          <p:nvPr/>
        </p:nvSpPr>
        <p:spPr>
          <a:xfrm>
            <a:off x="10014899" y="2790541"/>
            <a:ext cx="1910107" cy="1729933"/>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 xmlns:a16="http://schemas.microsoft.com/office/drawing/2014/main" id="{1658B5A3-B31A-4F3E-8B16-DAC81B08FABD}"/>
              </a:ext>
            </a:extLst>
          </p:cNvPr>
          <p:cNvSpPr/>
          <p:nvPr/>
        </p:nvSpPr>
        <p:spPr>
          <a:xfrm>
            <a:off x="4169050" y="2790541"/>
            <a:ext cx="3828638" cy="1734222"/>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 xmlns:a16="http://schemas.microsoft.com/office/drawing/2014/main" id="{4E581F16-5F22-41C8-90FC-4F9C04BA8681}"/>
              </a:ext>
            </a:extLst>
          </p:cNvPr>
          <p:cNvSpPr/>
          <p:nvPr/>
        </p:nvSpPr>
        <p:spPr>
          <a:xfrm>
            <a:off x="4169050" y="4580728"/>
            <a:ext cx="1910107" cy="1729933"/>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 xmlns:a16="http://schemas.microsoft.com/office/drawing/2014/main" id="{D2E22C7A-E7C3-4A1D-A8C0-E9FF1B3EA79B}"/>
              </a:ext>
            </a:extLst>
          </p:cNvPr>
          <p:cNvSpPr/>
          <p:nvPr/>
        </p:nvSpPr>
        <p:spPr>
          <a:xfrm>
            <a:off x="6116441" y="4573811"/>
            <a:ext cx="1881247" cy="173685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a:noFill/>
          </a:ln>
        </p:spPr>
        <p:txBody>
          <a:bodyPr vert="horz" wrap="square" lIns="154283" tIns="25715" rIns="51428" bIns="25715" numCol="1" rtlCol="0" anchor="ctr" anchorCtr="0" compatLnSpc="1"/>
          <a:lstStyle/>
          <a:p>
            <a:pPr algn="ctr" defTabSz="514350"/>
            <a:endParaRPr lang="zh-CN" altLang="en-US" sz="2025" kern="0">
              <a:solidFill>
                <a:srgbClr val="C00000"/>
              </a:solidFill>
              <a:latin typeface="微软雅黑" panose="020B0503020204020204" pitchFamily="34" charset="-122"/>
              <a:ea typeface="微软雅黑" panose="020B0503020204020204" pitchFamily="34" charset="-122"/>
            </a:endParaRPr>
          </a:p>
        </p:txBody>
      </p:sp>
      <p:sp>
        <p:nvSpPr>
          <p:cNvPr id="13" name="菱形 12">
            <a:extLst>
              <a:ext uri="{FF2B5EF4-FFF2-40B4-BE49-F238E27FC236}">
                <a16:creationId xmlns="" xmlns:a16="http://schemas.microsoft.com/office/drawing/2014/main" id="{68BEBC1B-A692-498F-9250-6DACBC92F9DF}"/>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菱形 16">
            <a:extLst>
              <a:ext uri="{FF2B5EF4-FFF2-40B4-BE49-F238E27FC236}">
                <a16:creationId xmlns="" xmlns:a16="http://schemas.microsoft.com/office/drawing/2014/main" id="{7FC96EE1-B3DE-46FF-9B38-A9E6514E7504}"/>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a:extLst>
              <a:ext uri="{FF2B5EF4-FFF2-40B4-BE49-F238E27FC236}">
                <a16:creationId xmlns="" xmlns:a16="http://schemas.microsoft.com/office/drawing/2014/main" id="{C0BB4395-3D17-4FF8-BAA5-65F2A6928DB7}"/>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7" name="文本框 6">
            <a:extLst>
              <a:ext uri="{FF2B5EF4-FFF2-40B4-BE49-F238E27FC236}">
                <a16:creationId xmlns="" xmlns:a16="http://schemas.microsoft.com/office/drawing/2014/main" id="{608A9B68-15A7-4BF7-B128-1FB4B03ADF85}"/>
              </a:ext>
            </a:extLst>
          </p:cNvPr>
          <p:cNvSpPr txBox="1"/>
          <p:nvPr/>
        </p:nvSpPr>
        <p:spPr>
          <a:xfrm>
            <a:off x="346254" y="1283264"/>
            <a:ext cx="3802281" cy="1785104"/>
          </a:xfrm>
          <a:prstGeom prst="rect">
            <a:avLst/>
          </a:prstGeom>
          <a:noFill/>
        </p:spPr>
        <p:txBody>
          <a:bodyPr wrap="square" rtlCol="0">
            <a:spAutoFit/>
          </a:bodyPr>
          <a:lstStyle/>
          <a:p>
            <a:pPr algn="ctr"/>
            <a:r>
              <a:rPr lang="zh-CN" altLang="en-US" sz="1100" b="1" dirty="0">
                <a:solidFill>
                  <a:schemeClr val="bg2">
                    <a:lumMod val="50000"/>
                  </a:schemeClr>
                </a:solidFill>
                <a:latin typeface="微软雅黑" panose="020B0503020204020204" pitchFamily="34" charset="-122"/>
                <a:ea typeface="微软雅黑" panose="020B0503020204020204" pitchFamily="34" charset="-122"/>
              </a:rPr>
              <a:t>精良设备</a:t>
            </a:r>
            <a:endParaRPr lang="en-US" altLang="zh-CN" sz="1100" b="1" dirty="0">
              <a:solidFill>
                <a:schemeClr val="bg2">
                  <a:lumMod val="50000"/>
                </a:schemeClr>
              </a:solidFill>
              <a:latin typeface="微软雅黑" panose="020B0503020204020204" pitchFamily="34" charset="-122"/>
              <a:ea typeface="微软雅黑" panose="020B0503020204020204" pitchFamily="34" charset="-122"/>
            </a:endParaRPr>
          </a:p>
          <a:p>
            <a:pPr algn="ctr"/>
            <a:r>
              <a:rPr lang="en-US" altLang="zh-CN" sz="1100" b="1" kern="1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Advanced Equipment</a:t>
            </a:r>
          </a:p>
          <a:p>
            <a:pPr algn="ctr"/>
            <a:endParaRPr lang="en-US" altLang="zh-CN" sz="10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1000" dirty="0">
                <a:solidFill>
                  <a:schemeClr val="bg2">
                    <a:lumMod val="50000"/>
                  </a:schemeClr>
                </a:solidFill>
                <a:effectLst/>
                <a:latin typeface="微软雅黑" panose="020B0503020204020204" pitchFamily="34" charset="-122"/>
                <a:ea typeface="微软雅黑" panose="020B0503020204020204" pitchFamily="34" charset="-122"/>
              </a:rPr>
              <a:t>公司拥有配置完善的全自动化生产线车间，保障高产能、高效率。冲压车间拥有台湾明勖高速冲床</a:t>
            </a:r>
            <a:r>
              <a:rPr lang="en-US" altLang="zh-CN" sz="1000" dirty="0">
                <a:solidFill>
                  <a:schemeClr val="bg2">
                    <a:lumMod val="50000"/>
                  </a:schemeClr>
                </a:solidFill>
                <a:effectLst/>
                <a:latin typeface="微软雅黑" panose="020B0503020204020204" pitchFamily="34" charset="-122"/>
                <a:ea typeface="微软雅黑" panose="020B0503020204020204" pitchFamily="34" charset="-122"/>
              </a:rPr>
              <a:t>80</a:t>
            </a:r>
            <a:r>
              <a:rPr lang="zh-CN" altLang="zh-CN" sz="1000" dirty="0">
                <a:solidFill>
                  <a:schemeClr val="bg2">
                    <a:lumMod val="50000"/>
                  </a:schemeClr>
                </a:solidFill>
                <a:effectLst/>
                <a:latin typeface="微软雅黑" panose="020B0503020204020204" pitchFamily="34" charset="-122"/>
                <a:ea typeface="微软雅黑" panose="020B0503020204020204" pitchFamily="34" charset="-122"/>
              </a:rPr>
              <a:t>余台，配备了完善的在线监测设备，隔音设施，可年产精密端子</a:t>
            </a:r>
            <a:r>
              <a:rPr lang="en-US" altLang="zh-CN" sz="1000" dirty="0">
                <a:solidFill>
                  <a:schemeClr val="bg2">
                    <a:lumMod val="50000"/>
                  </a:schemeClr>
                </a:solidFill>
                <a:effectLst/>
                <a:latin typeface="微软雅黑" panose="020B0503020204020204" pitchFamily="34" charset="-122"/>
                <a:ea typeface="微软雅黑" panose="020B0503020204020204" pitchFamily="34" charset="-122"/>
              </a:rPr>
              <a:t>100</a:t>
            </a:r>
            <a:r>
              <a:rPr lang="zh-CN" altLang="zh-CN" sz="1000" dirty="0">
                <a:solidFill>
                  <a:schemeClr val="bg2">
                    <a:lumMod val="50000"/>
                  </a:schemeClr>
                </a:solidFill>
                <a:effectLst/>
                <a:latin typeface="微软雅黑" panose="020B0503020204020204" pitchFamily="34" charset="-122"/>
                <a:ea typeface="微软雅黑" panose="020B0503020204020204" pitchFamily="34" charset="-122"/>
              </a:rPr>
              <a:t>亿只以上；注塑车间现有</a:t>
            </a:r>
            <a:r>
              <a:rPr lang="en-US" altLang="zh-CN" sz="1000" dirty="0">
                <a:solidFill>
                  <a:schemeClr val="bg2">
                    <a:lumMod val="50000"/>
                  </a:schemeClr>
                </a:solidFill>
                <a:effectLst/>
                <a:latin typeface="微软雅黑" panose="020B0503020204020204" pitchFamily="34" charset="-122"/>
                <a:ea typeface="微软雅黑" panose="020B0503020204020204" pitchFamily="34" charset="-122"/>
              </a:rPr>
              <a:t>90</a:t>
            </a:r>
            <a:r>
              <a:rPr lang="zh-CN" altLang="zh-CN" sz="1000" dirty="0">
                <a:solidFill>
                  <a:schemeClr val="bg2">
                    <a:lumMod val="50000"/>
                  </a:schemeClr>
                </a:solidFill>
                <a:effectLst/>
                <a:latin typeface="微软雅黑" panose="020B0503020204020204" pitchFamily="34" charset="-122"/>
                <a:ea typeface="微软雅黑" panose="020B0503020204020204" pitchFamily="34" charset="-122"/>
              </a:rPr>
              <a:t>余台注塑机，全部采用中央供料系统并配备了全自动机械手，年产塑壳</a:t>
            </a:r>
            <a:r>
              <a:rPr lang="en-US" altLang="zh-CN" sz="1000" dirty="0">
                <a:solidFill>
                  <a:schemeClr val="bg2">
                    <a:lumMod val="50000"/>
                  </a:schemeClr>
                </a:solidFill>
                <a:effectLst/>
                <a:latin typeface="微软雅黑" panose="020B0503020204020204" pitchFamily="34" charset="-122"/>
                <a:ea typeface="微软雅黑" panose="020B0503020204020204" pitchFamily="34" charset="-122"/>
              </a:rPr>
              <a:t>50</a:t>
            </a:r>
            <a:r>
              <a:rPr lang="zh-CN" altLang="zh-CN" sz="1000" dirty="0">
                <a:solidFill>
                  <a:schemeClr val="bg2">
                    <a:lumMod val="50000"/>
                  </a:schemeClr>
                </a:solidFill>
                <a:effectLst/>
                <a:latin typeface="微软雅黑" panose="020B0503020204020204" pitchFamily="34" charset="-122"/>
                <a:ea typeface="微软雅黑" panose="020B0503020204020204" pitchFamily="34" charset="-122"/>
              </a:rPr>
              <a:t>亿只以上；插针车间拥有全自动插针机及端子焊着装配机共计</a:t>
            </a:r>
            <a:r>
              <a:rPr lang="en-US" altLang="zh-CN" sz="1000" dirty="0">
                <a:solidFill>
                  <a:schemeClr val="bg2">
                    <a:lumMod val="50000"/>
                  </a:schemeClr>
                </a:solidFill>
                <a:latin typeface="微软雅黑" panose="020B0503020204020204" pitchFamily="34" charset="-122"/>
                <a:ea typeface="微软雅黑" panose="020B0503020204020204" pitchFamily="34" charset="-122"/>
              </a:rPr>
              <a:t>2</a:t>
            </a:r>
            <a:r>
              <a:rPr lang="en-US" altLang="zh-CN" sz="1000" dirty="0">
                <a:solidFill>
                  <a:schemeClr val="bg2">
                    <a:lumMod val="50000"/>
                  </a:schemeClr>
                </a:solidFill>
                <a:effectLst/>
                <a:latin typeface="微软雅黑" panose="020B0503020204020204" pitchFamily="34" charset="-122"/>
                <a:ea typeface="微软雅黑" panose="020B0503020204020204" pitchFamily="34" charset="-122"/>
              </a:rPr>
              <a:t>00</a:t>
            </a:r>
            <a:r>
              <a:rPr lang="zh-CN" altLang="zh-CN" sz="1000" dirty="0">
                <a:solidFill>
                  <a:schemeClr val="bg2">
                    <a:lumMod val="50000"/>
                  </a:schemeClr>
                </a:solidFill>
                <a:effectLst/>
                <a:latin typeface="微软雅黑" panose="020B0503020204020204" pitchFamily="34" charset="-122"/>
                <a:ea typeface="微软雅黑" panose="020B0503020204020204" pitchFamily="34" charset="-122"/>
              </a:rPr>
              <a:t>余台，可年产针座</a:t>
            </a:r>
            <a:r>
              <a:rPr lang="en-US" altLang="zh-CN" sz="1000" dirty="0">
                <a:solidFill>
                  <a:schemeClr val="bg2">
                    <a:lumMod val="50000"/>
                  </a:schemeClr>
                </a:solidFill>
                <a:effectLst/>
                <a:latin typeface="微软雅黑" panose="020B0503020204020204" pitchFamily="34" charset="-122"/>
                <a:ea typeface="微软雅黑" panose="020B0503020204020204" pitchFamily="34" charset="-122"/>
              </a:rPr>
              <a:t>30</a:t>
            </a:r>
            <a:r>
              <a:rPr lang="zh-CN" altLang="zh-CN" sz="1000" dirty="0">
                <a:solidFill>
                  <a:schemeClr val="bg2">
                    <a:lumMod val="50000"/>
                  </a:schemeClr>
                </a:solidFill>
                <a:effectLst/>
                <a:latin typeface="微软雅黑" panose="020B0503020204020204" pitchFamily="34" charset="-122"/>
                <a:ea typeface="微软雅黑" panose="020B0503020204020204" pitchFamily="34" charset="-122"/>
              </a:rPr>
              <a:t>亿只以上</a:t>
            </a:r>
            <a:endParaRPr lang="zh-CN" altLang="zh-CN" sz="1000" kern="1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dirty="0"/>
          </a:p>
        </p:txBody>
      </p:sp>
      <p:sp>
        <p:nvSpPr>
          <p:cNvPr id="19" name="文本框 18">
            <a:extLst>
              <a:ext uri="{FF2B5EF4-FFF2-40B4-BE49-F238E27FC236}">
                <a16:creationId xmlns="" xmlns:a16="http://schemas.microsoft.com/office/drawing/2014/main" id="{896ECACD-E754-4323-8B5C-68F713B07B9A}"/>
              </a:ext>
            </a:extLst>
          </p:cNvPr>
          <p:cNvSpPr txBox="1"/>
          <p:nvPr/>
        </p:nvSpPr>
        <p:spPr>
          <a:xfrm>
            <a:off x="348749" y="4578099"/>
            <a:ext cx="3802281" cy="2369880"/>
          </a:xfrm>
          <a:prstGeom prst="rect">
            <a:avLst/>
          </a:prstGeom>
          <a:noFill/>
        </p:spPr>
        <p:txBody>
          <a:bodyPr wrap="square" rtlCol="0">
            <a:spAutoFit/>
          </a:bodyPr>
          <a:lstStyle/>
          <a:p>
            <a:r>
              <a:rPr lang="en-US" altLang="zh-CN" sz="1000" kern="1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The company has a well-equipped fully automated production line workshop to ensure high productivity and high efficiency. There are more than 80 Taiwan </a:t>
            </a:r>
            <a:r>
              <a:rPr lang="en-US" altLang="zh-CN" sz="1000" kern="100" dirty="0" err="1">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Mingxu</a:t>
            </a:r>
            <a:r>
              <a:rPr lang="en-US" altLang="zh-CN" sz="1000" kern="1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high-speed presses in workshop, equipped with CCD online test and sound insulation facilities. The annual output  is more than 10 billion. Injection molding workshop has more than 90 injection molding machines, all using the central feeding system and equipped with automatic manipulator, annual output more than 5 billion; The pin insert workshop has more than 300 sets of automatic pin insert machines and terminal welding assembly machines, with an annual output of more than 3 billion pins.</a:t>
            </a:r>
            <a:endParaRPr lang="zh-CN" altLang="zh-CN" sz="1000" kern="1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dirty="0"/>
          </a:p>
        </p:txBody>
      </p:sp>
      <p:sp>
        <p:nvSpPr>
          <p:cNvPr id="20" name="文本框 19">
            <a:extLst>
              <a:ext uri="{FF2B5EF4-FFF2-40B4-BE49-F238E27FC236}">
                <a16:creationId xmlns="" xmlns:a16="http://schemas.microsoft.com/office/drawing/2014/main" id="{2E3EED6C-D9DF-422A-AC8A-6C6C5A3D455A}"/>
              </a:ext>
            </a:extLst>
          </p:cNvPr>
          <p:cNvSpPr txBox="1"/>
          <p:nvPr/>
        </p:nvSpPr>
        <p:spPr>
          <a:xfrm>
            <a:off x="8041876" y="1590212"/>
            <a:ext cx="3802281" cy="1200329"/>
          </a:xfrm>
          <a:prstGeom prst="rect">
            <a:avLst/>
          </a:prstGeom>
          <a:noFill/>
        </p:spPr>
        <p:txBody>
          <a:bodyPr wrap="square" rtlCol="0">
            <a:spAutoFit/>
          </a:bodyPr>
          <a:lstStyle/>
          <a:p>
            <a:pPr algn="ctr"/>
            <a:r>
              <a:rPr lang="zh-CN" altLang="zh-CN" sz="1100" b="1" kern="1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检测设备</a:t>
            </a:r>
          </a:p>
          <a:p>
            <a:pPr algn="ctr"/>
            <a:r>
              <a:rPr lang="en-US" altLang="zh-CN" sz="1100" b="1" kern="1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Test Equipment</a:t>
            </a:r>
          </a:p>
          <a:p>
            <a:pPr algn="ctr"/>
            <a:endParaRPr lang="zh-CN" altLang="zh-CN" sz="1000" kern="1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10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公司以科技为先导，大力进行技术改造、设备革新；引进了一批德国、日本高精密电加工设备和检测设备，建立了</a:t>
            </a:r>
            <a:r>
              <a:rPr lang="en-US" altLang="zh-CN" sz="10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ISO9001</a:t>
            </a:r>
            <a:r>
              <a:rPr lang="zh-CN" altLang="zh-CN" sz="10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0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IATF16949</a:t>
            </a:r>
            <a:r>
              <a:rPr lang="zh-CN" altLang="zh-CN" sz="10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质量管理体系</a:t>
            </a:r>
            <a:r>
              <a:rPr lang="en-US" altLang="zh-CN" sz="10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0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努力增强公司的产品设计、模具开发和制造实力</a:t>
            </a:r>
            <a:endParaRPr lang="zh-CN" altLang="en-US" sz="10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 xmlns:a16="http://schemas.microsoft.com/office/drawing/2014/main" id="{BF82EF14-37DC-4F2A-9048-C7CF608F246B}"/>
              </a:ext>
            </a:extLst>
          </p:cNvPr>
          <p:cNvSpPr txBox="1"/>
          <p:nvPr/>
        </p:nvSpPr>
        <p:spPr>
          <a:xfrm>
            <a:off x="8090818" y="4642846"/>
            <a:ext cx="3802281" cy="1600438"/>
          </a:xfrm>
          <a:prstGeom prst="rect">
            <a:avLst/>
          </a:prstGeom>
          <a:noFill/>
        </p:spPr>
        <p:txBody>
          <a:bodyPr wrap="square" rtlCol="0">
            <a:spAutoFit/>
          </a:bodyPr>
          <a:lstStyle/>
          <a:p>
            <a:r>
              <a:rPr lang="en-US" altLang="zh-CN" sz="1000" kern="100" dirty="0" err="1">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Lianhe</a:t>
            </a:r>
            <a:r>
              <a:rPr lang="en-US" altLang="zh-CN" sz="1000" kern="1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takes science and technology as the forerunner, vigorously carries out technical transformation, equipment innovation; Introduced a number of German, Japanese high precision electric processing equipment and testing equipment, established ISO9001, IATF16949 quality management system, and strive to enhance the company's product design, mold development and manufacturing strength.</a:t>
            </a:r>
            <a:endParaRPr lang="zh-CN" altLang="zh-CN" sz="1000" kern="100" dirty="0">
              <a:solidFill>
                <a:schemeClr val="bg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7198" y="199937"/>
            <a:ext cx="5956120"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生产设备</a:t>
            </a:r>
            <a:r>
              <a:rPr lang="en-US" altLang="zh-CN" sz="2800" b="1" dirty="0">
                <a:solidFill>
                  <a:srgbClr val="00467C"/>
                </a:solidFill>
                <a:latin typeface="微软雅黑" panose="020B0503020204020204" pitchFamily="34" charset="-122"/>
                <a:ea typeface="微软雅黑" panose="020B0503020204020204" pitchFamily="34" charset="-122"/>
              </a:rPr>
              <a:t>Production Equipment</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graphicFrame>
        <p:nvGraphicFramePr>
          <p:cNvPr id="57" name="表格 56"/>
          <p:cNvGraphicFramePr>
            <a:graphicFrameLocks noGrp="1"/>
          </p:cNvGraphicFramePr>
          <p:nvPr>
            <p:custDataLst>
              <p:tags r:id="rId1"/>
            </p:custDataLst>
            <p:extLst>
              <p:ext uri="{D42A27DB-BD31-4B8C-83A1-F6EECF244321}">
                <p14:modId xmlns:p14="http://schemas.microsoft.com/office/powerpoint/2010/main" val="1566352229"/>
              </p:ext>
            </p:extLst>
          </p:nvPr>
        </p:nvGraphicFramePr>
        <p:xfrm>
          <a:off x="202163" y="1302027"/>
          <a:ext cx="11636375" cy="4719320"/>
        </p:xfrm>
        <a:graphic>
          <a:graphicData uri="http://schemas.openxmlformats.org/drawingml/2006/table">
            <a:tbl>
              <a:tblPr firstRow="1" bandRow="1">
                <a:tableStyleId>{5C22544A-7EE6-4342-B048-85BDC9FD1C3A}</a:tableStyleId>
              </a:tblPr>
              <a:tblGrid>
                <a:gridCol w="5162550">
                  <a:extLst>
                    <a:ext uri="{9D8B030D-6E8A-4147-A177-3AD203B41FA5}">
                      <a16:colId xmlns="" xmlns:a16="http://schemas.microsoft.com/office/drawing/2014/main" val="20000"/>
                    </a:ext>
                  </a:extLst>
                </a:gridCol>
                <a:gridCol w="1431925">
                  <a:extLst>
                    <a:ext uri="{9D8B030D-6E8A-4147-A177-3AD203B41FA5}">
                      <a16:colId xmlns="" xmlns:a16="http://schemas.microsoft.com/office/drawing/2014/main" val="20001"/>
                    </a:ext>
                  </a:extLst>
                </a:gridCol>
                <a:gridCol w="2261235">
                  <a:extLst>
                    <a:ext uri="{9D8B030D-6E8A-4147-A177-3AD203B41FA5}">
                      <a16:colId xmlns="" xmlns:a16="http://schemas.microsoft.com/office/drawing/2014/main" val="20002"/>
                    </a:ext>
                  </a:extLst>
                </a:gridCol>
                <a:gridCol w="2780665">
                  <a:extLst>
                    <a:ext uri="{9D8B030D-6E8A-4147-A177-3AD203B41FA5}">
                      <a16:colId xmlns="" xmlns:a16="http://schemas.microsoft.com/office/drawing/2014/main" val="20003"/>
                    </a:ext>
                  </a:extLst>
                </a:gridCol>
              </a:tblGrid>
              <a:tr h="539750">
                <a:tc>
                  <a:txBody>
                    <a:bodyPr/>
                    <a:lstStyle/>
                    <a:p>
                      <a:r>
                        <a:rPr lang="zh-CN" altLang="en-US" dirty="0"/>
                        <a:t>                                              设备</a:t>
                      </a:r>
                    </a:p>
                  </a:txBody>
                  <a:tcPr>
                    <a:solidFill>
                      <a:srgbClr val="00467C"/>
                    </a:solidFill>
                  </a:tcPr>
                </a:tc>
                <a:tc>
                  <a:txBody>
                    <a:bodyPr/>
                    <a:lstStyle/>
                    <a:p>
                      <a:r>
                        <a:rPr lang="zh-CN" altLang="en-US" dirty="0"/>
                        <a:t>       数量</a:t>
                      </a:r>
                    </a:p>
                  </a:txBody>
                  <a:tcPr>
                    <a:solidFill>
                      <a:srgbClr val="00467C"/>
                    </a:solidFill>
                  </a:tcPr>
                </a:tc>
                <a:tc>
                  <a:txBody>
                    <a:bodyPr/>
                    <a:lstStyle/>
                    <a:p>
                      <a:r>
                        <a:rPr lang="zh-CN" altLang="en-US" dirty="0"/>
                        <a:t>                产地</a:t>
                      </a:r>
                    </a:p>
                  </a:txBody>
                  <a:tcPr>
                    <a:solidFill>
                      <a:srgbClr val="00467C"/>
                    </a:solidFill>
                  </a:tcPr>
                </a:tc>
                <a:tc>
                  <a:txBody>
                    <a:bodyPr/>
                    <a:lstStyle/>
                    <a:p>
                      <a:r>
                        <a:rPr lang="zh-CN" altLang="en-US" dirty="0"/>
                        <a:t>                 </a:t>
                      </a:r>
                      <a:r>
                        <a:rPr lang="zh-CN" altLang="en-US" baseline="0" dirty="0"/>
                        <a:t>   </a:t>
                      </a:r>
                      <a:r>
                        <a:rPr lang="zh-CN" altLang="en-US" dirty="0"/>
                        <a:t>厂家</a:t>
                      </a:r>
                    </a:p>
                  </a:txBody>
                  <a:tcPr>
                    <a:solidFill>
                      <a:srgbClr val="00467C"/>
                    </a:solidFill>
                  </a:tcPr>
                </a:tc>
                <a:extLst>
                  <a:ext uri="{0D108BD9-81ED-4DB2-BD59-A6C34878D82A}">
                    <a16:rowId xmlns="" xmlns:a16="http://schemas.microsoft.com/office/drawing/2014/main" val="10000"/>
                  </a:ext>
                </a:extLst>
              </a:tr>
              <a:tr h="53975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a:t>注塑机</a:t>
                      </a:r>
                      <a:r>
                        <a:rPr lang="en-US" altLang="zh-CN" dirty="0"/>
                        <a:t>(injection molding machine )MA1600/540</a:t>
                      </a:r>
                      <a:endParaRPr lang="zh-CN" altLang="en-US" dirty="0"/>
                    </a:p>
                  </a:txBody>
                  <a:tcPr anchor="ctr"/>
                </a:tc>
                <a:tc>
                  <a:txBody>
                    <a:bodyPr/>
                    <a:lstStyle/>
                    <a:p>
                      <a:pPr algn="ctr"/>
                      <a:r>
                        <a:rPr lang="en-US" sz="1800" kern="1200" dirty="0">
                          <a:solidFill>
                            <a:schemeClr val="dk1"/>
                          </a:solidFill>
                          <a:latin typeface="+mn-lt"/>
                          <a:ea typeface="+mn-ea"/>
                          <a:cs typeface="+mn-cs"/>
                        </a:rPr>
                        <a:t>90</a:t>
                      </a:r>
                      <a:endParaRPr lang="zh-CN" altLang="en-US" dirty="0"/>
                    </a:p>
                  </a:txBody>
                  <a:tcPr anchor="ctr"/>
                </a:tc>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中国</a:t>
                      </a:r>
                      <a:r>
                        <a:rPr lang="en-US" altLang="zh-CN" dirty="0"/>
                        <a:t>(China)</a:t>
                      </a:r>
                      <a:endParaRPr lang="zh-CN" altLang="en-US" dirty="0"/>
                    </a:p>
                  </a:txBody>
                  <a:tcPr anchor="ctr"/>
                </a:tc>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海天</a:t>
                      </a:r>
                      <a:r>
                        <a:rPr lang="en-US" altLang="zh-CN" dirty="0"/>
                        <a:t>(</a:t>
                      </a:r>
                      <a:r>
                        <a:rPr lang="en-US" altLang="zh-CN" sz="1800" b="0" i="0" u="none" strike="noStrike" kern="1200" baseline="0" dirty="0">
                          <a:solidFill>
                            <a:schemeClr val="dk1"/>
                          </a:solidFill>
                          <a:latin typeface="+mn-lt"/>
                          <a:ea typeface="+mn-ea"/>
                          <a:cs typeface="+mn-cs"/>
                        </a:rPr>
                        <a:t>Haitian)</a:t>
                      </a:r>
                    </a:p>
                  </a:txBody>
                  <a:tcPr anchor="ctr"/>
                </a:tc>
                <a:extLst>
                  <a:ext uri="{0D108BD9-81ED-4DB2-BD59-A6C34878D82A}">
                    <a16:rowId xmlns="" xmlns:a16="http://schemas.microsoft.com/office/drawing/2014/main" val="10001"/>
                  </a:ext>
                </a:extLst>
              </a:tr>
              <a:tr h="53975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a:t>高速冲床</a:t>
                      </a:r>
                      <a:r>
                        <a:rPr lang="en-US" altLang="zh-CN" dirty="0"/>
                        <a:t>(High speed punch)M40T-35</a:t>
                      </a:r>
                      <a:endParaRPr lang="zh-CN" altLang="en-US" dirty="0"/>
                    </a:p>
                  </a:txBody>
                  <a:tcPr anchor="ctr"/>
                </a:tc>
                <a:tc>
                  <a:txBody>
                    <a:bodyPr/>
                    <a:lstStyle/>
                    <a:p>
                      <a:pPr algn="ctr"/>
                      <a:r>
                        <a:rPr lang="en-US" altLang="zh-CN" dirty="0"/>
                        <a:t>80</a:t>
                      </a:r>
                      <a:endParaRPr lang="zh-CN" altLang="en-US" dirty="0"/>
                    </a:p>
                  </a:txBody>
                  <a:tcPr anchor="ctr"/>
                </a:tc>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中国台湾</a:t>
                      </a:r>
                      <a:r>
                        <a:rPr lang="en-US" altLang="zh-CN" dirty="0"/>
                        <a:t>(Taiwan, China)</a:t>
                      </a:r>
                      <a:endParaRPr lang="zh-CN" altLang="en-US" dirty="0"/>
                    </a:p>
                  </a:txBody>
                  <a:tcPr anchor="ctr"/>
                </a:tc>
                <a:tc>
                  <a:txBody>
                    <a:bodyPr/>
                    <a:lstStyle/>
                    <a:p>
                      <a:pPr algn="ctr"/>
                      <a:r>
                        <a:rPr lang="zh-CN" altLang="en-US" dirty="0"/>
                        <a:t>明勋</a:t>
                      </a:r>
                      <a:r>
                        <a:rPr lang="en-US" altLang="zh-CN" dirty="0"/>
                        <a:t>(MINGXU)</a:t>
                      </a:r>
                      <a:endParaRPr lang="zh-CN" altLang="en-US" dirty="0"/>
                    </a:p>
                  </a:txBody>
                  <a:tcPr anchor="ctr"/>
                </a:tc>
                <a:extLst>
                  <a:ext uri="{0D108BD9-81ED-4DB2-BD59-A6C34878D82A}">
                    <a16:rowId xmlns="" xmlns:a16="http://schemas.microsoft.com/office/drawing/2014/main" val="10002"/>
                  </a:ext>
                </a:extLst>
              </a:tr>
              <a:tr h="539750">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全自动压针产线</a:t>
                      </a:r>
                      <a:r>
                        <a:rPr lang="en-US" altLang="zh-CN" dirty="0"/>
                        <a:t>(Fully automatic crimping production line)</a:t>
                      </a:r>
                      <a:endParaRPr lang="zh-CN" altLang="en-US" dirty="0"/>
                    </a:p>
                  </a:txBody>
                  <a:tcPr anchor="ctr"/>
                </a:tc>
                <a:tc>
                  <a:txBody>
                    <a:bodyPr/>
                    <a:lstStyle/>
                    <a:p>
                      <a:pPr algn="ctr"/>
                      <a:r>
                        <a:rPr lang="en-US" altLang="zh-CN" dirty="0"/>
                        <a:t>200</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a:t>中国</a:t>
                      </a:r>
                      <a:r>
                        <a:rPr lang="en-US" altLang="zh-CN" dirty="0"/>
                        <a:t>(China)</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dirty="0"/>
                        <a:t>LHE</a:t>
                      </a:r>
                      <a:r>
                        <a:rPr lang="zh-CN" altLang="en-US" dirty="0"/>
                        <a:t>自主研发设计</a:t>
                      </a:r>
                      <a:r>
                        <a:rPr lang="en-US" altLang="zh-CN" dirty="0"/>
                        <a:t>(LEH Design)</a:t>
                      </a:r>
                      <a:endParaRPr lang="zh-CN" altLang="en-US" dirty="0"/>
                    </a:p>
                  </a:txBody>
                  <a:tcPr anchor="ctr"/>
                </a:tc>
                <a:extLst>
                  <a:ext uri="{0D108BD9-81ED-4DB2-BD59-A6C34878D82A}">
                    <a16:rowId xmlns="" xmlns:a16="http://schemas.microsoft.com/office/drawing/2014/main" val="10003"/>
                  </a:ext>
                </a:extLst>
              </a:tr>
              <a:tr h="539750">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mn-lt"/>
                          <a:ea typeface="+mn-ea"/>
                          <a:cs typeface="+mn-cs"/>
                        </a:rPr>
                        <a:t>SMT</a:t>
                      </a:r>
                      <a:r>
                        <a:rPr lang="zh-CN" altLang="en-US" sz="1800" kern="1200" dirty="0">
                          <a:solidFill>
                            <a:schemeClr val="dk1"/>
                          </a:solidFill>
                          <a:latin typeface="+mn-lt"/>
                          <a:ea typeface="+mn-ea"/>
                          <a:cs typeface="+mn-cs"/>
                        </a:rPr>
                        <a:t>贴片包装检测机</a:t>
                      </a:r>
                      <a:r>
                        <a:rPr lang="en-US" altLang="zh-CN" sz="1800" kern="1200" dirty="0">
                          <a:solidFill>
                            <a:schemeClr val="dk1"/>
                          </a:solidFill>
                          <a:latin typeface="+mn-lt"/>
                          <a:ea typeface="+mn-ea"/>
                          <a:cs typeface="+mn-cs"/>
                        </a:rPr>
                        <a:t>(SMT patch packaging inspection machine)</a:t>
                      </a:r>
                      <a:endParaRPr lang="zh-CN" altLang="en-US" dirty="0"/>
                    </a:p>
                  </a:txBody>
                  <a:tcPr anchor="ctr"/>
                </a:tc>
                <a:tc>
                  <a:txBody>
                    <a:bodyPr/>
                    <a:lstStyle/>
                    <a:p>
                      <a:pPr algn="ctr"/>
                      <a:r>
                        <a:rPr lang="en-US" altLang="zh-CN" dirty="0"/>
                        <a:t>22</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a:t>中国</a:t>
                      </a:r>
                      <a:r>
                        <a:rPr lang="en-US" altLang="zh-CN" dirty="0"/>
                        <a:t>(China)</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dirty="0"/>
                        <a:t>LHE</a:t>
                      </a:r>
                      <a:r>
                        <a:rPr lang="zh-CN" altLang="en-US" dirty="0"/>
                        <a:t>自主研发设计</a:t>
                      </a:r>
                      <a:r>
                        <a:rPr lang="en-US" altLang="zh-CN" dirty="0"/>
                        <a:t>(LEH Design)</a:t>
                      </a:r>
                      <a:endParaRPr lang="zh-CN" altLang="en-US" dirty="0"/>
                    </a:p>
                  </a:txBody>
                  <a:tcPr anchor="ctr"/>
                </a:tc>
                <a:extLst>
                  <a:ext uri="{0D108BD9-81ED-4DB2-BD59-A6C34878D82A}">
                    <a16:rowId xmlns="" xmlns:a16="http://schemas.microsoft.com/office/drawing/2014/main" val="10004"/>
                  </a:ext>
                </a:extLst>
              </a:tr>
              <a:tr h="539750">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en-US" altLang="zh-CN" dirty="0"/>
                        <a:t>AI</a:t>
                      </a:r>
                      <a:r>
                        <a:rPr lang="zh-CN" altLang="en-US" dirty="0"/>
                        <a:t>纸编带机</a:t>
                      </a:r>
                      <a:r>
                        <a:rPr lang="en-US" altLang="zh-CN" dirty="0"/>
                        <a:t>(AI paper tape machine)</a:t>
                      </a:r>
                      <a:endParaRPr lang="zh-CN" altLang="en-US" dirty="0"/>
                    </a:p>
                  </a:txBody>
                  <a:tcPr anchor="ctr"/>
                </a:tc>
                <a:tc>
                  <a:txBody>
                    <a:bodyPr/>
                    <a:lstStyle/>
                    <a:p>
                      <a:pPr algn="ctr"/>
                      <a:r>
                        <a:rPr lang="en-US" altLang="zh-CN" dirty="0"/>
                        <a:t>20</a:t>
                      </a:r>
                      <a:endParaRPr lang="zh-CN" altLang="en-US" dirty="0"/>
                    </a:p>
                  </a:txBody>
                  <a:tcPr anchor="ctr"/>
                </a:tc>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dirty="0"/>
                        <a:t>中国</a:t>
                      </a:r>
                      <a:r>
                        <a:rPr lang="en-US" altLang="zh-CN" dirty="0"/>
                        <a:t>(China)</a:t>
                      </a:r>
                      <a:endParaRPr lang="zh-CN" altLang="en-US" dirty="0"/>
                    </a:p>
                  </a:txBody>
                  <a:tcPr anchor="ctr"/>
                </a:tc>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zh-CN" altLang="en-US" dirty="0"/>
                        <a:t>一川</a:t>
                      </a:r>
                      <a:r>
                        <a:rPr lang="en-US" altLang="zh-CN" dirty="0"/>
                        <a:t>(</a:t>
                      </a:r>
                      <a:r>
                        <a:rPr lang="en-US" altLang="zh-CN" sz="1800" b="0" i="0" u="none" strike="noStrike" kern="1200" baseline="0" dirty="0" err="1">
                          <a:solidFill>
                            <a:schemeClr val="dk1"/>
                          </a:solidFill>
                          <a:latin typeface="+mn-lt"/>
                          <a:ea typeface="+mn-ea"/>
                          <a:cs typeface="+mn-cs"/>
                        </a:rPr>
                        <a:t>Issen</a:t>
                      </a:r>
                      <a:r>
                        <a:rPr lang="en-US" altLang="zh-CN" sz="1800" b="0" i="0" u="none" strike="noStrike" kern="1200" baseline="0" dirty="0">
                          <a:solidFill>
                            <a:schemeClr val="dk1"/>
                          </a:solidFill>
                          <a:latin typeface="+mn-lt"/>
                          <a:ea typeface="+mn-ea"/>
                          <a:cs typeface="+mn-cs"/>
                        </a:rPr>
                        <a:t>)</a:t>
                      </a:r>
                    </a:p>
                  </a:txBody>
                  <a:tcPr anchor="ctr"/>
                </a:tc>
                <a:extLst>
                  <a:ext uri="{0D108BD9-81ED-4DB2-BD59-A6C34878D82A}">
                    <a16:rowId xmlns="" xmlns:a16="http://schemas.microsoft.com/office/drawing/2014/main" val="10005"/>
                  </a:ext>
                </a:extLst>
              </a:tr>
              <a:tr h="539750">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zh-CN" altLang="en-US" sz="1800" kern="1200" dirty="0">
                          <a:solidFill>
                            <a:schemeClr val="dk1"/>
                          </a:solidFill>
                          <a:latin typeface="+mn-lt"/>
                          <a:ea typeface="+mn-ea"/>
                          <a:cs typeface="+mn-cs"/>
                        </a:rPr>
                        <a:t>全自动光学计数包装机</a:t>
                      </a:r>
                      <a:r>
                        <a:rPr lang="en-US" altLang="zh-CN" sz="1800" kern="1200" dirty="0">
                          <a:solidFill>
                            <a:schemeClr val="dk1"/>
                          </a:solidFill>
                          <a:latin typeface="+mn-lt"/>
                          <a:ea typeface="+mn-ea"/>
                          <a:cs typeface="+mn-cs"/>
                        </a:rPr>
                        <a:t>(Fully automatic optical counting packaging machine</a:t>
                      </a:r>
                      <a:r>
                        <a:rPr lang="zh-CN" altLang="en-US" sz="1800" kern="1200" dirty="0">
                          <a:solidFill>
                            <a:schemeClr val="dk1"/>
                          </a:solidFill>
                          <a:latin typeface="+mn-lt"/>
                          <a:ea typeface="+mn-ea"/>
                          <a:cs typeface="+mn-cs"/>
                        </a:rPr>
                        <a:t>）</a:t>
                      </a:r>
                      <a:endParaRPr lang="zh-CN" altLang="en-US" dirty="0"/>
                    </a:p>
                  </a:txBody>
                  <a:tcPr anchor="ctr"/>
                </a:tc>
                <a:tc>
                  <a:txBody>
                    <a:bodyPr/>
                    <a:lstStyle/>
                    <a:p>
                      <a:pPr algn="ctr"/>
                      <a:r>
                        <a:rPr lang="en-US" altLang="zh-CN" dirty="0"/>
                        <a:t>5</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a:t>中国</a:t>
                      </a:r>
                      <a:r>
                        <a:rPr lang="en-US" altLang="zh-CN" dirty="0"/>
                        <a:t>(China)</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智皖</a:t>
                      </a:r>
                      <a:r>
                        <a:rPr lang="en-US" altLang="zh-CN" dirty="0"/>
                        <a:t>(</a:t>
                      </a:r>
                      <a:r>
                        <a:rPr lang="en-US" altLang="zh-CN" sz="1800" b="0" i="0" u="none" strike="noStrike" kern="1200" baseline="0" dirty="0" err="1">
                          <a:solidFill>
                            <a:schemeClr val="dk1"/>
                          </a:solidFill>
                          <a:latin typeface="+mn-lt"/>
                          <a:ea typeface="+mn-ea"/>
                          <a:cs typeface="+mn-cs"/>
                        </a:rPr>
                        <a:t>Zhiwan</a:t>
                      </a:r>
                      <a:r>
                        <a:rPr lang="en-US" altLang="zh-CN" sz="1800" b="0" i="0" u="none" strike="noStrike" kern="1200" baseline="0" dirty="0">
                          <a:solidFill>
                            <a:schemeClr val="dk1"/>
                          </a:solidFill>
                          <a:latin typeface="+mn-lt"/>
                          <a:ea typeface="+mn-ea"/>
                          <a:cs typeface="+mn-cs"/>
                        </a:rPr>
                        <a:t>)</a:t>
                      </a:r>
                    </a:p>
                  </a:txBody>
                  <a:tcPr anchor="ctr"/>
                </a:tc>
                <a:extLst>
                  <a:ext uri="{0D108BD9-81ED-4DB2-BD59-A6C34878D82A}">
                    <a16:rowId xmlns="" xmlns:a16="http://schemas.microsoft.com/office/drawing/2014/main" val="10006"/>
                  </a:ext>
                </a:extLst>
              </a:tr>
              <a:tr h="539750">
                <a:tc>
                  <a:txBody>
                    <a:bodyPr/>
                    <a:lstStyle/>
                    <a:p>
                      <a:pPr marL="0" marR="0" indent="0" algn="ctr" defTabSz="914309"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CCD </a:t>
                      </a:r>
                      <a:r>
                        <a:rPr lang="zh-CN" altLang="en-US" sz="1800" kern="1200" dirty="0">
                          <a:solidFill>
                            <a:schemeClr val="dk1"/>
                          </a:solidFill>
                          <a:latin typeface="+mn-lt"/>
                          <a:ea typeface="+mn-ea"/>
                          <a:cs typeface="+mn-cs"/>
                        </a:rPr>
                        <a:t>在线监测</a:t>
                      </a:r>
                      <a:r>
                        <a:rPr lang="en-US" altLang="zh-CN" sz="1800" kern="1200" dirty="0">
                          <a:solidFill>
                            <a:schemeClr val="dk1"/>
                          </a:solidFill>
                          <a:latin typeface="+mn-lt"/>
                          <a:ea typeface="+mn-ea"/>
                          <a:cs typeface="+mn-cs"/>
                        </a:rPr>
                        <a:t>(CCD online monitoring)</a:t>
                      </a:r>
                      <a:endParaRPr lang="zh-CN" altLang="en-US" dirty="0"/>
                    </a:p>
                  </a:txBody>
                  <a:tcPr anchor="ctr"/>
                </a:tc>
                <a:tc>
                  <a:txBody>
                    <a:bodyPr/>
                    <a:lstStyle/>
                    <a:p>
                      <a:pPr algn="ctr"/>
                      <a:r>
                        <a:rPr lang="en-US" altLang="zh-CN" dirty="0"/>
                        <a:t>280</a:t>
                      </a: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a:t>德国</a:t>
                      </a:r>
                      <a:r>
                        <a:rPr lang="en-US" altLang="zh-CN" dirty="0"/>
                        <a:t>Germany</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巴斯勒</a:t>
                      </a:r>
                      <a:r>
                        <a:rPr lang="en-US" altLang="zh-CN" dirty="0"/>
                        <a:t>(</a:t>
                      </a:r>
                      <a:r>
                        <a:rPr lang="en-US" altLang="zh-CN" sz="1800" b="0" i="0" u="none" strike="noStrike" kern="1200" baseline="0" dirty="0">
                          <a:solidFill>
                            <a:schemeClr val="dk1"/>
                          </a:solidFill>
                          <a:latin typeface="+mn-lt"/>
                          <a:ea typeface="+mn-ea"/>
                          <a:cs typeface="+mn-cs"/>
                        </a:rPr>
                        <a:t>Basler)</a:t>
                      </a:r>
                      <a:endParaRPr lang="zh-CN" altLang="en-US" dirty="0"/>
                    </a:p>
                  </a:txBody>
                  <a:tcPr anchor="ctr"/>
                </a:tc>
                <a:extLst>
                  <a:ext uri="{0D108BD9-81ED-4DB2-BD59-A6C34878D82A}">
                    <a16:rowId xmlns="" xmlns:a16="http://schemas.microsoft.com/office/drawing/2014/main" val="10008"/>
                  </a:ext>
                </a:extLst>
              </a:tr>
            </a:tbl>
          </a:graphicData>
        </a:graphic>
      </p:graphicFrame>
      <p:sp>
        <p:nvSpPr>
          <p:cNvPr id="4" name="菱形 3">
            <a:extLst>
              <a:ext uri="{FF2B5EF4-FFF2-40B4-BE49-F238E27FC236}">
                <a16:creationId xmlns="" xmlns:a16="http://schemas.microsoft.com/office/drawing/2014/main" id="{EDB37018-F5D8-42C4-ABBB-3133E7EB650C}"/>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菱形 4">
            <a:extLst>
              <a:ext uri="{FF2B5EF4-FFF2-40B4-BE49-F238E27FC236}">
                <a16:creationId xmlns="" xmlns:a16="http://schemas.microsoft.com/office/drawing/2014/main" id="{A286D1B5-22A6-4BCE-926C-E547D4147D3B}"/>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 xmlns:a16="http://schemas.microsoft.com/office/drawing/2014/main" id="{9490F043-1AE6-4FA3-9257-9350F2388565}"/>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600"/>
                            </p:stCondLst>
                            <p:childTnLst>
                              <p:par>
                                <p:cTn id="10" presetID="9" presetClass="entr" presetSubtype="0"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466975" y="1809750"/>
            <a:ext cx="7158037" cy="1076325"/>
          </a:xfrm>
          <a:prstGeom prst="roundRect">
            <a:avLst>
              <a:gd name="adj" fmla="val 50000"/>
            </a:avLst>
          </a:prstGeom>
          <a:noFill/>
          <a:ln w="57150">
            <a:solidFill>
              <a:srgbClr val="B1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 name="组合 2"/>
          <p:cNvGrpSpPr/>
          <p:nvPr/>
        </p:nvGrpSpPr>
        <p:grpSpPr>
          <a:xfrm>
            <a:off x="2364580" y="1768077"/>
            <a:ext cx="1159669" cy="1159669"/>
            <a:chOff x="2364580" y="1768077"/>
            <a:chExt cx="1159669" cy="1159669"/>
          </a:xfrm>
          <a:solidFill>
            <a:srgbClr val="00467C"/>
          </a:solidFill>
        </p:grpSpPr>
        <p:sp>
          <p:nvSpPr>
            <p:cNvPr id="4" name="椭圆 3"/>
            <p:cNvSpPr/>
            <p:nvPr/>
          </p:nvSpPr>
          <p:spPr>
            <a:xfrm>
              <a:off x="2364580" y="1768077"/>
              <a:ext cx="1159669" cy="11596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TextBox 13"/>
            <p:cNvSpPr txBox="1"/>
            <p:nvPr/>
          </p:nvSpPr>
          <p:spPr>
            <a:xfrm>
              <a:off x="2537095" y="2121653"/>
              <a:ext cx="854398" cy="492443"/>
            </a:xfrm>
            <a:prstGeom prst="rect">
              <a:avLst/>
            </a:prstGeom>
            <a:grpFill/>
          </p:spPr>
          <p:txBody>
            <a:bodyPr wrap="square" lIns="0" tIns="0" rIns="0" bIns="0" rtlCol="0" anchor="t" anchorCtr="0">
              <a:spAutoFit/>
            </a:bodyPr>
            <a:lstStyle/>
            <a:p>
              <a:pPr algn="ctr" defTabSz="1216660">
                <a:spcBef>
                  <a:spcPct val="20000"/>
                </a:spcBef>
                <a:defRPr/>
              </a:pPr>
              <a:r>
                <a:rPr lang="en-US" altLang="zh-CN" sz="16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5,000,000,000</a:t>
              </a:r>
              <a:endParaRPr lang="en-US" sz="16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 name="矩形 5"/>
          <p:cNvSpPr/>
          <p:nvPr/>
        </p:nvSpPr>
        <p:spPr>
          <a:xfrm>
            <a:off x="3558901" y="1859741"/>
            <a:ext cx="5344834" cy="1034129"/>
          </a:xfrm>
          <a:prstGeom prst="rect">
            <a:avLst/>
          </a:prstGeom>
          <a:noFill/>
        </p:spPr>
        <p:txBody>
          <a:bodyPr wrap="square" lIns="0" tIns="0" rIns="0" bIns="0" rtlCol="0" anchor="t" anchorCtr="0">
            <a:spAutoFit/>
          </a:bodyPr>
          <a:lstStyle/>
          <a:p>
            <a:pPr defTabSz="1216660">
              <a:spcBef>
                <a:spcPct val="20000"/>
              </a:spcBef>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海天注塑机</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90</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台年平均制造</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50</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亿</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PCS</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连接器及前车组合开关</a:t>
            </a:r>
            <a:endPar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endParaRPr>
          </a:p>
          <a:p>
            <a:pPr defTabSz="1216660">
              <a:spcBef>
                <a:spcPct val="20000"/>
              </a:spcBef>
            </a:pPr>
            <a:r>
              <a:rPr lang="en-US" altLang="zh-CN" sz="1600" dirty="0">
                <a:latin typeface="微软雅黑" panose="020B0503020204020204" pitchFamily="34" charset="-122"/>
                <a:ea typeface="微软雅黑" panose="020B0503020204020204" pitchFamily="34" charset="-122"/>
              </a:rPr>
              <a:t>Haitian injection molding machine 90 sets annual average production of 5 billion PCS connectors and front vehicle combination switch</a:t>
            </a:r>
            <a:endPar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圆角矩形 6"/>
          <p:cNvSpPr/>
          <p:nvPr/>
        </p:nvSpPr>
        <p:spPr>
          <a:xfrm>
            <a:off x="2466975" y="3196117"/>
            <a:ext cx="7158037" cy="1076325"/>
          </a:xfrm>
          <a:prstGeom prst="roundRect">
            <a:avLst>
              <a:gd name="adj" fmla="val 50000"/>
            </a:avLst>
          </a:prstGeom>
          <a:noFill/>
          <a:ln w="57150">
            <a:solidFill>
              <a:srgbClr val="00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3087224" y="3334911"/>
            <a:ext cx="5344834" cy="787908"/>
          </a:xfrm>
          <a:prstGeom prst="rect">
            <a:avLst/>
          </a:prstGeom>
          <a:noFill/>
        </p:spPr>
        <p:txBody>
          <a:bodyPr wrap="square" lIns="0" tIns="0" rIns="0" bIns="0" rtlCol="0" anchor="t" anchorCtr="0">
            <a:spAutoFit/>
          </a:bodyPr>
          <a:lstStyle/>
          <a:p>
            <a:pPr defTabSz="1216660">
              <a:spcBef>
                <a:spcPct val="20000"/>
              </a:spcBef>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明</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勋</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高速冲床</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80</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台年平均生产</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100</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亿</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PCS</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连接器端子</a:t>
            </a:r>
            <a:endPar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endParaRPr>
          </a:p>
          <a:p>
            <a:pPr defTabSz="1216660">
              <a:spcBef>
                <a:spcPct val="20000"/>
              </a:spcBef>
            </a:pPr>
            <a:r>
              <a:rPr lang="en-US" altLang="zh-CN" sz="1600" dirty="0">
                <a:latin typeface="微软雅黑" panose="020B0503020204020204" pitchFamily="34" charset="-122"/>
                <a:ea typeface="微软雅黑" panose="020B0503020204020204" pitchFamily="34" charset="-122"/>
              </a:rPr>
              <a:t>80 units Mingxun high-speed presses produce an average of 10 billion connector terminals per year</a:t>
            </a:r>
            <a:endPar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 name="圆角矩形 8"/>
          <p:cNvSpPr/>
          <p:nvPr/>
        </p:nvSpPr>
        <p:spPr>
          <a:xfrm>
            <a:off x="2466975" y="4589628"/>
            <a:ext cx="7158037" cy="1076325"/>
          </a:xfrm>
          <a:prstGeom prst="roundRect">
            <a:avLst>
              <a:gd name="adj" fmla="val 50000"/>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a:off x="3626644" y="4634872"/>
            <a:ext cx="5344834" cy="1034129"/>
          </a:xfrm>
          <a:prstGeom prst="rect">
            <a:avLst/>
          </a:prstGeom>
          <a:noFill/>
        </p:spPr>
        <p:txBody>
          <a:bodyPr wrap="square" lIns="0" tIns="0" rIns="0" bIns="0" rtlCol="0" anchor="t" anchorCtr="0">
            <a:spAutoFit/>
          </a:bodyPr>
          <a:lstStyle/>
          <a:p>
            <a:pPr defTabSz="1216660">
              <a:spcBef>
                <a:spcPct val="20000"/>
              </a:spcBef>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全自动压针产线</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rPr>
              <a:t>200</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台年平均产</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rPr>
              <a:t>30</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亿</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rPr>
              <a:t>PCS</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连接器针座</a:t>
            </a:r>
            <a:endPar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endParaRPr>
          </a:p>
          <a:p>
            <a:pPr defTabSz="1216660">
              <a:spcBef>
                <a:spcPct val="20000"/>
              </a:spcBef>
            </a:pPr>
            <a:r>
              <a:rPr lang="en-US" altLang="zh-CN" sz="1600" dirty="0">
                <a:latin typeface="微软雅黑" panose="020B0503020204020204" pitchFamily="34" charset="-122"/>
                <a:ea typeface="微软雅黑" panose="020B0503020204020204" pitchFamily="34" charset="-122"/>
              </a:rPr>
              <a:t>200 sets of fully automatic crimping production lines with an average annual output of 3 billion pcs connector wafer holders</a:t>
            </a:r>
          </a:p>
        </p:txBody>
      </p:sp>
      <p:grpSp>
        <p:nvGrpSpPr>
          <p:cNvPr id="11" name="组合 10"/>
          <p:cNvGrpSpPr/>
          <p:nvPr/>
        </p:nvGrpSpPr>
        <p:grpSpPr>
          <a:xfrm>
            <a:off x="8516540" y="3158017"/>
            <a:ext cx="1159669" cy="1159669"/>
            <a:chOff x="8516540" y="3158017"/>
            <a:chExt cx="1159669" cy="1159669"/>
          </a:xfrm>
          <a:solidFill>
            <a:srgbClr val="C00000"/>
          </a:solidFill>
        </p:grpSpPr>
        <p:sp>
          <p:nvSpPr>
            <p:cNvPr id="12" name="椭圆 11"/>
            <p:cNvSpPr/>
            <p:nvPr/>
          </p:nvSpPr>
          <p:spPr>
            <a:xfrm>
              <a:off x="8516540" y="3158017"/>
              <a:ext cx="1159669" cy="11596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TextBox 13"/>
            <p:cNvSpPr txBox="1"/>
            <p:nvPr/>
          </p:nvSpPr>
          <p:spPr>
            <a:xfrm>
              <a:off x="8685504" y="3515852"/>
              <a:ext cx="854398" cy="492443"/>
            </a:xfrm>
            <a:prstGeom prst="rect">
              <a:avLst/>
            </a:prstGeom>
            <a:grpFill/>
          </p:spPr>
          <p:txBody>
            <a:bodyPr wrap="square" lIns="0" tIns="0" rIns="0" bIns="0" rtlCol="0" anchor="t" anchorCtr="0">
              <a:spAutoFit/>
            </a:bodyPr>
            <a:lstStyle/>
            <a:p>
              <a:pPr algn="ctr" defTabSz="1216660">
                <a:spcBef>
                  <a:spcPct val="20000"/>
                </a:spcBef>
                <a:defRPr/>
              </a:pPr>
              <a:r>
                <a:rPr lang="en-US" altLang="zh-CN" sz="16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10,000,000,000</a:t>
              </a:r>
              <a:endParaRPr lang="en-US" sz="16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组合 13"/>
          <p:cNvGrpSpPr/>
          <p:nvPr/>
        </p:nvGrpSpPr>
        <p:grpSpPr>
          <a:xfrm>
            <a:off x="2364580" y="4547955"/>
            <a:ext cx="1159669" cy="1159669"/>
            <a:chOff x="2364580" y="4547955"/>
            <a:chExt cx="1159669" cy="1159669"/>
          </a:xfrm>
          <a:solidFill>
            <a:srgbClr val="00467C"/>
          </a:solidFill>
        </p:grpSpPr>
        <p:sp>
          <p:nvSpPr>
            <p:cNvPr id="15" name="椭圆 14"/>
            <p:cNvSpPr/>
            <p:nvPr/>
          </p:nvSpPr>
          <p:spPr>
            <a:xfrm>
              <a:off x="2364580" y="4547955"/>
              <a:ext cx="1159669" cy="11596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TextBox 13"/>
            <p:cNvSpPr txBox="1"/>
            <p:nvPr/>
          </p:nvSpPr>
          <p:spPr>
            <a:xfrm>
              <a:off x="2517215" y="4891592"/>
              <a:ext cx="854398" cy="492443"/>
            </a:xfrm>
            <a:prstGeom prst="rect">
              <a:avLst/>
            </a:prstGeom>
            <a:grpFill/>
          </p:spPr>
          <p:txBody>
            <a:bodyPr wrap="square" lIns="0" tIns="0" rIns="0" bIns="0" rtlCol="0" anchor="t" anchorCtr="0">
              <a:spAutoFit/>
            </a:bodyPr>
            <a:lstStyle/>
            <a:p>
              <a:pPr algn="ctr" defTabSz="1216660">
                <a:spcBef>
                  <a:spcPct val="20000"/>
                </a:spcBef>
                <a:defRPr/>
              </a:pPr>
              <a:r>
                <a:rPr lang="en-US" altLang="zh-CN" sz="16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3,000,000,000</a:t>
              </a:r>
              <a:endParaRPr lang="en-US" sz="16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7" name="TextBox 16"/>
          <p:cNvSpPr txBox="1"/>
          <p:nvPr/>
        </p:nvSpPr>
        <p:spPr>
          <a:xfrm>
            <a:off x="1198662" y="169476"/>
            <a:ext cx="5760640"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生产能力</a:t>
            </a:r>
            <a:r>
              <a:rPr lang="en-US" altLang="zh-CN" sz="2800" b="1" dirty="0">
                <a:solidFill>
                  <a:srgbClr val="00467C"/>
                </a:solidFill>
                <a:latin typeface="微软雅黑" panose="020B0503020204020204" pitchFamily="34" charset="-122"/>
                <a:ea typeface="微软雅黑" panose="020B0503020204020204" pitchFamily="34" charset="-122"/>
              </a:rPr>
              <a:t>Production Capacity</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18" name="菱形 17">
            <a:extLst>
              <a:ext uri="{FF2B5EF4-FFF2-40B4-BE49-F238E27FC236}">
                <a16:creationId xmlns="" xmlns:a16="http://schemas.microsoft.com/office/drawing/2014/main" id="{AFD4F94F-E9D3-407E-93D5-4456860D9AFE}"/>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a:extLst>
              <a:ext uri="{FF2B5EF4-FFF2-40B4-BE49-F238E27FC236}">
                <a16:creationId xmlns="" xmlns:a16="http://schemas.microsoft.com/office/drawing/2014/main" id="{B91160A2-BA52-4145-B49D-60C0C061E137}"/>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 xmlns:a16="http://schemas.microsoft.com/office/drawing/2014/main" id="{20C99E35-392B-4871-A78E-30EF01096FE8}"/>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2050"/>
                            </p:stCondLst>
                            <p:childTnLst>
                              <p:par>
                                <p:cTn id="14" presetID="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par>
                          <p:cTn id="18" fill="hold">
                            <p:stCondLst>
                              <p:cond delay="2550"/>
                            </p:stCondLst>
                            <p:childTnLst>
                              <p:par>
                                <p:cTn id="19" presetID="1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plus(in)">
                                      <p:cBhvr>
                                        <p:cTn id="21" dur="1000"/>
                                        <p:tgtEl>
                                          <p:spTgt spid="6"/>
                                        </p:tgtEl>
                                      </p:cBhvr>
                                    </p:animEffect>
                                  </p:childTnLst>
                                </p:cTn>
                              </p:par>
                            </p:childTnLst>
                          </p:cTn>
                        </p:par>
                        <p:par>
                          <p:cTn id="22" fill="hold">
                            <p:stCondLst>
                              <p:cond delay="355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4050"/>
                            </p:stCondLst>
                            <p:childTnLst>
                              <p:par>
                                <p:cTn id="27" presetID="2" presetClass="entr" presetSubtype="1"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childTnLst>
                          </p:cTn>
                        </p:par>
                        <p:par>
                          <p:cTn id="31" fill="hold">
                            <p:stCondLst>
                              <p:cond delay="4550"/>
                            </p:stCondLst>
                            <p:childTnLst>
                              <p:par>
                                <p:cTn id="32" presetID="13" presetClass="entr" presetSubtype="16"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plus(in)">
                                      <p:cBhvr>
                                        <p:cTn id="34" dur="1000"/>
                                        <p:tgtEl>
                                          <p:spTgt spid="8"/>
                                        </p:tgtEl>
                                      </p:cBhvr>
                                    </p:animEffect>
                                  </p:childTnLst>
                                </p:cTn>
                              </p:par>
                            </p:childTnLst>
                          </p:cTn>
                        </p:par>
                        <p:par>
                          <p:cTn id="35" fill="hold">
                            <p:stCondLst>
                              <p:cond delay="5550"/>
                            </p:stCondLst>
                            <p:childTnLst>
                              <p:par>
                                <p:cTn id="36" presetID="10"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6050"/>
                            </p:stCondLst>
                            <p:childTnLst>
                              <p:par>
                                <p:cTn id="40" presetID="2" presetClass="entr" presetSubtype="1"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0-#ppt_h/2"/>
                                          </p:val>
                                        </p:tav>
                                        <p:tav tm="100000">
                                          <p:val>
                                            <p:strVal val="#ppt_y"/>
                                          </p:val>
                                        </p:tav>
                                      </p:tavLst>
                                    </p:anim>
                                  </p:childTnLst>
                                </p:cTn>
                              </p:par>
                            </p:childTnLst>
                          </p:cTn>
                        </p:par>
                        <p:par>
                          <p:cTn id="44" fill="hold">
                            <p:stCondLst>
                              <p:cond delay="6550"/>
                            </p:stCondLst>
                            <p:childTnLst>
                              <p:par>
                                <p:cTn id="45" presetID="1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plus(in)">
                                      <p:cBhvr>
                                        <p:cTn id="4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8" grpId="0"/>
      <p:bldP spid="9" grpId="0" animBg="1"/>
      <p:bldP spid="10"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0940" y="153568"/>
            <a:ext cx="10371380"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电镀供应商的产能及设备</a:t>
            </a:r>
            <a:r>
              <a:rPr lang="en-US" altLang="zh-CN" b="1" dirty="0">
                <a:solidFill>
                  <a:srgbClr val="00467C"/>
                </a:solidFill>
                <a:latin typeface="微软雅黑" panose="020B0503020204020204" pitchFamily="34" charset="-122"/>
                <a:ea typeface="微软雅黑" panose="020B0503020204020204" pitchFamily="34" charset="-122"/>
              </a:rPr>
              <a:t>Capacity And Equipment of Electroplating Suppliers</a:t>
            </a:r>
            <a:endParaRPr lang="zh-CN" altLang="en-US" b="1" dirty="0">
              <a:solidFill>
                <a:srgbClr val="00467C"/>
              </a:solidFill>
              <a:latin typeface="微软雅黑" panose="020B0503020204020204" pitchFamily="34" charset="-122"/>
              <a:ea typeface="微软雅黑" panose="020B0503020204020204" pitchFamily="34" charset="-122"/>
            </a:endParaRPr>
          </a:p>
        </p:txBody>
      </p:sp>
      <p:sp>
        <p:nvSpPr>
          <p:cNvPr id="4" name="TextBox 3"/>
          <p:cNvSpPr txBox="1"/>
          <p:nvPr/>
        </p:nvSpPr>
        <p:spPr>
          <a:xfrm>
            <a:off x="360865" y="1559926"/>
            <a:ext cx="6172144" cy="1815882"/>
          </a:xfrm>
          <a:prstGeom prst="rect">
            <a:avLst/>
          </a:prstGeom>
          <a:noFill/>
        </p:spPr>
        <p:txBody>
          <a:bodyPr wrap="square" rtlCol="0">
            <a:spAutoFit/>
          </a:bodyPr>
          <a:lstStyle/>
          <a:p>
            <a:r>
              <a:rPr lang="zh-CN" altLang="en-US" sz="1400" dirty="0">
                <a:solidFill>
                  <a:srgbClr val="002060"/>
                </a:solidFill>
              </a:rPr>
              <a:t>供应商目前设备（</a:t>
            </a:r>
            <a:r>
              <a:rPr lang="en-US" altLang="zh-CN" sz="1400" dirty="0">
                <a:solidFill>
                  <a:srgbClr val="002060"/>
                </a:solidFill>
              </a:rPr>
              <a:t>1</a:t>
            </a:r>
            <a:r>
              <a:rPr lang="zh-CN" altLang="en-US" sz="1400" dirty="0">
                <a:solidFill>
                  <a:srgbClr val="002060"/>
                </a:solidFill>
              </a:rPr>
              <a:t>机</a:t>
            </a:r>
            <a:r>
              <a:rPr lang="en-US" altLang="zh-CN" sz="1400" dirty="0">
                <a:solidFill>
                  <a:srgbClr val="002060"/>
                </a:solidFill>
              </a:rPr>
              <a:t>2</a:t>
            </a:r>
            <a:r>
              <a:rPr lang="zh-CN" altLang="en-US" sz="1400" dirty="0">
                <a:solidFill>
                  <a:srgbClr val="002060"/>
                </a:solidFill>
              </a:rPr>
              <a:t>线与</a:t>
            </a:r>
            <a:r>
              <a:rPr lang="en-US" altLang="zh-CN" sz="1400" dirty="0">
                <a:solidFill>
                  <a:srgbClr val="002060"/>
                </a:solidFill>
              </a:rPr>
              <a:t>1</a:t>
            </a:r>
            <a:r>
              <a:rPr lang="zh-CN" altLang="en-US" sz="1400" dirty="0">
                <a:solidFill>
                  <a:srgbClr val="002060"/>
                </a:solidFill>
              </a:rPr>
              <a:t>机</a:t>
            </a:r>
            <a:r>
              <a:rPr lang="en-US" altLang="zh-CN" sz="1400" dirty="0">
                <a:solidFill>
                  <a:srgbClr val="002060"/>
                </a:solidFill>
              </a:rPr>
              <a:t>4</a:t>
            </a:r>
            <a:r>
              <a:rPr lang="zh-CN" altLang="en-US" sz="1400" dirty="0">
                <a:solidFill>
                  <a:srgbClr val="002060"/>
                </a:solidFill>
              </a:rPr>
              <a:t>线）产能</a:t>
            </a:r>
            <a:r>
              <a:rPr lang="zh-TW" altLang="en-US" sz="1400" dirty="0">
                <a:solidFill>
                  <a:srgbClr val="002060"/>
                </a:solidFill>
              </a:rPr>
              <a:t>：</a:t>
            </a:r>
            <a:r>
              <a:rPr lang="en-US" altLang="zh-CN" sz="1400" dirty="0">
                <a:solidFill>
                  <a:srgbClr val="FF0000"/>
                </a:solidFill>
              </a:rPr>
              <a:t>320</a:t>
            </a:r>
            <a:r>
              <a:rPr lang="zh-CN" altLang="en-US" sz="1400" dirty="0">
                <a:solidFill>
                  <a:srgbClr val="FF0000"/>
                </a:solidFill>
              </a:rPr>
              <a:t>万</a:t>
            </a:r>
            <a:r>
              <a:rPr lang="en-US" altLang="zh-TW" sz="1400" dirty="0">
                <a:solidFill>
                  <a:srgbClr val="FF0000"/>
                </a:solidFill>
              </a:rPr>
              <a:t>KPCS/</a:t>
            </a:r>
            <a:r>
              <a:rPr lang="zh-CN" altLang="en-US" sz="1400" dirty="0">
                <a:solidFill>
                  <a:srgbClr val="FF0000"/>
                </a:solidFill>
              </a:rPr>
              <a:t>月</a:t>
            </a:r>
            <a:r>
              <a:rPr lang="zh-TW" altLang="en-US" sz="1400" dirty="0">
                <a:solidFill>
                  <a:srgbClr val="002060"/>
                </a:solidFill>
              </a:rPr>
              <a:t>（</a:t>
            </a:r>
            <a:r>
              <a:rPr lang="zh-CN" altLang="en-US" sz="1400" dirty="0">
                <a:solidFill>
                  <a:srgbClr val="002060"/>
                </a:solidFill>
              </a:rPr>
              <a:t>后续根据市场及客户需求加线，最终可达</a:t>
            </a:r>
            <a:r>
              <a:rPr lang="en-US" altLang="zh-TW" sz="1400" dirty="0">
                <a:solidFill>
                  <a:srgbClr val="FF0000"/>
                </a:solidFill>
              </a:rPr>
              <a:t>800-1000</a:t>
            </a:r>
            <a:r>
              <a:rPr lang="zh-CN" altLang="en-US" sz="1400" dirty="0">
                <a:solidFill>
                  <a:srgbClr val="FF0000"/>
                </a:solidFill>
              </a:rPr>
              <a:t>万</a:t>
            </a:r>
            <a:r>
              <a:rPr lang="en-US" altLang="zh-TW" sz="1400" dirty="0">
                <a:solidFill>
                  <a:srgbClr val="FF0000"/>
                </a:solidFill>
              </a:rPr>
              <a:t>KPCS/</a:t>
            </a:r>
            <a:r>
              <a:rPr lang="zh-TW" altLang="en-US" sz="1400" dirty="0">
                <a:solidFill>
                  <a:srgbClr val="FF0000"/>
                </a:solidFill>
              </a:rPr>
              <a:t>月</a:t>
            </a:r>
            <a:r>
              <a:rPr lang="zh-TW" altLang="en-US" sz="1400" dirty="0">
                <a:solidFill>
                  <a:srgbClr val="002060"/>
                </a:solidFill>
              </a:rPr>
              <a:t>）</a:t>
            </a:r>
            <a:endParaRPr lang="en-US" altLang="zh-TW" sz="1400" dirty="0">
              <a:solidFill>
                <a:srgbClr val="002060"/>
              </a:solidFill>
            </a:endParaRPr>
          </a:p>
          <a:p>
            <a:r>
              <a:rPr lang="en-US" altLang="zh-TW" sz="1400" dirty="0">
                <a:solidFill>
                  <a:srgbClr val="002060"/>
                </a:solidFill>
              </a:rPr>
              <a:t>The supplier's current production capacity of equipment (1 machine, 2 lines and 1 machine, 4 lines) : </a:t>
            </a:r>
            <a:r>
              <a:rPr lang="en-US" altLang="zh-TW" sz="1400" dirty="0">
                <a:solidFill>
                  <a:srgbClr val="FF0000"/>
                </a:solidFill>
              </a:rPr>
              <a:t>3.2 million KPCS</a:t>
            </a:r>
            <a:r>
              <a:rPr lang="en-US" altLang="zh-TW" sz="1400" dirty="0">
                <a:solidFill>
                  <a:srgbClr val="002060"/>
                </a:solidFill>
              </a:rPr>
              <a:t>/ month (additional lines will be added according to market and customer demand, and the final capacity can reach </a:t>
            </a:r>
            <a:r>
              <a:rPr lang="en-US" altLang="zh-TW" sz="1400" dirty="0">
                <a:solidFill>
                  <a:srgbClr val="FF0000"/>
                </a:solidFill>
              </a:rPr>
              <a:t>8-10</a:t>
            </a:r>
            <a:r>
              <a:rPr lang="en-US" altLang="zh-TW" sz="1400" dirty="0">
                <a:solidFill>
                  <a:srgbClr val="002060"/>
                </a:solidFill>
              </a:rPr>
              <a:t> </a:t>
            </a:r>
            <a:r>
              <a:rPr lang="en-US" altLang="zh-TW" sz="1400" dirty="0">
                <a:solidFill>
                  <a:srgbClr val="FF0000"/>
                </a:solidFill>
              </a:rPr>
              <a:t>million KPCS/ month</a:t>
            </a:r>
            <a:r>
              <a:rPr lang="en-US" altLang="zh-TW" sz="1400" dirty="0">
                <a:solidFill>
                  <a:srgbClr val="002060"/>
                </a:solidFill>
              </a:rPr>
              <a:t>)</a:t>
            </a:r>
          </a:p>
          <a:p>
            <a:r>
              <a:rPr lang="zh-CN" altLang="en-US" sz="1400" dirty="0">
                <a:solidFill>
                  <a:srgbClr val="002060"/>
                </a:solidFill>
              </a:rPr>
              <a:t>正常加工交货期</a:t>
            </a:r>
            <a:r>
              <a:rPr lang="en-US" altLang="zh-CN" sz="1400" dirty="0">
                <a:solidFill>
                  <a:srgbClr val="002060"/>
                </a:solidFill>
              </a:rPr>
              <a:t>(normal lead time)</a:t>
            </a:r>
            <a:r>
              <a:rPr lang="zh-CN" altLang="en-US" sz="1400" dirty="0">
                <a:solidFill>
                  <a:srgbClr val="002060"/>
                </a:solidFill>
              </a:rPr>
              <a:t>：</a:t>
            </a:r>
            <a:r>
              <a:rPr lang="en-US" altLang="zh-CN" sz="1400" dirty="0">
                <a:solidFill>
                  <a:srgbClr val="002060"/>
                </a:solidFill>
              </a:rPr>
              <a:t>2-3</a:t>
            </a:r>
            <a:r>
              <a:rPr lang="zh-CN" altLang="en-US" sz="1400" dirty="0">
                <a:solidFill>
                  <a:srgbClr val="002060"/>
                </a:solidFill>
              </a:rPr>
              <a:t>天</a:t>
            </a:r>
            <a:r>
              <a:rPr lang="en-US" altLang="zh-CN" sz="1400" dirty="0">
                <a:solidFill>
                  <a:srgbClr val="002060"/>
                </a:solidFill>
              </a:rPr>
              <a:t>/days</a:t>
            </a:r>
          </a:p>
          <a:p>
            <a:r>
              <a:rPr lang="zh-CN" altLang="en-US" sz="1400" dirty="0">
                <a:solidFill>
                  <a:srgbClr val="002060"/>
                </a:solidFill>
              </a:rPr>
              <a:t>急件加工交货期</a:t>
            </a:r>
            <a:r>
              <a:rPr lang="en-US" altLang="zh-CN" sz="1400" dirty="0">
                <a:solidFill>
                  <a:srgbClr val="002060"/>
                </a:solidFill>
              </a:rPr>
              <a:t>(urgent order lead time)</a:t>
            </a:r>
            <a:r>
              <a:rPr lang="zh-CN" altLang="en-US" sz="1400" dirty="0">
                <a:solidFill>
                  <a:srgbClr val="002060"/>
                </a:solidFill>
              </a:rPr>
              <a:t>：</a:t>
            </a:r>
            <a:r>
              <a:rPr lang="en-US" altLang="zh-CN" sz="1400" dirty="0">
                <a:solidFill>
                  <a:srgbClr val="002060"/>
                </a:solidFill>
              </a:rPr>
              <a:t>1-2</a:t>
            </a:r>
            <a:r>
              <a:rPr lang="zh-CN" altLang="en-US" sz="1400" dirty="0">
                <a:solidFill>
                  <a:srgbClr val="002060"/>
                </a:solidFill>
              </a:rPr>
              <a:t>天</a:t>
            </a:r>
            <a:r>
              <a:rPr lang="en-US" altLang="zh-CN" sz="1400" dirty="0">
                <a:solidFill>
                  <a:srgbClr val="002060"/>
                </a:solidFill>
              </a:rPr>
              <a:t>/days</a:t>
            </a:r>
            <a:endParaRPr lang="zh-CN" altLang="en-US" sz="1400" dirty="0">
              <a:solidFill>
                <a:srgbClr val="002060"/>
              </a:solidFill>
            </a:endParaRPr>
          </a:p>
        </p:txBody>
      </p:sp>
      <p:sp>
        <p:nvSpPr>
          <p:cNvPr id="5" name="TextBox 4"/>
          <p:cNvSpPr txBox="1"/>
          <p:nvPr/>
        </p:nvSpPr>
        <p:spPr>
          <a:xfrm>
            <a:off x="8543478" y="1628800"/>
            <a:ext cx="1368152" cy="369332"/>
          </a:xfrm>
          <a:prstGeom prst="rect">
            <a:avLst/>
          </a:prstGeom>
          <a:solidFill>
            <a:srgbClr val="00467C"/>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b="1" dirty="0">
                <a:solidFill>
                  <a:schemeClr val="accent5">
                    <a:lumMod val="50000"/>
                  </a:schemeClr>
                </a:solidFill>
              </a:rPr>
              <a:t>   </a:t>
            </a:r>
            <a:r>
              <a:rPr lang="zh-CN" altLang="en-US" b="1" dirty="0">
                <a:solidFill>
                  <a:schemeClr val="bg1"/>
                </a:solidFill>
              </a:rPr>
              <a:t>检测设备</a:t>
            </a:r>
          </a:p>
        </p:txBody>
      </p:sp>
      <p:pic>
        <p:nvPicPr>
          <p:cNvPr id="2055" name="Picture 7"/>
          <p:cNvPicPr>
            <a:picLocks noChangeAspect="1" noChangeArrowheads="1"/>
          </p:cNvPicPr>
          <p:nvPr/>
        </p:nvPicPr>
        <p:blipFill>
          <a:blip r:embed="rId2" cstate="print"/>
          <a:srcRect/>
          <a:stretch>
            <a:fillRect/>
          </a:stretch>
        </p:blipFill>
        <p:spPr bwMode="auto">
          <a:xfrm>
            <a:off x="116979" y="3824025"/>
            <a:ext cx="2809875" cy="2857500"/>
          </a:xfrm>
          <a:prstGeom prst="rect">
            <a:avLst/>
          </a:prstGeom>
          <a:ln>
            <a:headEnd/>
            <a:tailEnd/>
          </a:ln>
        </p:spPr>
        <p:style>
          <a:lnRef idx="3">
            <a:schemeClr val="lt1"/>
          </a:lnRef>
          <a:fillRef idx="1">
            <a:schemeClr val="accent1"/>
          </a:fillRef>
          <a:effectRef idx="1">
            <a:schemeClr val="accent1"/>
          </a:effectRef>
          <a:fontRef idx="minor">
            <a:schemeClr val="lt1"/>
          </a:fontRef>
        </p:style>
      </p:pic>
      <p:pic>
        <p:nvPicPr>
          <p:cNvPr id="2056" name="Picture 8"/>
          <p:cNvPicPr>
            <a:picLocks noChangeAspect="1" noChangeArrowheads="1"/>
          </p:cNvPicPr>
          <p:nvPr/>
        </p:nvPicPr>
        <p:blipFill>
          <a:blip r:embed="rId3" cstate="print"/>
          <a:srcRect/>
          <a:stretch>
            <a:fillRect/>
          </a:stretch>
        </p:blipFill>
        <p:spPr bwMode="auto">
          <a:xfrm>
            <a:off x="3142878" y="3789040"/>
            <a:ext cx="2724150" cy="2914650"/>
          </a:xfrm>
          <a:prstGeom prst="rect">
            <a:avLst/>
          </a:prstGeom>
          <a:ln>
            <a:headEnd/>
            <a:tailEnd/>
          </a:ln>
        </p:spPr>
        <p:style>
          <a:lnRef idx="3">
            <a:schemeClr val="lt1"/>
          </a:lnRef>
          <a:fillRef idx="1">
            <a:schemeClr val="accent1"/>
          </a:fillRef>
          <a:effectRef idx="1">
            <a:schemeClr val="accent1"/>
          </a:effectRef>
          <a:fontRef idx="minor">
            <a:schemeClr val="lt1"/>
          </a:fontRef>
        </p:style>
      </p:pic>
      <p:sp>
        <p:nvSpPr>
          <p:cNvPr id="14" name="TextBox 13"/>
          <p:cNvSpPr txBox="1"/>
          <p:nvPr/>
        </p:nvSpPr>
        <p:spPr>
          <a:xfrm>
            <a:off x="1918742" y="3288469"/>
            <a:ext cx="1584176" cy="369332"/>
          </a:xfrm>
          <a:prstGeom prst="rect">
            <a:avLst/>
          </a:prstGeom>
          <a:solidFill>
            <a:srgbClr val="00467C"/>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b="1" dirty="0">
                <a:solidFill>
                  <a:schemeClr val="bg1"/>
                </a:solidFill>
              </a:rPr>
              <a:t>生产车间一角</a:t>
            </a:r>
          </a:p>
        </p:txBody>
      </p:sp>
      <p:pic>
        <p:nvPicPr>
          <p:cNvPr id="2058" name="Picture 10"/>
          <p:cNvPicPr>
            <a:picLocks noChangeAspect="1" noChangeArrowheads="1"/>
          </p:cNvPicPr>
          <p:nvPr/>
        </p:nvPicPr>
        <p:blipFill>
          <a:blip r:embed="rId4" cstate="print"/>
          <a:srcRect/>
          <a:stretch>
            <a:fillRect/>
          </a:stretch>
        </p:blipFill>
        <p:spPr bwMode="auto">
          <a:xfrm>
            <a:off x="6599262" y="2276872"/>
            <a:ext cx="1924050" cy="1457325"/>
          </a:xfrm>
          <a:prstGeom prst="rect">
            <a:avLst/>
          </a:prstGeom>
          <a:ln>
            <a:headEnd/>
            <a:tailEnd/>
          </a:ln>
        </p:spPr>
        <p:style>
          <a:lnRef idx="3">
            <a:schemeClr val="lt1"/>
          </a:lnRef>
          <a:fillRef idx="1">
            <a:schemeClr val="accent1"/>
          </a:fillRef>
          <a:effectRef idx="1">
            <a:schemeClr val="accent1"/>
          </a:effectRef>
          <a:fontRef idx="minor">
            <a:schemeClr val="lt1"/>
          </a:fontRef>
        </p:style>
      </p:pic>
      <p:sp>
        <p:nvSpPr>
          <p:cNvPr id="26" name="TextBox 25"/>
          <p:cNvSpPr txBox="1"/>
          <p:nvPr/>
        </p:nvSpPr>
        <p:spPr>
          <a:xfrm>
            <a:off x="7103318" y="3933056"/>
            <a:ext cx="936104"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1000" b="1" dirty="0">
                <a:solidFill>
                  <a:schemeClr val="accent5">
                    <a:lumMod val="50000"/>
                  </a:schemeClr>
                </a:solidFill>
              </a:rPr>
              <a:t>膜厚测试仪</a:t>
            </a:r>
            <a:endParaRPr lang="en-US" altLang="zh-CN" sz="1000" b="1" dirty="0">
              <a:solidFill>
                <a:schemeClr val="accent5">
                  <a:lumMod val="50000"/>
                </a:schemeClr>
              </a:solidFill>
            </a:endParaRPr>
          </a:p>
          <a:p>
            <a:r>
              <a:rPr lang="en-US" altLang="zh-CN" sz="1000" b="1" dirty="0">
                <a:solidFill>
                  <a:schemeClr val="accent5">
                    <a:lumMod val="50000"/>
                  </a:schemeClr>
                </a:solidFill>
              </a:rPr>
              <a:t>Film thickness tester</a:t>
            </a:r>
            <a:endParaRPr lang="zh-CN" altLang="en-US" sz="1000" b="1" dirty="0">
              <a:solidFill>
                <a:schemeClr val="accent5">
                  <a:lumMod val="50000"/>
                </a:schemeClr>
              </a:solidFill>
            </a:endParaRPr>
          </a:p>
        </p:txBody>
      </p:sp>
      <p:pic>
        <p:nvPicPr>
          <p:cNvPr id="27" name="图片 26" descr="QQ图片20200629111947.png"/>
          <p:cNvPicPr>
            <a:picLocks noChangeAspect="1"/>
          </p:cNvPicPr>
          <p:nvPr/>
        </p:nvPicPr>
        <p:blipFill>
          <a:blip r:embed="rId5" cstate="print"/>
          <a:stretch>
            <a:fillRect/>
          </a:stretch>
        </p:blipFill>
        <p:spPr>
          <a:xfrm>
            <a:off x="9767614" y="2060848"/>
            <a:ext cx="1944216" cy="1698519"/>
          </a:xfrm>
          <a:prstGeom prst="hexagon">
            <a:avLst/>
          </a:prstGeom>
        </p:spPr>
        <p:style>
          <a:lnRef idx="3">
            <a:schemeClr val="lt1"/>
          </a:lnRef>
          <a:fillRef idx="1">
            <a:schemeClr val="accent1"/>
          </a:fillRef>
          <a:effectRef idx="1">
            <a:schemeClr val="accent1"/>
          </a:effectRef>
          <a:fontRef idx="minor">
            <a:schemeClr val="lt1"/>
          </a:fontRef>
        </p:style>
      </p:pic>
      <p:sp>
        <p:nvSpPr>
          <p:cNvPr id="28" name="TextBox 27"/>
          <p:cNvSpPr txBox="1"/>
          <p:nvPr/>
        </p:nvSpPr>
        <p:spPr>
          <a:xfrm>
            <a:off x="10343678" y="3933056"/>
            <a:ext cx="936104"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1000" b="1" dirty="0">
                <a:solidFill>
                  <a:schemeClr val="accent5">
                    <a:lumMod val="50000"/>
                  </a:schemeClr>
                </a:solidFill>
              </a:rPr>
              <a:t>盐雾试验箱</a:t>
            </a:r>
            <a:endParaRPr lang="en-US" altLang="zh-CN" sz="1000" b="1" dirty="0">
              <a:solidFill>
                <a:schemeClr val="accent5">
                  <a:lumMod val="50000"/>
                </a:schemeClr>
              </a:solidFill>
            </a:endParaRPr>
          </a:p>
          <a:p>
            <a:r>
              <a:rPr lang="en-US" altLang="zh-CN" sz="1000" b="1" dirty="0">
                <a:solidFill>
                  <a:schemeClr val="accent5">
                    <a:lumMod val="50000"/>
                  </a:schemeClr>
                </a:solidFill>
              </a:rPr>
              <a:t>Salt spray test chamber</a:t>
            </a:r>
            <a:endParaRPr lang="zh-CN" altLang="en-US" sz="1000" b="1" dirty="0">
              <a:solidFill>
                <a:schemeClr val="accent5">
                  <a:lumMod val="50000"/>
                </a:schemeClr>
              </a:solidFill>
            </a:endParaRPr>
          </a:p>
        </p:txBody>
      </p:sp>
      <p:pic>
        <p:nvPicPr>
          <p:cNvPr id="29" name="图片 28" descr="1.png"/>
          <p:cNvPicPr>
            <a:picLocks noChangeAspect="1"/>
          </p:cNvPicPr>
          <p:nvPr/>
        </p:nvPicPr>
        <p:blipFill>
          <a:blip r:embed="rId6" cstate="print"/>
          <a:stretch>
            <a:fillRect/>
          </a:stretch>
        </p:blipFill>
        <p:spPr>
          <a:xfrm>
            <a:off x="6081489" y="4454277"/>
            <a:ext cx="2114286" cy="1780953"/>
          </a:xfrm>
          <a:prstGeom prst="hexagon">
            <a:avLst/>
          </a:prstGeom>
        </p:spPr>
        <p:style>
          <a:lnRef idx="3">
            <a:schemeClr val="lt1"/>
          </a:lnRef>
          <a:fillRef idx="1">
            <a:schemeClr val="accent1"/>
          </a:fillRef>
          <a:effectRef idx="1">
            <a:schemeClr val="accent1"/>
          </a:effectRef>
          <a:fontRef idx="minor">
            <a:schemeClr val="lt1"/>
          </a:fontRef>
        </p:style>
      </p:pic>
      <p:sp>
        <p:nvSpPr>
          <p:cNvPr id="31" name="TextBox 30"/>
          <p:cNvSpPr txBox="1"/>
          <p:nvPr/>
        </p:nvSpPr>
        <p:spPr>
          <a:xfrm>
            <a:off x="6599262" y="6304002"/>
            <a:ext cx="1152128"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1000" b="1" dirty="0">
                <a:solidFill>
                  <a:schemeClr val="accent5">
                    <a:lumMod val="50000"/>
                  </a:schemeClr>
                </a:solidFill>
              </a:rPr>
              <a:t>蒸汽老化试验箱</a:t>
            </a:r>
            <a:endParaRPr lang="en-US" altLang="zh-CN" sz="1000" b="1" dirty="0">
              <a:solidFill>
                <a:schemeClr val="accent5">
                  <a:lumMod val="50000"/>
                </a:schemeClr>
              </a:solidFill>
            </a:endParaRPr>
          </a:p>
          <a:p>
            <a:r>
              <a:rPr lang="en-US" altLang="zh-CN" sz="1000" b="1" dirty="0">
                <a:solidFill>
                  <a:schemeClr val="accent5">
                    <a:lumMod val="50000"/>
                  </a:schemeClr>
                </a:solidFill>
              </a:rPr>
              <a:t>Steam aging test chamber</a:t>
            </a:r>
            <a:endParaRPr lang="zh-CN" altLang="en-US" sz="1000" b="1" dirty="0">
              <a:solidFill>
                <a:schemeClr val="accent5">
                  <a:lumMod val="50000"/>
                </a:schemeClr>
              </a:solidFill>
            </a:endParaRPr>
          </a:p>
        </p:txBody>
      </p:sp>
      <p:pic>
        <p:nvPicPr>
          <p:cNvPr id="32" name="图片 31" descr="2.png"/>
          <p:cNvPicPr>
            <a:picLocks noChangeAspect="1"/>
          </p:cNvPicPr>
          <p:nvPr/>
        </p:nvPicPr>
        <p:blipFill>
          <a:blip r:embed="rId7" cstate="print"/>
          <a:stretch>
            <a:fillRect/>
          </a:stretch>
        </p:blipFill>
        <p:spPr>
          <a:xfrm>
            <a:off x="9983638" y="4725144"/>
            <a:ext cx="2000000" cy="1628572"/>
          </a:xfrm>
          <a:prstGeom prst="hexagon">
            <a:avLst/>
          </a:prstGeom>
          <a:ln/>
        </p:spPr>
        <p:style>
          <a:lnRef idx="3">
            <a:schemeClr val="lt1"/>
          </a:lnRef>
          <a:fillRef idx="1">
            <a:schemeClr val="accent1"/>
          </a:fillRef>
          <a:effectRef idx="1">
            <a:schemeClr val="accent1"/>
          </a:effectRef>
          <a:fontRef idx="minor">
            <a:schemeClr val="lt1"/>
          </a:fontRef>
        </p:style>
      </p:pic>
      <p:sp>
        <p:nvSpPr>
          <p:cNvPr id="33" name="TextBox 32"/>
          <p:cNvSpPr txBox="1"/>
          <p:nvPr/>
        </p:nvSpPr>
        <p:spPr>
          <a:xfrm>
            <a:off x="9969635" y="6420325"/>
            <a:ext cx="2175596"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sz="1000" b="1" dirty="0">
                <a:solidFill>
                  <a:schemeClr val="accent5">
                    <a:lumMod val="50000"/>
                  </a:schemeClr>
                </a:solidFill>
              </a:rPr>
              <a:t>高温老化试验箱</a:t>
            </a:r>
            <a:endParaRPr lang="en-US" altLang="zh-CN" sz="1000" b="1" dirty="0">
              <a:solidFill>
                <a:schemeClr val="accent5">
                  <a:lumMod val="50000"/>
                </a:schemeClr>
              </a:solidFill>
            </a:endParaRPr>
          </a:p>
          <a:p>
            <a:r>
              <a:rPr lang="en-US" altLang="zh-CN" sz="1000" b="1" dirty="0">
                <a:solidFill>
                  <a:schemeClr val="accent5">
                    <a:lumMod val="50000"/>
                  </a:schemeClr>
                </a:solidFill>
              </a:rPr>
              <a:t>High temperature aging test chamber</a:t>
            </a:r>
            <a:endParaRPr lang="zh-CN" altLang="en-US" sz="1000" b="1" dirty="0">
              <a:solidFill>
                <a:schemeClr val="accent5">
                  <a:lumMod val="50000"/>
                </a:schemeClr>
              </a:solidFill>
            </a:endParaRPr>
          </a:p>
        </p:txBody>
      </p:sp>
      <p:pic>
        <p:nvPicPr>
          <p:cNvPr id="35" name="图片 34" descr="3.png"/>
          <p:cNvPicPr>
            <a:picLocks noChangeAspect="1"/>
          </p:cNvPicPr>
          <p:nvPr/>
        </p:nvPicPr>
        <p:blipFill>
          <a:blip r:embed="rId8" cstate="print"/>
          <a:stretch>
            <a:fillRect/>
          </a:stretch>
        </p:blipFill>
        <p:spPr>
          <a:xfrm>
            <a:off x="8039422" y="3645024"/>
            <a:ext cx="2409524" cy="1809524"/>
          </a:xfrm>
          <a:prstGeom prst="hexagon">
            <a:avLst/>
          </a:prstGeom>
        </p:spPr>
        <p:style>
          <a:lnRef idx="3">
            <a:schemeClr val="lt1"/>
          </a:lnRef>
          <a:fillRef idx="1">
            <a:schemeClr val="accent1"/>
          </a:fillRef>
          <a:effectRef idx="1">
            <a:schemeClr val="accent1"/>
          </a:effectRef>
          <a:fontRef idx="minor">
            <a:schemeClr val="lt1"/>
          </a:fontRef>
        </p:style>
      </p:pic>
      <p:sp>
        <p:nvSpPr>
          <p:cNvPr id="36" name="TextBox 35"/>
          <p:cNvSpPr txBox="1"/>
          <p:nvPr/>
        </p:nvSpPr>
        <p:spPr>
          <a:xfrm>
            <a:off x="8759502" y="5589240"/>
            <a:ext cx="1008112"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1000" b="1" dirty="0">
                <a:solidFill>
                  <a:schemeClr val="accent5">
                    <a:lumMod val="50000"/>
                  </a:schemeClr>
                </a:solidFill>
              </a:rPr>
              <a:t>药水化验仪器</a:t>
            </a:r>
            <a:endParaRPr lang="en-US" altLang="zh-CN" sz="1000" b="1" dirty="0">
              <a:solidFill>
                <a:schemeClr val="accent5">
                  <a:lumMod val="50000"/>
                </a:schemeClr>
              </a:solidFill>
            </a:endParaRPr>
          </a:p>
          <a:p>
            <a:r>
              <a:rPr lang="en-US" altLang="zh-CN" sz="1000" b="1" dirty="0">
                <a:solidFill>
                  <a:schemeClr val="accent5">
                    <a:lumMod val="50000"/>
                  </a:schemeClr>
                </a:solidFill>
              </a:rPr>
              <a:t>Potion testing equipment</a:t>
            </a:r>
            <a:endParaRPr lang="zh-CN" altLang="en-US" sz="1000" b="1" dirty="0">
              <a:solidFill>
                <a:schemeClr val="accent5">
                  <a:lumMod val="50000"/>
                </a:schemeClr>
              </a:solidFill>
            </a:endParaRPr>
          </a:p>
        </p:txBody>
      </p:sp>
      <p:sp>
        <p:nvSpPr>
          <p:cNvPr id="37" name="TextBox 36"/>
          <p:cNvSpPr txBox="1"/>
          <p:nvPr/>
        </p:nvSpPr>
        <p:spPr>
          <a:xfrm>
            <a:off x="360865" y="852196"/>
            <a:ext cx="6696744" cy="1015663"/>
          </a:xfrm>
          <a:prstGeom prst="rect">
            <a:avLst/>
          </a:prstGeom>
          <a:noFill/>
        </p:spPr>
        <p:txBody>
          <a:bodyPr wrap="square" rtlCol="0">
            <a:spAutoFit/>
          </a:bodyPr>
          <a:lstStyle/>
          <a:p>
            <a:r>
              <a:rPr lang="zh-CN" altLang="en-US" sz="1400" dirty="0">
                <a:solidFill>
                  <a:srgbClr val="002060"/>
                </a:solidFill>
              </a:rPr>
              <a:t>我司有浙江深圳两大家供应商，以保证电镀质量和产能充足</a:t>
            </a:r>
            <a:endParaRPr lang="en-US" altLang="zh-CN" sz="1400" dirty="0">
              <a:solidFill>
                <a:srgbClr val="002060"/>
              </a:solidFill>
            </a:endParaRPr>
          </a:p>
          <a:p>
            <a:r>
              <a:rPr lang="en-US" altLang="zh-CN" sz="1400" dirty="0">
                <a:solidFill>
                  <a:srgbClr val="002060"/>
                </a:solidFill>
              </a:rPr>
              <a:t>Two suppliers in Zhejiang and Shenzhen to ensure the quality of electroplating and sufficient production capacity</a:t>
            </a:r>
            <a:endParaRPr lang="zh-CN" altLang="en-US" sz="1400" dirty="0">
              <a:solidFill>
                <a:srgbClr val="002060"/>
              </a:solidFill>
            </a:endParaRPr>
          </a:p>
          <a:p>
            <a:endParaRPr lang="zh-CN" altLang="en-US" dirty="0"/>
          </a:p>
        </p:txBody>
      </p:sp>
      <p:sp>
        <p:nvSpPr>
          <p:cNvPr id="19" name="菱形 18">
            <a:extLst>
              <a:ext uri="{FF2B5EF4-FFF2-40B4-BE49-F238E27FC236}">
                <a16:creationId xmlns="" xmlns:a16="http://schemas.microsoft.com/office/drawing/2014/main" id="{EE70B8F7-10F0-4568-9D9E-6D8515C8967F}"/>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菱形 19">
            <a:extLst>
              <a:ext uri="{FF2B5EF4-FFF2-40B4-BE49-F238E27FC236}">
                <a16:creationId xmlns="" xmlns:a16="http://schemas.microsoft.com/office/drawing/2014/main" id="{CA2A7D4C-D240-47FA-8D92-88662B2FCFC4}"/>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a:extLst>
              <a:ext uri="{FF2B5EF4-FFF2-40B4-BE49-F238E27FC236}">
                <a16:creationId xmlns="" xmlns:a16="http://schemas.microsoft.com/office/drawing/2014/main" id="{A1A34397-1580-4B60-BA0A-7638BA165B61}"/>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箭头: 五边形 4">
            <a:extLst>
              <a:ext uri="{FF2B5EF4-FFF2-40B4-BE49-F238E27FC236}">
                <a16:creationId xmlns="" xmlns:a16="http://schemas.microsoft.com/office/drawing/2014/main" id="{12E190CB-2FCD-469A-A437-558D72B33E0B}"/>
              </a:ext>
            </a:extLst>
          </p:cNvPr>
          <p:cNvSpPr/>
          <p:nvPr/>
        </p:nvSpPr>
        <p:spPr>
          <a:xfrm>
            <a:off x="0" y="1813781"/>
            <a:ext cx="10343678" cy="3330281"/>
          </a:xfrm>
          <a:prstGeom prst="homePlate">
            <a:avLst/>
          </a:prstGeom>
          <a:solidFill>
            <a:srgbClr val="0046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Rectangle 11">
            <a:extLst>
              <a:ext uri="{FF2B5EF4-FFF2-40B4-BE49-F238E27FC236}">
                <a16:creationId xmlns="" xmlns:a16="http://schemas.microsoft.com/office/drawing/2014/main" id="{E54072CB-B606-AC0F-BBFA-587857636877}"/>
              </a:ext>
            </a:extLst>
          </p:cNvPr>
          <p:cNvSpPr>
            <a:spLocks noChangeArrowheads="1"/>
          </p:cNvSpPr>
          <p:nvPr/>
        </p:nvSpPr>
        <p:spPr bwMode="gray">
          <a:xfrm>
            <a:off x="334566" y="3068960"/>
            <a:ext cx="5040560" cy="2185214"/>
          </a:xfrm>
          <a:prstGeom prst="rect">
            <a:avLst/>
          </a:prstGeom>
          <a:noFill/>
          <a:ln>
            <a:noFill/>
          </a:ln>
        </p:spPr>
        <p:txBody>
          <a:bodyPr wrap="square">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gn="ctr" eaLnBrk="0" fontAlgn="auto" hangingPunct="0">
              <a:spcBef>
                <a:spcPts val="0"/>
              </a:spcBef>
              <a:spcAft>
                <a:spcPts val="0"/>
              </a:spcAft>
              <a:defRPr/>
            </a:pPr>
            <a:r>
              <a:rPr lang="en-US" altLang="zh-CN" sz="4000" dirty="0">
                <a:solidFill>
                  <a:schemeClr val="bg1">
                    <a:lumMod val="95000"/>
                  </a:schemeClr>
                </a:solidFill>
                <a:latin typeface="Impact LT"/>
                <a:ea typeface="微软雅黑" panose="020B0503020204020204" pitchFamily="34" charset="-122"/>
              </a:rPr>
              <a:t>Part 04 </a:t>
            </a:r>
            <a:endParaRPr lang="en-US" altLang="zh-CN" sz="4000" b="1" dirty="0">
              <a:solidFill>
                <a:schemeClr val="bg1">
                  <a:lumMod val="95000"/>
                </a:schemeClr>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zh-CN" altLang="en-US" sz="3200" b="1" dirty="0">
                <a:solidFill>
                  <a:schemeClr val="bg1">
                    <a:lumMod val="95000"/>
                  </a:schemeClr>
                </a:solidFill>
                <a:latin typeface="微软雅黑" panose="020B0503020204020204" pitchFamily="34" charset="-122"/>
                <a:ea typeface="微软雅黑" panose="020B0503020204020204" pitchFamily="34" charset="-122"/>
              </a:rPr>
              <a:t>质量保障能力</a:t>
            </a:r>
            <a:endParaRPr lang="en-US" altLang="zh-CN" sz="3200" b="1" dirty="0">
              <a:solidFill>
                <a:schemeClr val="bg1">
                  <a:lumMod val="95000"/>
                </a:schemeClr>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en-US" altLang="zh-CN" sz="3200" b="1" dirty="0">
                <a:solidFill>
                  <a:schemeClr val="bg1">
                    <a:lumMod val="95000"/>
                  </a:schemeClr>
                </a:solidFill>
                <a:latin typeface="微软雅黑" panose="020B0503020204020204" pitchFamily="34" charset="-122"/>
                <a:ea typeface="微软雅黑" panose="020B0503020204020204" pitchFamily="34" charset="-122"/>
              </a:rPr>
              <a:t>Quality Assurance Capability</a:t>
            </a:r>
            <a:endParaRPr lang="en-US" altLang="zh-CN" sz="3200" dirty="0">
              <a:solidFill>
                <a:schemeClr val="bg1">
                  <a:lumMod val="95000"/>
                </a:schemeClr>
              </a:solidFill>
              <a:latin typeface="Impact LT"/>
              <a:ea typeface="微软雅黑" panose="020B0503020204020204" pitchFamily="34" charset="-122"/>
            </a:endParaRPr>
          </a:p>
        </p:txBody>
      </p:sp>
      <p:sp>
        <p:nvSpPr>
          <p:cNvPr id="6" name="箭头: 五边形 5">
            <a:extLst>
              <a:ext uri="{FF2B5EF4-FFF2-40B4-BE49-F238E27FC236}">
                <a16:creationId xmlns="" xmlns:a16="http://schemas.microsoft.com/office/drawing/2014/main" id="{496D8803-5044-4D1B-858A-A18C802B54CB}"/>
              </a:ext>
            </a:extLst>
          </p:cNvPr>
          <p:cNvSpPr/>
          <p:nvPr/>
        </p:nvSpPr>
        <p:spPr>
          <a:xfrm rot="10800000">
            <a:off x="5024240" y="3636067"/>
            <a:ext cx="7197352" cy="2232248"/>
          </a:xfrm>
          <a:prstGeom prst="homePlat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7" descr="笔记本电脑">
            <a:extLst>
              <a:ext uri="{FF2B5EF4-FFF2-40B4-BE49-F238E27FC236}">
                <a16:creationId xmlns="" xmlns:a16="http://schemas.microsoft.com/office/drawing/2014/main" id="{E4B5C59A-19A2-443C-9F73-B123719E7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46734" y="1726750"/>
            <a:ext cx="1794479" cy="1794479"/>
          </a:xfrm>
          <a:prstGeom prst="rect">
            <a:avLst/>
          </a:prstGeom>
        </p:spPr>
      </p:pic>
    </p:spTree>
    <p:extLst>
      <p:ext uri="{BB962C8B-B14F-4D97-AF65-F5344CB8AC3E}">
        <p14:creationId xmlns:p14="http://schemas.microsoft.com/office/powerpoint/2010/main" val="3567193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2642" y="121310"/>
            <a:ext cx="9307320" cy="954107"/>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实验室验证能力</a:t>
            </a:r>
            <a:r>
              <a:rPr lang="en-US" altLang="zh-CN" sz="2800" b="1" dirty="0">
                <a:solidFill>
                  <a:srgbClr val="00467C"/>
                </a:solidFill>
                <a:latin typeface="微软雅黑" panose="020B0503020204020204" pitchFamily="34" charset="-122"/>
                <a:ea typeface="微软雅黑" panose="020B0503020204020204" pitchFamily="34" charset="-122"/>
              </a:rPr>
              <a:t>Laboratory Verification Capabilities</a:t>
            </a:r>
          </a:p>
          <a:p>
            <a:endParaRPr lang="en-US" altLang="zh-CN" sz="2800" b="1" dirty="0">
              <a:solidFill>
                <a:srgbClr val="00467C"/>
              </a:solidFill>
              <a:latin typeface="微软雅黑" panose="020B0503020204020204" pitchFamily="34" charset="-122"/>
              <a:ea typeface="微软雅黑" panose="020B0503020204020204" pitchFamily="34" charset="-122"/>
            </a:endParaRPr>
          </a:p>
        </p:txBody>
      </p:sp>
      <p:sp>
        <p:nvSpPr>
          <p:cNvPr id="4" name="object 4"/>
          <p:cNvSpPr/>
          <p:nvPr/>
        </p:nvSpPr>
        <p:spPr>
          <a:xfrm>
            <a:off x="3643884" y="2061972"/>
            <a:ext cx="2105025" cy="1534795"/>
          </a:xfrm>
          <a:custGeom>
            <a:avLst/>
            <a:gdLst/>
            <a:ahLst/>
            <a:cxnLst/>
            <a:rect l="l" t="t" r="r" b="b"/>
            <a:pathLst>
              <a:path w="2105025" h="1534795">
                <a:moveTo>
                  <a:pt x="2104643" y="0"/>
                </a:moveTo>
                <a:lnTo>
                  <a:pt x="1959610" y="19176"/>
                </a:lnTo>
                <a:lnTo>
                  <a:pt x="1816607" y="43814"/>
                </a:lnTo>
                <a:lnTo>
                  <a:pt x="1676907" y="77850"/>
                </a:lnTo>
                <a:lnTo>
                  <a:pt x="1541399" y="120650"/>
                </a:lnTo>
                <a:lnTo>
                  <a:pt x="1409191" y="169672"/>
                </a:lnTo>
                <a:lnTo>
                  <a:pt x="1281176" y="225170"/>
                </a:lnTo>
                <a:lnTo>
                  <a:pt x="1157351" y="288163"/>
                </a:lnTo>
                <a:lnTo>
                  <a:pt x="1036827" y="357504"/>
                </a:lnTo>
                <a:lnTo>
                  <a:pt x="921638" y="434339"/>
                </a:lnTo>
                <a:lnTo>
                  <a:pt x="809625" y="517651"/>
                </a:lnTo>
                <a:lnTo>
                  <a:pt x="700786" y="606170"/>
                </a:lnTo>
                <a:lnTo>
                  <a:pt x="598424" y="703326"/>
                </a:lnTo>
                <a:lnTo>
                  <a:pt x="499237" y="804672"/>
                </a:lnTo>
                <a:lnTo>
                  <a:pt x="404240" y="912494"/>
                </a:lnTo>
                <a:lnTo>
                  <a:pt x="314705" y="1025651"/>
                </a:lnTo>
                <a:lnTo>
                  <a:pt x="228218" y="1145158"/>
                </a:lnTo>
                <a:lnTo>
                  <a:pt x="148336" y="1270000"/>
                </a:lnTo>
                <a:lnTo>
                  <a:pt x="71500" y="1399158"/>
                </a:lnTo>
                <a:lnTo>
                  <a:pt x="0" y="1534667"/>
                </a:lnTo>
                <a:lnTo>
                  <a:pt x="90677" y="1534667"/>
                </a:lnTo>
                <a:lnTo>
                  <a:pt x="149351" y="1486662"/>
                </a:lnTo>
                <a:lnTo>
                  <a:pt x="204850" y="1445005"/>
                </a:lnTo>
                <a:lnTo>
                  <a:pt x="257048" y="1409827"/>
                </a:lnTo>
                <a:lnTo>
                  <a:pt x="306196" y="1379981"/>
                </a:lnTo>
                <a:lnTo>
                  <a:pt x="352043" y="1354327"/>
                </a:lnTo>
                <a:lnTo>
                  <a:pt x="396875" y="1334007"/>
                </a:lnTo>
                <a:lnTo>
                  <a:pt x="441578" y="1316989"/>
                </a:lnTo>
                <a:lnTo>
                  <a:pt x="485393" y="1305178"/>
                </a:lnTo>
                <a:lnTo>
                  <a:pt x="530098" y="1294511"/>
                </a:lnTo>
                <a:lnTo>
                  <a:pt x="576071" y="1289177"/>
                </a:lnTo>
                <a:lnTo>
                  <a:pt x="625093" y="1286002"/>
                </a:lnTo>
                <a:lnTo>
                  <a:pt x="1232838" y="1286002"/>
                </a:lnTo>
                <a:lnTo>
                  <a:pt x="1238503" y="1258315"/>
                </a:lnTo>
                <a:lnTo>
                  <a:pt x="1265174" y="1152652"/>
                </a:lnTo>
                <a:lnTo>
                  <a:pt x="1299210" y="1049019"/>
                </a:lnTo>
                <a:lnTo>
                  <a:pt x="1337690" y="951991"/>
                </a:lnTo>
                <a:lnTo>
                  <a:pt x="1380363" y="855852"/>
                </a:lnTo>
                <a:lnTo>
                  <a:pt x="1428368" y="767333"/>
                </a:lnTo>
                <a:lnTo>
                  <a:pt x="1478533" y="678814"/>
                </a:lnTo>
                <a:lnTo>
                  <a:pt x="1532889" y="597662"/>
                </a:lnTo>
                <a:lnTo>
                  <a:pt x="1589404" y="518667"/>
                </a:lnTo>
                <a:lnTo>
                  <a:pt x="1647063" y="443991"/>
                </a:lnTo>
                <a:lnTo>
                  <a:pt x="1704593" y="374650"/>
                </a:lnTo>
                <a:lnTo>
                  <a:pt x="1765427" y="308482"/>
                </a:lnTo>
                <a:lnTo>
                  <a:pt x="1825116" y="246506"/>
                </a:lnTo>
                <a:lnTo>
                  <a:pt x="1884933" y="188849"/>
                </a:lnTo>
                <a:lnTo>
                  <a:pt x="1942464" y="134492"/>
                </a:lnTo>
                <a:lnTo>
                  <a:pt x="1998979" y="85343"/>
                </a:lnTo>
                <a:lnTo>
                  <a:pt x="2054478" y="39497"/>
                </a:lnTo>
                <a:lnTo>
                  <a:pt x="2104643" y="0"/>
                </a:lnTo>
                <a:close/>
              </a:path>
              <a:path w="2105025" h="1534795">
                <a:moveTo>
                  <a:pt x="1232838" y="1286002"/>
                </a:moveTo>
                <a:lnTo>
                  <a:pt x="676275" y="1286002"/>
                </a:lnTo>
                <a:lnTo>
                  <a:pt x="748791" y="1287017"/>
                </a:lnTo>
                <a:lnTo>
                  <a:pt x="813942" y="1294511"/>
                </a:lnTo>
                <a:lnTo>
                  <a:pt x="875791" y="1305178"/>
                </a:lnTo>
                <a:lnTo>
                  <a:pt x="931290" y="1322324"/>
                </a:lnTo>
                <a:lnTo>
                  <a:pt x="983488" y="1339341"/>
                </a:lnTo>
                <a:lnTo>
                  <a:pt x="1032637" y="1363852"/>
                </a:lnTo>
                <a:lnTo>
                  <a:pt x="1078483" y="1388490"/>
                </a:lnTo>
                <a:lnTo>
                  <a:pt x="1120013" y="1417319"/>
                </a:lnTo>
                <a:lnTo>
                  <a:pt x="1162685" y="1448180"/>
                </a:lnTo>
                <a:lnTo>
                  <a:pt x="1201165" y="1482343"/>
                </a:lnTo>
                <a:lnTo>
                  <a:pt x="1216025" y="1368170"/>
                </a:lnTo>
                <a:lnTo>
                  <a:pt x="1232838" y="1286002"/>
                </a:lnTo>
                <a:close/>
              </a:path>
            </a:pathLst>
          </a:custGeom>
          <a:solidFill>
            <a:srgbClr val="2CA1BE"/>
          </a:solidFill>
        </p:spPr>
        <p:txBody>
          <a:bodyPr wrap="square" lIns="0" tIns="0" rIns="0" bIns="0" rtlCol="0"/>
          <a:lstStyle/>
          <a:p>
            <a:endParaRPr/>
          </a:p>
        </p:txBody>
      </p:sp>
      <p:sp>
        <p:nvSpPr>
          <p:cNvPr id="5" name="object 5"/>
          <p:cNvSpPr/>
          <p:nvPr/>
        </p:nvSpPr>
        <p:spPr>
          <a:xfrm>
            <a:off x="5176176" y="3501866"/>
            <a:ext cx="1091565" cy="2231390"/>
          </a:xfrm>
          <a:custGeom>
            <a:avLst/>
            <a:gdLst/>
            <a:ahLst/>
            <a:cxnLst/>
            <a:rect l="l" t="t" r="r" b="b"/>
            <a:pathLst>
              <a:path w="1091564" h="2231390">
                <a:moveTo>
                  <a:pt x="271144" y="1577339"/>
                </a:moveTo>
                <a:lnTo>
                  <a:pt x="0" y="1577339"/>
                </a:lnTo>
                <a:lnTo>
                  <a:pt x="0" y="1638173"/>
                </a:lnTo>
                <a:lnTo>
                  <a:pt x="5333" y="1695703"/>
                </a:lnTo>
                <a:lnTo>
                  <a:pt x="10667" y="1754377"/>
                </a:lnTo>
                <a:lnTo>
                  <a:pt x="18161" y="1807717"/>
                </a:lnTo>
                <a:lnTo>
                  <a:pt x="29844" y="1861058"/>
                </a:lnTo>
                <a:lnTo>
                  <a:pt x="44830" y="1910118"/>
                </a:lnTo>
                <a:lnTo>
                  <a:pt x="62991" y="1958111"/>
                </a:lnTo>
                <a:lnTo>
                  <a:pt x="83312" y="2000770"/>
                </a:lnTo>
                <a:lnTo>
                  <a:pt x="107823" y="2042363"/>
                </a:lnTo>
                <a:lnTo>
                  <a:pt x="137794" y="2079688"/>
                </a:lnTo>
                <a:lnTo>
                  <a:pt x="169799" y="2113813"/>
                </a:lnTo>
                <a:lnTo>
                  <a:pt x="206120" y="2143683"/>
                </a:lnTo>
                <a:lnTo>
                  <a:pt x="247650" y="2168207"/>
                </a:lnTo>
                <a:lnTo>
                  <a:pt x="293624" y="2190610"/>
                </a:lnTo>
                <a:lnTo>
                  <a:pt x="343788" y="2208733"/>
                </a:lnTo>
                <a:lnTo>
                  <a:pt x="399288" y="2220467"/>
                </a:lnTo>
                <a:lnTo>
                  <a:pt x="460120" y="2227935"/>
                </a:lnTo>
                <a:lnTo>
                  <a:pt x="527430" y="2231136"/>
                </a:lnTo>
                <a:lnTo>
                  <a:pt x="596900" y="2227935"/>
                </a:lnTo>
                <a:lnTo>
                  <a:pt x="664082" y="2219401"/>
                </a:lnTo>
                <a:lnTo>
                  <a:pt x="723900" y="2205545"/>
                </a:lnTo>
                <a:lnTo>
                  <a:pt x="780541" y="2185276"/>
                </a:lnTo>
                <a:lnTo>
                  <a:pt x="830706" y="2161806"/>
                </a:lnTo>
                <a:lnTo>
                  <a:pt x="876553" y="2131949"/>
                </a:lnTo>
                <a:lnTo>
                  <a:pt x="918210" y="2095690"/>
                </a:lnTo>
                <a:lnTo>
                  <a:pt x="955548" y="2057298"/>
                </a:lnTo>
                <a:lnTo>
                  <a:pt x="988694" y="2014639"/>
                </a:lnTo>
                <a:lnTo>
                  <a:pt x="1014772" y="1967712"/>
                </a:lnTo>
                <a:lnTo>
                  <a:pt x="534924" y="1967712"/>
                </a:lnTo>
                <a:lnTo>
                  <a:pt x="487933" y="1965578"/>
                </a:lnTo>
                <a:lnTo>
                  <a:pt x="446277" y="1959178"/>
                </a:lnTo>
                <a:lnTo>
                  <a:pt x="380111" y="1928240"/>
                </a:lnTo>
                <a:lnTo>
                  <a:pt x="328802" y="1877059"/>
                </a:lnTo>
                <a:lnTo>
                  <a:pt x="309625" y="1841855"/>
                </a:lnTo>
                <a:lnTo>
                  <a:pt x="296799" y="1801367"/>
                </a:lnTo>
                <a:lnTo>
                  <a:pt x="285114" y="1755520"/>
                </a:lnTo>
                <a:lnTo>
                  <a:pt x="277622" y="1702180"/>
                </a:lnTo>
                <a:lnTo>
                  <a:pt x="272288" y="1642364"/>
                </a:lnTo>
                <a:lnTo>
                  <a:pt x="271144" y="1577339"/>
                </a:lnTo>
                <a:close/>
              </a:path>
              <a:path w="1091564" h="2231390">
                <a:moveTo>
                  <a:pt x="1086865" y="0"/>
                </a:moveTo>
                <a:lnTo>
                  <a:pt x="790066" y="4317"/>
                </a:lnTo>
                <a:lnTo>
                  <a:pt x="790066" y="1649856"/>
                </a:lnTo>
                <a:lnTo>
                  <a:pt x="789051" y="1690370"/>
                </a:lnTo>
                <a:lnTo>
                  <a:pt x="787907" y="1728851"/>
                </a:lnTo>
                <a:lnTo>
                  <a:pt x="780541" y="1797050"/>
                </a:lnTo>
                <a:lnTo>
                  <a:pt x="763397" y="1856790"/>
                </a:lnTo>
                <a:lnTo>
                  <a:pt x="735583" y="1903717"/>
                </a:lnTo>
                <a:lnTo>
                  <a:pt x="689737" y="1937842"/>
                </a:lnTo>
                <a:lnTo>
                  <a:pt x="623569" y="1960245"/>
                </a:lnTo>
                <a:lnTo>
                  <a:pt x="581913" y="1966645"/>
                </a:lnTo>
                <a:lnTo>
                  <a:pt x="534924" y="1967712"/>
                </a:lnTo>
                <a:lnTo>
                  <a:pt x="1014772" y="1967712"/>
                </a:lnTo>
                <a:lnTo>
                  <a:pt x="1038860" y="1914385"/>
                </a:lnTo>
                <a:lnTo>
                  <a:pt x="1058037" y="1859991"/>
                </a:lnTo>
                <a:lnTo>
                  <a:pt x="1073023" y="1801367"/>
                </a:lnTo>
                <a:lnTo>
                  <a:pt x="1083690" y="1739518"/>
                </a:lnTo>
                <a:lnTo>
                  <a:pt x="1090167" y="1675511"/>
                </a:lnTo>
                <a:lnTo>
                  <a:pt x="1091183" y="1607184"/>
                </a:lnTo>
                <a:lnTo>
                  <a:pt x="1086865" y="0"/>
                </a:lnTo>
                <a:close/>
              </a:path>
            </a:pathLst>
          </a:custGeom>
          <a:solidFill>
            <a:srgbClr val="BEBEBE"/>
          </a:solidFill>
        </p:spPr>
        <p:txBody>
          <a:bodyPr wrap="square" lIns="0" tIns="0" rIns="0" bIns="0" rtlCol="0"/>
          <a:lstStyle/>
          <a:p>
            <a:endParaRPr/>
          </a:p>
        </p:txBody>
      </p:sp>
      <p:sp>
        <p:nvSpPr>
          <p:cNvPr id="6" name="object 6"/>
          <p:cNvSpPr/>
          <p:nvPr/>
        </p:nvSpPr>
        <p:spPr>
          <a:xfrm>
            <a:off x="6448044" y="2065020"/>
            <a:ext cx="2100580" cy="1597660"/>
          </a:xfrm>
          <a:custGeom>
            <a:avLst/>
            <a:gdLst/>
            <a:ahLst/>
            <a:cxnLst/>
            <a:rect l="l" t="t" r="r" b="b"/>
            <a:pathLst>
              <a:path w="2100579" h="1597660">
                <a:moveTo>
                  <a:pt x="1957829" y="1297558"/>
                </a:moveTo>
                <a:lnTo>
                  <a:pt x="1399031" y="1297558"/>
                </a:lnTo>
                <a:lnTo>
                  <a:pt x="1471549" y="1298575"/>
                </a:lnTo>
                <a:lnTo>
                  <a:pt x="1538731" y="1308227"/>
                </a:lnTo>
                <a:lnTo>
                  <a:pt x="1599564" y="1319910"/>
                </a:lnTo>
                <a:lnTo>
                  <a:pt x="1656206" y="1335913"/>
                </a:lnTo>
                <a:lnTo>
                  <a:pt x="1708403" y="1357249"/>
                </a:lnTo>
                <a:lnTo>
                  <a:pt x="1757552" y="1381759"/>
                </a:lnTo>
                <a:lnTo>
                  <a:pt x="1803400" y="1410589"/>
                </a:lnTo>
                <a:lnTo>
                  <a:pt x="1848230" y="1443608"/>
                </a:lnTo>
                <a:lnTo>
                  <a:pt x="1889886" y="1477771"/>
                </a:lnTo>
                <a:lnTo>
                  <a:pt x="1930400" y="1516126"/>
                </a:lnTo>
                <a:lnTo>
                  <a:pt x="1969897" y="1555622"/>
                </a:lnTo>
                <a:lnTo>
                  <a:pt x="2009394" y="1597152"/>
                </a:lnTo>
                <a:lnTo>
                  <a:pt x="2100072" y="1575815"/>
                </a:lnTo>
                <a:lnTo>
                  <a:pt x="2033904" y="1437258"/>
                </a:lnTo>
                <a:lnTo>
                  <a:pt x="1962403" y="1305052"/>
                </a:lnTo>
                <a:lnTo>
                  <a:pt x="1957829" y="1297558"/>
                </a:lnTo>
                <a:close/>
              </a:path>
              <a:path w="2100579" h="1597660">
                <a:moveTo>
                  <a:pt x="0" y="0"/>
                </a:moveTo>
                <a:lnTo>
                  <a:pt x="53339" y="40512"/>
                </a:lnTo>
                <a:lnTo>
                  <a:pt x="109854" y="86359"/>
                </a:lnTo>
                <a:lnTo>
                  <a:pt x="167512" y="134365"/>
                </a:lnTo>
                <a:lnTo>
                  <a:pt x="227329" y="187705"/>
                </a:lnTo>
                <a:lnTo>
                  <a:pt x="288162" y="244093"/>
                </a:lnTo>
                <a:lnTo>
                  <a:pt x="348996" y="304926"/>
                </a:lnTo>
                <a:lnTo>
                  <a:pt x="409828" y="369950"/>
                </a:lnTo>
                <a:lnTo>
                  <a:pt x="469519" y="439292"/>
                </a:lnTo>
                <a:lnTo>
                  <a:pt x="529335" y="511809"/>
                </a:lnTo>
                <a:lnTo>
                  <a:pt x="586866" y="588517"/>
                </a:lnTo>
                <a:lnTo>
                  <a:pt x="642365" y="669543"/>
                </a:lnTo>
                <a:lnTo>
                  <a:pt x="694689" y="753744"/>
                </a:lnTo>
                <a:lnTo>
                  <a:pt x="743711" y="843406"/>
                </a:lnTo>
                <a:lnTo>
                  <a:pt x="787526" y="935101"/>
                </a:lnTo>
                <a:lnTo>
                  <a:pt x="828039" y="1032128"/>
                </a:lnTo>
                <a:lnTo>
                  <a:pt x="863346" y="1131189"/>
                </a:lnTo>
                <a:lnTo>
                  <a:pt x="893190" y="1234693"/>
                </a:lnTo>
                <a:lnTo>
                  <a:pt x="917701" y="1342389"/>
                </a:lnTo>
                <a:lnTo>
                  <a:pt x="933703" y="1453260"/>
                </a:lnTo>
                <a:lnTo>
                  <a:pt x="987044" y="1418081"/>
                </a:lnTo>
                <a:lnTo>
                  <a:pt x="1037208" y="1388237"/>
                </a:lnTo>
                <a:lnTo>
                  <a:pt x="1085214" y="1362582"/>
                </a:lnTo>
                <a:lnTo>
                  <a:pt x="1130046" y="1343405"/>
                </a:lnTo>
                <a:lnTo>
                  <a:pt x="1174877" y="1327403"/>
                </a:lnTo>
                <a:lnTo>
                  <a:pt x="1217549" y="1315719"/>
                </a:lnTo>
                <a:lnTo>
                  <a:pt x="1261363" y="1306067"/>
                </a:lnTo>
                <a:lnTo>
                  <a:pt x="1305052" y="1300733"/>
                </a:lnTo>
                <a:lnTo>
                  <a:pt x="1352041" y="1297558"/>
                </a:lnTo>
                <a:lnTo>
                  <a:pt x="1957829" y="1297558"/>
                </a:lnTo>
                <a:lnTo>
                  <a:pt x="1885569" y="1179194"/>
                </a:lnTo>
                <a:lnTo>
                  <a:pt x="1802383" y="1056639"/>
                </a:lnTo>
                <a:lnTo>
                  <a:pt x="1714880" y="941451"/>
                </a:lnTo>
                <a:lnTo>
                  <a:pt x="1620901" y="830579"/>
                </a:lnTo>
                <a:lnTo>
                  <a:pt x="1520571" y="727201"/>
                </a:lnTo>
                <a:lnTo>
                  <a:pt x="1418208" y="629030"/>
                </a:lnTo>
                <a:lnTo>
                  <a:pt x="1310385" y="536320"/>
                </a:lnTo>
                <a:lnTo>
                  <a:pt x="1195197" y="452119"/>
                </a:lnTo>
                <a:lnTo>
                  <a:pt x="1077722" y="373125"/>
                </a:lnTo>
                <a:lnTo>
                  <a:pt x="956182" y="301751"/>
                </a:lnTo>
                <a:lnTo>
                  <a:pt x="831214" y="236727"/>
                </a:lnTo>
                <a:lnTo>
                  <a:pt x="700024" y="179069"/>
                </a:lnTo>
                <a:lnTo>
                  <a:pt x="567689" y="127888"/>
                </a:lnTo>
                <a:lnTo>
                  <a:pt x="429005" y="85343"/>
                </a:lnTo>
                <a:lnTo>
                  <a:pt x="289178" y="49021"/>
                </a:lnTo>
                <a:lnTo>
                  <a:pt x="145160" y="21335"/>
                </a:lnTo>
                <a:lnTo>
                  <a:pt x="0" y="0"/>
                </a:lnTo>
                <a:close/>
              </a:path>
            </a:pathLst>
          </a:custGeom>
          <a:solidFill>
            <a:srgbClr val="00467C"/>
          </a:solidFill>
        </p:spPr>
        <p:txBody>
          <a:bodyPr wrap="square" lIns="0" tIns="0" rIns="0" bIns="0" rtlCol="0"/>
          <a:lstStyle/>
          <a:p>
            <a:endParaRPr/>
          </a:p>
        </p:txBody>
      </p:sp>
      <p:sp>
        <p:nvSpPr>
          <p:cNvPr id="7" name="object 7"/>
          <p:cNvSpPr/>
          <p:nvPr/>
        </p:nvSpPr>
        <p:spPr>
          <a:xfrm>
            <a:off x="5911596" y="1383791"/>
            <a:ext cx="403860" cy="467995"/>
          </a:xfrm>
          <a:custGeom>
            <a:avLst/>
            <a:gdLst/>
            <a:ahLst/>
            <a:cxnLst/>
            <a:rect l="l" t="t" r="r" b="b"/>
            <a:pathLst>
              <a:path w="403860" h="467994">
                <a:moveTo>
                  <a:pt x="342900" y="0"/>
                </a:moveTo>
                <a:lnTo>
                  <a:pt x="59816" y="0"/>
                </a:lnTo>
                <a:lnTo>
                  <a:pt x="0" y="467868"/>
                </a:lnTo>
                <a:lnTo>
                  <a:pt x="403859" y="467868"/>
                </a:lnTo>
                <a:lnTo>
                  <a:pt x="342900" y="0"/>
                </a:lnTo>
                <a:close/>
              </a:path>
            </a:pathLst>
          </a:custGeom>
          <a:solidFill>
            <a:srgbClr val="BEBEBE"/>
          </a:solidFill>
        </p:spPr>
        <p:txBody>
          <a:bodyPr wrap="square" lIns="0" tIns="0" rIns="0" bIns="0" rtlCol="0"/>
          <a:lstStyle/>
          <a:p>
            <a:endParaRPr/>
          </a:p>
        </p:txBody>
      </p:sp>
      <p:sp>
        <p:nvSpPr>
          <p:cNvPr id="8" name="object 8"/>
          <p:cNvSpPr/>
          <p:nvPr/>
        </p:nvSpPr>
        <p:spPr>
          <a:xfrm>
            <a:off x="6211823" y="2112264"/>
            <a:ext cx="978535" cy="1458595"/>
          </a:xfrm>
          <a:custGeom>
            <a:avLst/>
            <a:gdLst/>
            <a:ahLst/>
            <a:cxnLst/>
            <a:rect l="l" t="t" r="r" b="b"/>
            <a:pathLst>
              <a:path w="978534" h="1458595">
                <a:moveTo>
                  <a:pt x="941728" y="1243838"/>
                </a:moveTo>
                <a:lnTo>
                  <a:pt x="435736" y="1243838"/>
                </a:lnTo>
                <a:lnTo>
                  <a:pt x="506349" y="1244981"/>
                </a:lnTo>
                <a:lnTo>
                  <a:pt x="570356" y="1252347"/>
                </a:lnTo>
                <a:lnTo>
                  <a:pt x="630174" y="1266316"/>
                </a:lnTo>
                <a:lnTo>
                  <a:pt x="686816" y="1282319"/>
                </a:lnTo>
                <a:lnTo>
                  <a:pt x="740155" y="1301496"/>
                </a:lnTo>
                <a:lnTo>
                  <a:pt x="789304" y="1327150"/>
                </a:lnTo>
                <a:lnTo>
                  <a:pt x="838453" y="1355978"/>
                </a:lnTo>
                <a:lnTo>
                  <a:pt x="885444" y="1386966"/>
                </a:lnTo>
                <a:lnTo>
                  <a:pt x="932433" y="1421130"/>
                </a:lnTo>
                <a:lnTo>
                  <a:pt x="978407" y="1458468"/>
                </a:lnTo>
                <a:lnTo>
                  <a:pt x="963422" y="1348486"/>
                </a:lnTo>
                <a:lnTo>
                  <a:pt x="941728" y="1243838"/>
                </a:lnTo>
                <a:close/>
              </a:path>
              <a:path w="978534" h="1458595">
                <a:moveTo>
                  <a:pt x="0" y="0"/>
                </a:moveTo>
                <a:lnTo>
                  <a:pt x="0" y="1382649"/>
                </a:lnTo>
                <a:lnTo>
                  <a:pt x="49149" y="1349502"/>
                </a:lnTo>
                <a:lnTo>
                  <a:pt x="97154" y="1322832"/>
                </a:lnTo>
                <a:lnTo>
                  <a:pt x="147447" y="1299337"/>
                </a:lnTo>
                <a:lnTo>
                  <a:pt x="197612" y="1278001"/>
                </a:lnTo>
                <a:lnTo>
                  <a:pt x="253111" y="1263141"/>
                </a:lnTo>
                <a:lnTo>
                  <a:pt x="309752" y="1252347"/>
                </a:lnTo>
                <a:lnTo>
                  <a:pt x="370585" y="1244981"/>
                </a:lnTo>
                <a:lnTo>
                  <a:pt x="435736" y="1243838"/>
                </a:lnTo>
                <a:lnTo>
                  <a:pt x="941728" y="1243838"/>
                </a:lnTo>
                <a:lnTo>
                  <a:pt x="941070" y="1240663"/>
                </a:lnTo>
                <a:lnTo>
                  <a:pt x="911098" y="1138174"/>
                </a:lnTo>
                <a:lnTo>
                  <a:pt x="875919" y="1038860"/>
                </a:lnTo>
                <a:lnTo>
                  <a:pt x="835278" y="943863"/>
                </a:lnTo>
                <a:lnTo>
                  <a:pt x="789304" y="850900"/>
                </a:lnTo>
                <a:lnTo>
                  <a:pt x="740155" y="763397"/>
                </a:lnTo>
                <a:lnTo>
                  <a:pt x="686816" y="680085"/>
                </a:lnTo>
                <a:lnTo>
                  <a:pt x="630174" y="600075"/>
                </a:lnTo>
                <a:lnTo>
                  <a:pt x="571500" y="524256"/>
                </a:lnTo>
                <a:lnTo>
                  <a:pt x="510540" y="452755"/>
                </a:lnTo>
                <a:lnTo>
                  <a:pt x="449706" y="385445"/>
                </a:lnTo>
                <a:lnTo>
                  <a:pt x="388747" y="321437"/>
                </a:lnTo>
                <a:lnTo>
                  <a:pt x="325754" y="261620"/>
                </a:lnTo>
                <a:lnTo>
                  <a:pt x="265938" y="208152"/>
                </a:lnTo>
                <a:lnTo>
                  <a:pt x="207263" y="157987"/>
                </a:lnTo>
                <a:lnTo>
                  <a:pt x="150622" y="112140"/>
                </a:lnTo>
                <a:lnTo>
                  <a:pt x="97154" y="70485"/>
                </a:lnTo>
                <a:lnTo>
                  <a:pt x="0" y="0"/>
                </a:lnTo>
                <a:close/>
              </a:path>
            </a:pathLst>
          </a:custGeom>
          <a:solidFill>
            <a:srgbClr val="EB631B"/>
          </a:solidFill>
        </p:spPr>
        <p:txBody>
          <a:bodyPr wrap="square" lIns="0" tIns="0" rIns="0" bIns="0" rtlCol="0"/>
          <a:lstStyle/>
          <a:p>
            <a:endParaRPr/>
          </a:p>
        </p:txBody>
      </p:sp>
      <p:sp>
        <p:nvSpPr>
          <p:cNvPr id="9" name="object 9"/>
          <p:cNvSpPr/>
          <p:nvPr/>
        </p:nvSpPr>
        <p:spPr>
          <a:xfrm>
            <a:off x="5045964" y="2106167"/>
            <a:ext cx="939165" cy="1414780"/>
          </a:xfrm>
          <a:custGeom>
            <a:avLst/>
            <a:gdLst/>
            <a:ahLst/>
            <a:cxnLst/>
            <a:rect l="l" t="t" r="r" b="b"/>
            <a:pathLst>
              <a:path w="939164" h="1414779">
                <a:moveTo>
                  <a:pt x="938784" y="0"/>
                </a:moveTo>
                <a:lnTo>
                  <a:pt x="895096" y="32004"/>
                </a:lnTo>
                <a:lnTo>
                  <a:pt x="849122" y="67183"/>
                </a:lnTo>
                <a:lnTo>
                  <a:pt x="799084" y="107696"/>
                </a:lnTo>
                <a:lnTo>
                  <a:pt x="745744" y="152527"/>
                </a:lnTo>
                <a:lnTo>
                  <a:pt x="690245" y="201549"/>
                </a:lnTo>
                <a:lnTo>
                  <a:pt x="633730" y="252730"/>
                </a:lnTo>
                <a:lnTo>
                  <a:pt x="576072" y="311404"/>
                </a:lnTo>
                <a:lnTo>
                  <a:pt x="517398" y="372237"/>
                </a:lnTo>
                <a:lnTo>
                  <a:pt x="459739" y="437261"/>
                </a:lnTo>
                <a:lnTo>
                  <a:pt x="402209" y="507746"/>
                </a:lnTo>
                <a:lnTo>
                  <a:pt x="345694" y="580263"/>
                </a:lnTo>
                <a:lnTo>
                  <a:pt x="291211" y="656971"/>
                </a:lnTo>
                <a:lnTo>
                  <a:pt x="240030" y="739140"/>
                </a:lnTo>
                <a:lnTo>
                  <a:pt x="192024" y="823341"/>
                </a:lnTo>
                <a:lnTo>
                  <a:pt x="147193" y="913003"/>
                </a:lnTo>
                <a:lnTo>
                  <a:pt x="107696" y="1004697"/>
                </a:lnTo>
                <a:lnTo>
                  <a:pt x="71500" y="1101725"/>
                </a:lnTo>
                <a:lnTo>
                  <a:pt x="41656" y="1203071"/>
                </a:lnTo>
                <a:lnTo>
                  <a:pt x="18161" y="1305433"/>
                </a:lnTo>
                <a:lnTo>
                  <a:pt x="0" y="1414272"/>
                </a:lnTo>
                <a:lnTo>
                  <a:pt x="48006" y="1376934"/>
                </a:lnTo>
                <a:lnTo>
                  <a:pt x="96012" y="1346073"/>
                </a:lnTo>
                <a:lnTo>
                  <a:pt x="143001" y="1317244"/>
                </a:lnTo>
                <a:lnTo>
                  <a:pt x="192024" y="1294765"/>
                </a:lnTo>
                <a:lnTo>
                  <a:pt x="242188" y="1275588"/>
                </a:lnTo>
                <a:lnTo>
                  <a:pt x="294386" y="1260729"/>
                </a:lnTo>
                <a:lnTo>
                  <a:pt x="349885" y="1248918"/>
                </a:lnTo>
                <a:lnTo>
                  <a:pt x="409701" y="1242568"/>
                </a:lnTo>
                <a:lnTo>
                  <a:pt x="473710" y="1241425"/>
                </a:lnTo>
                <a:lnTo>
                  <a:pt x="938784" y="1241425"/>
                </a:lnTo>
                <a:lnTo>
                  <a:pt x="938784" y="0"/>
                </a:lnTo>
                <a:close/>
              </a:path>
              <a:path w="939164" h="1414779">
                <a:moveTo>
                  <a:pt x="938784" y="1241425"/>
                </a:moveTo>
                <a:lnTo>
                  <a:pt x="473710" y="1241425"/>
                </a:lnTo>
                <a:lnTo>
                  <a:pt x="539750" y="1242568"/>
                </a:lnTo>
                <a:lnTo>
                  <a:pt x="602741" y="1250061"/>
                </a:lnTo>
                <a:lnTo>
                  <a:pt x="660400" y="1260729"/>
                </a:lnTo>
                <a:lnTo>
                  <a:pt x="715772" y="1275588"/>
                </a:lnTo>
                <a:lnTo>
                  <a:pt x="765937" y="1293749"/>
                </a:lnTo>
                <a:lnTo>
                  <a:pt x="813943" y="1316101"/>
                </a:lnTo>
                <a:lnTo>
                  <a:pt x="856614" y="1339596"/>
                </a:lnTo>
                <a:lnTo>
                  <a:pt x="900430" y="1368425"/>
                </a:lnTo>
                <a:lnTo>
                  <a:pt x="938784" y="1397254"/>
                </a:lnTo>
                <a:lnTo>
                  <a:pt x="938784" y="1241425"/>
                </a:lnTo>
                <a:close/>
              </a:path>
            </a:pathLst>
          </a:custGeom>
          <a:solidFill>
            <a:srgbClr val="C00000"/>
          </a:solidFill>
        </p:spPr>
        <p:txBody>
          <a:bodyPr wrap="square" lIns="0" tIns="0" rIns="0" bIns="0" rtlCol="0"/>
          <a:lstStyle/>
          <a:p>
            <a:endParaRPr/>
          </a:p>
        </p:txBody>
      </p:sp>
      <p:sp>
        <p:nvSpPr>
          <p:cNvPr id="10" name="object 10"/>
          <p:cNvSpPr/>
          <p:nvPr/>
        </p:nvSpPr>
        <p:spPr>
          <a:xfrm>
            <a:off x="4335018" y="3986848"/>
            <a:ext cx="3639820" cy="1241362"/>
          </a:xfrm>
          <a:custGeom>
            <a:avLst/>
            <a:gdLst/>
            <a:ahLst/>
            <a:cxnLst/>
            <a:rect l="l" t="t" r="r" b="b"/>
            <a:pathLst>
              <a:path w="3639820" h="1092835">
                <a:moveTo>
                  <a:pt x="0" y="1092708"/>
                </a:moveTo>
                <a:lnTo>
                  <a:pt x="3639312" y="1092708"/>
                </a:lnTo>
                <a:lnTo>
                  <a:pt x="3639312" y="0"/>
                </a:lnTo>
                <a:lnTo>
                  <a:pt x="0" y="0"/>
                </a:lnTo>
                <a:lnTo>
                  <a:pt x="0" y="1092708"/>
                </a:lnTo>
                <a:close/>
              </a:path>
            </a:pathLst>
          </a:custGeom>
          <a:solidFill>
            <a:srgbClr val="FFFFFF"/>
          </a:solidFill>
        </p:spPr>
        <p:txBody>
          <a:bodyPr wrap="square" lIns="0" tIns="0" rIns="0" bIns="0" rtlCol="0"/>
          <a:lstStyle/>
          <a:p>
            <a:endParaRPr/>
          </a:p>
        </p:txBody>
      </p:sp>
      <p:sp>
        <p:nvSpPr>
          <p:cNvPr id="11" name="object 11"/>
          <p:cNvSpPr txBox="1"/>
          <p:nvPr/>
        </p:nvSpPr>
        <p:spPr>
          <a:xfrm>
            <a:off x="4466623" y="3222928"/>
            <a:ext cx="3650615" cy="2058897"/>
          </a:xfrm>
          <a:prstGeom prst="rect">
            <a:avLst/>
          </a:prstGeom>
        </p:spPr>
        <p:txBody>
          <a:bodyPr vert="horz" wrap="square" lIns="0" tIns="12065" rIns="0" bIns="0" rtlCol="0">
            <a:spAutoFit/>
          </a:bodyPr>
          <a:lstStyle/>
          <a:p>
            <a:pPr marL="12700">
              <a:lnSpc>
                <a:spcPct val="100000"/>
              </a:lnSpc>
              <a:spcBef>
                <a:spcPts val="95"/>
              </a:spcBef>
              <a:tabLst>
                <a:tab pos="1166495" algn="l"/>
                <a:tab pos="2144395" algn="l"/>
                <a:tab pos="3141345" algn="l"/>
              </a:tabLst>
            </a:pPr>
            <a:r>
              <a:rPr sz="4000" spc="295" dirty="0">
                <a:solidFill>
                  <a:srgbClr val="FFFFFF"/>
                </a:solidFill>
                <a:latin typeface="Noto Sans CJK JP Regular"/>
                <a:cs typeface="Noto Sans CJK JP Regular"/>
              </a:rPr>
              <a:t>D	</a:t>
            </a:r>
            <a:r>
              <a:rPr sz="6000" spc="-232" baseline="-6000" dirty="0">
                <a:solidFill>
                  <a:srgbClr val="FFFFFF"/>
                </a:solidFill>
                <a:latin typeface="Noto Sans CJK JP Regular"/>
                <a:cs typeface="Noto Sans CJK JP Regular"/>
              </a:rPr>
              <a:t>E	E	</a:t>
            </a:r>
            <a:r>
              <a:rPr sz="4000" spc="655" dirty="0">
                <a:solidFill>
                  <a:srgbClr val="FFFFFF"/>
                </a:solidFill>
                <a:latin typeface="Noto Sans CJK JP Regular"/>
                <a:cs typeface="Noto Sans CJK JP Regular"/>
              </a:rPr>
              <a:t>M</a:t>
            </a:r>
            <a:endParaRPr sz="4000" dirty="0">
              <a:latin typeface="Noto Sans CJK JP Regular"/>
              <a:cs typeface="Noto Sans CJK JP Regular"/>
            </a:endParaRPr>
          </a:p>
          <a:p>
            <a:pPr>
              <a:lnSpc>
                <a:spcPct val="100000"/>
              </a:lnSpc>
              <a:spcBef>
                <a:spcPts val="45"/>
              </a:spcBef>
            </a:pPr>
            <a:r>
              <a:rPr lang="en-US" sz="1800" dirty="0">
                <a:solidFill>
                  <a:srgbClr val="7E7E7E"/>
                </a:solidFill>
                <a:latin typeface="Noto Sans CJK JP Regular"/>
                <a:cs typeface="Noto Sans CJK JP Regular"/>
              </a:rPr>
              <a:t>  </a:t>
            </a:r>
            <a:r>
              <a:rPr sz="1800" dirty="0" err="1">
                <a:solidFill>
                  <a:srgbClr val="7E7E7E"/>
                </a:solidFill>
                <a:latin typeface="Noto Sans CJK JP Regular"/>
                <a:cs typeface="Noto Sans CJK JP Regular"/>
              </a:rPr>
              <a:t>产品规格</a:t>
            </a:r>
            <a:endParaRPr sz="1800" dirty="0">
              <a:latin typeface="Noto Sans CJK JP Regular"/>
              <a:cs typeface="Noto Sans CJK JP Regular"/>
            </a:endParaRPr>
          </a:p>
          <a:p>
            <a:pPr marL="95250">
              <a:lnSpc>
                <a:spcPct val="100000"/>
              </a:lnSpc>
              <a:spcBef>
                <a:spcPts val="615"/>
              </a:spcBef>
            </a:pPr>
            <a:r>
              <a:rPr sz="1400" dirty="0" err="1">
                <a:solidFill>
                  <a:srgbClr val="7E7E7E"/>
                </a:solidFill>
                <a:latin typeface="微软雅黑" panose="020B0503020204020204" pitchFamily="34" charset="-122"/>
                <a:ea typeface="微软雅黑" panose="020B0503020204020204" pitchFamily="34" charset="-122"/>
                <a:cs typeface="Noto Sans CJK JP Regular"/>
              </a:rPr>
              <a:t>除</a:t>
            </a:r>
            <a:r>
              <a:rPr sz="1400" spc="5" dirty="0" err="1">
                <a:solidFill>
                  <a:srgbClr val="7E7E7E"/>
                </a:solidFill>
                <a:latin typeface="微软雅黑" panose="020B0503020204020204" pitchFamily="34" charset="-122"/>
                <a:ea typeface="微软雅黑" panose="020B0503020204020204" pitchFamily="34" charset="-122"/>
                <a:cs typeface="Noto Sans CJK JP Regular"/>
              </a:rPr>
              <a:t>了</a:t>
            </a:r>
            <a:r>
              <a:rPr sz="1400" dirty="0" err="1">
                <a:solidFill>
                  <a:srgbClr val="7E7E7E"/>
                </a:solidFill>
                <a:latin typeface="微软雅黑" panose="020B0503020204020204" pitchFamily="34" charset="-122"/>
                <a:ea typeface="微软雅黑" panose="020B0503020204020204" pitchFamily="34" charset="-122"/>
                <a:cs typeface="Noto Sans CJK JP Regular"/>
              </a:rPr>
              <a:t>IATF</a:t>
            </a:r>
            <a:r>
              <a:rPr sz="1400" dirty="0">
                <a:solidFill>
                  <a:srgbClr val="7E7E7E"/>
                </a:solidFill>
                <a:latin typeface="微软雅黑" panose="020B0503020204020204" pitchFamily="34" charset="-122"/>
                <a:ea typeface="微软雅黑" panose="020B0503020204020204" pitchFamily="34" charset="-122"/>
                <a:cs typeface="Noto Sans CJK JP Regular"/>
              </a:rPr>
              <a:t> 16949 ，</a:t>
            </a:r>
            <a:r>
              <a:rPr sz="1400" dirty="0" smtClean="0">
                <a:solidFill>
                  <a:srgbClr val="7E7E7E"/>
                </a:solidFill>
                <a:latin typeface="微软雅黑" panose="020B0503020204020204" pitchFamily="34" charset="-122"/>
                <a:ea typeface="微软雅黑" panose="020B0503020204020204" pitchFamily="34" charset="-122"/>
                <a:cs typeface="Noto Sans CJK JP Regular"/>
              </a:rPr>
              <a:t>ISO9001，</a:t>
            </a:r>
            <a:r>
              <a:rPr lang="en-US" sz="1400" dirty="0" smtClean="0">
                <a:solidFill>
                  <a:srgbClr val="7E7E7E"/>
                </a:solidFill>
                <a:latin typeface="微软雅黑" panose="020B0503020204020204" pitchFamily="34" charset="-122"/>
                <a:ea typeface="微软雅黑" panose="020B0503020204020204" pitchFamily="34" charset="-122"/>
                <a:cs typeface="Noto Sans CJK JP Regular"/>
              </a:rPr>
              <a:t>ISO14001</a:t>
            </a:r>
            <a:r>
              <a:rPr lang="zh-CN" altLang="en-US" sz="1400" dirty="0" smtClean="0">
                <a:solidFill>
                  <a:srgbClr val="7E7E7E"/>
                </a:solidFill>
                <a:latin typeface="微软雅黑" panose="020B0503020204020204" pitchFamily="34" charset="-122"/>
                <a:ea typeface="微软雅黑" panose="020B0503020204020204" pitchFamily="34" charset="-122"/>
                <a:cs typeface="Noto Sans CJK JP Regular"/>
              </a:rPr>
              <a:t>，</a:t>
            </a:r>
            <a:r>
              <a:rPr lang="en-US" altLang="zh-CN" sz="1400" dirty="0" smtClean="0">
                <a:solidFill>
                  <a:srgbClr val="7E7E7E"/>
                </a:solidFill>
                <a:latin typeface="微软雅黑" panose="020B0503020204020204" pitchFamily="34" charset="-122"/>
                <a:ea typeface="微软雅黑" panose="020B0503020204020204" pitchFamily="34" charset="-122"/>
                <a:cs typeface="Noto Sans CJK JP Regular"/>
              </a:rPr>
              <a:t>ISO45001</a:t>
            </a:r>
            <a:r>
              <a:rPr lang="zh-CN" altLang="en-US" sz="1400" dirty="0" smtClean="0">
                <a:solidFill>
                  <a:srgbClr val="7E7E7E"/>
                </a:solidFill>
                <a:latin typeface="微软雅黑" panose="020B0503020204020204" pitchFamily="34" charset="-122"/>
                <a:ea typeface="微软雅黑" panose="020B0503020204020204" pitchFamily="34" charset="-122"/>
                <a:cs typeface="Noto Sans CJK JP Regular"/>
              </a:rPr>
              <a:t>，</a:t>
            </a:r>
            <a:r>
              <a:rPr sz="1400" dirty="0">
                <a:solidFill>
                  <a:srgbClr val="7E7E7E"/>
                </a:solidFill>
                <a:latin typeface="微软雅黑" panose="020B0503020204020204" pitchFamily="34" charset="-122"/>
                <a:ea typeface="微软雅黑" panose="020B0503020204020204" pitchFamily="34" charset="-122"/>
                <a:cs typeface="Noto Sans CJK JP Regular"/>
              </a:rPr>
              <a:t>UL</a:t>
            </a:r>
            <a:r>
              <a:rPr lang="zh-CN" altLang="en-US" sz="1400" dirty="0">
                <a:solidFill>
                  <a:srgbClr val="7E7E7E"/>
                </a:solidFill>
                <a:latin typeface="微软雅黑" panose="020B0503020204020204" pitchFamily="34" charset="-122"/>
                <a:ea typeface="微软雅黑" panose="020B0503020204020204" pitchFamily="34" charset="-122"/>
                <a:cs typeface="Noto Sans CJK JP Regular"/>
              </a:rPr>
              <a:t>，</a:t>
            </a:r>
            <a:r>
              <a:rPr sz="1400" dirty="0">
                <a:solidFill>
                  <a:srgbClr val="7E7E7E"/>
                </a:solidFill>
                <a:latin typeface="微软雅黑" panose="020B0503020204020204" pitchFamily="34" charset="-122"/>
                <a:ea typeface="微软雅黑" panose="020B0503020204020204" pitchFamily="34" charset="-122"/>
                <a:cs typeface="Noto Sans CJK JP Regular"/>
              </a:rPr>
              <a:t>CUL</a:t>
            </a:r>
            <a:r>
              <a:rPr lang="zh-CN" altLang="en-US" sz="1400" dirty="0">
                <a:solidFill>
                  <a:srgbClr val="7E7E7E"/>
                </a:solidFill>
                <a:latin typeface="微软雅黑" panose="020B0503020204020204" pitchFamily="34" charset="-122"/>
                <a:ea typeface="微软雅黑" panose="020B0503020204020204" pitchFamily="34" charset="-122"/>
                <a:cs typeface="Noto Sans CJK JP Regular"/>
              </a:rPr>
              <a:t>，</a:t>
            </a:r>
            <a:r>
              <a:rPr sz="1400" dirty="0">
                <a:solidFill>
                  <a:srgbClr val="7E7E7E"/>
                </a:solidFill>
                <a:latin typeface="微软雅黑" panose="020B0503020204020204" pitchFamily="34" charset="-122"/>
                <a:ea typeface="微软雅黑" panose="020B0503020204020204" pitchFamily="34" charset="-122"/>
                <a:cs typeface="Noto Sans CJK JP Regular"/>
              </a:rPr>
              <a:t>CE</a:t>
            </a:r>
            <a:r>
              <a:rPr lang="zh-CN" altLang="en-US" sz="1400" dirty="0">
                <a:solidFill>
                  <a:srgbClr val="7E7E7E"/>
                </a:solidFill>
                <a:latin typeface="微软雅黑" panose="020B0503020204020204" pitchFamily="34" charset="-122"/>
                <a:ea typeface="微软雅黑" panose="020B0503020204020204" pitchFamily="34" charset="-122"/>
                <a:cs typeface="Noto Sans CJK JP Regular"/>
              </a:rPr>
              <a:t>，</a:t>
            </a:r>
            <a:r>
              <a:rPr sz="1400" dirty="0">
                <a:solidFill>
                  <a:srgbClr val="7E7E7E"/>
                </a:solidFill>
                <a:latin typeface="微软雅黑" panose="020B0503020204020204" pitchFamily="34" charset="-122"/>
                <a:ea typeface="微软雅黑" panose="020B0503020204020204" pitchFamily="34" charset="-122"/>
                <a:cs typeface="Noto Sans CJK JP Regular"/>
              </a:rPr>
              <a:t>CQC</a:t>
            </a:r>
            <a:r>
              <a:rPr lang="zh-CN" altLang="en-US" sz="1400" dirty="0">
                <a:solidFill>
                  <a:srgbClr val="7E7E7E"/>
                </a:solidFill>
                <a:latin typeface="微软雅黑" panose="020B0503020204020204" pitchFamily="34" charset="-122"/>
                <a:ea typeface="微软雅黑" panose="020B0503020204020204" pitchFamily="34" charset="-122"/>
                <a:cs typeface="Noto Sans CJK JP Regular"/>
              </a:rPr>
              <a:t>，</a:t>
            </a:r>
            <a:r>
              <a:rPr sz="1400" dirty="0">
                <a:solidFill>
                  <a:srgbClr val="7E7E7E"/>
                </a:solidFill>
                <a:latin typeface="微软雅黑" panose="020B0503020204020204" pitchFamily="34" charset="-122"/>
                <a:ea typeface="微软雅黑" panose="020B0503020204020204" pitchFamily="34" charset="-122"/>
                <a:cs typeface="Noto Sans CJK JP Regular"/>
              </a:rPr>
              <a:t>ROHS</a:t>
            </a:r>
            <a:r>
              <a:rPr lang="zh-CN" altLang="en-US" sz="1400" dirty="0">
                <a:solidFill>
                  <a:srgbClr val="7E7E7E"/>
                </a:solidFill>
                <a:latin typeface="微软雅黑" panose="020B0503020204020204" pitchFamily="34" charset="-122"/>
                <a:ea typeface="微软雅黑" panose="020B0503020204020204" pitchFamily="34" charset="-122"/>
                <a:cs typeface="Noto Sans CJK JP Regular"/>
              </a:rPr>
              <a:t>，</a:t>
            </a:r>
            <a:r>
              <a:rPr sz="1400" dirty="0" err="1">
                <a:solidFill>
                  <a:srgbClr val="7E7E7E"/>
                </a:solidFill>
                <a:latin typeface="微软雅黑" panose="020B0503020204020204" pitchFamily="34" charset="-122"/>
                <a:ea typeface="微软雅黑" panose="020B0503020204020204" pitchFamily="34" charset="-122"/>
                <a:cs typeface="Noto Sans CJK JP Regular"/>
              </a:rPr>
              <a:t>REACH等十余项认证，</a:t>
            </a:r>
            <a:r>
              <a:rPr lang="en-US" sz="1400" spc="25" dirty="0" err="1">
                <a:solidFill>
                  <a:srgbClr val="7E7E7E"/>
                </a:solidFill>
                <a:latin typeface="微软雅黑" panose="020B0503020204020204" pitchFamily="34" charset="-122"/>
                <a:ea typeface="微软雅黑" panose="020B0503020204020204" pitchFamily="34" charset="-122"/>
                <a:cs typeface="Noto Sans CJK JP Regular"/>
              </a:rPr>
              <a:t>LHE</a:t>
            </a:r>
            <a:r>
              <a:rPr sz="1400" dirty="0" err="1">
                <a:solidFill>
                  <a:srgbClr val="7E7E7E"/>
                </a:solidFill>
                <a:latin typeface="微软雅黑" panose="020B0503020204020204" pitchFamily="34" charset="-122"/>
                <a:ea typeface="微软雅黑" panose="020B0503020204020204" pitchFamily="34" charset="-122"/>
                <a:cs typeface="Noto Sans CJK JP Regular"/>
              </a:rPr>
              <a:t>内部</a:t>
            </a:r>
            <a:r>
              <a:rPr sz="1400" spc="-15" dirty="0" err="1">
                <a:solidFill>
                  <a:srgbClr val="7E7E7E"/>
                </a:solidFill>
                <a:latin typeface="微软雅黑" panose="020B0503020204020204" pitchFamily="34" charset="-122"/>
                <a:ea typeface="微软雅黑" panose="020B0503020204020204" pitchFamily="34" charset="-122"/>
                <a:cs typeface="Noto Sans CJK JP Regular"/>
              </a:rPr>
              <a:t>实</a:t>
            </a:r>
            <a:r>
              <a:rPr sz="1400" dirty="0" err="1">
                <a:solidFill>
                  <a:srgbClr val="7E7E7E"/>
                </a:solidFill>
                <a:latin typeface="微软雅黑" panose="020B0503020204020204" pitchFamily="34" charset="-122"/>
                <a:ea typeface="微软雅黑" panose="020B0503020204020204" pitchFamily="34" charset="-122"/>
                <a:cs typeface="Noto Sans CJK JP Regular"/>
              </a:rPr>
              <a:t>验室</a:t>
            </a:r>
            <a:r>
              <a:rPr sz="1400" spc="-15" dirty="0" err="1">
                <a:solidFill>
                  <a:srgbClr val="7E7E7E"/>
                </a:solidFill>
                <a:latin typeface="微软雅黑" panose="020B0503020204020204" pitchFamily="34" charset="-122"/>
                <a:ea typeface="微软雅黑" panose="020B0503020204020204" pitchFamily="34" charset="-122"/>
                <a:cs typeface="Noto Sans CJK JP Regular"/>
              </a:rPr>
              <a:t>作为</a:t>
            </a:r>
            <a:r>
              <a:rPr sz="1400" dirty="0" err="1">
                <a:solidFill>
                  <a:srgbClr val="7E7E7E"/>
                </a:solidFill>
                <a:latin typeface="微软雅黑" panose="020B0503020204020204" pitchFamily="34" charset="-122"/>
                <a:ea typeface="微软雅黑" panose="020B0503020204020204" pitchFamily="34" charset="-122"/>
                <a:cs typeface="Noto Sans CJK JP Regular"/>
              </a:rPr>
              <a:t>保护伞</a:t>
            </a:r>
            <a:r>
              <a:rPr sz="1400" spc="-15" dirty="0" err="1">
                <a:solidFill>
                  <a:srgbClr val="7E7E7E"/>
                </a:solidFill>
                <a:latin typeface="微软雅黑" panose="020B0503020204020204" pitchFamily="34" charset="-122"/>
                <a:ea typeface="微软雅黑" panose="020B0503020204020204" pitchFamily="34" charset="-122"/>
                <a:cs typeface="Noto Sans CJK JP Regular"/>
              </a:rPr>
              <a:t>，</a:t>
            </a:r>
            <a:r>
              <a:rPr sz="1400" dirty="0" err="1">
                <a:solidFill>
                  <a:srgbClr val="7E7E7E"/>
                </a:solidFill>
                <a:latin typeface="微软雅黑" panose="020B0503020204020204" pitchFamily="34" charset="-122"/>
                <a:ea typeface="微软雅黑" panose="020B0503020204020204" pitchFamily="34" charset="-122"/>
                <a:cs typeface="Noto Sans CJK JP Regular"/>
              </a:rPr>
              <a:t>保护</a:t>
            </a:r>
            <a:r>
              <a:rPr sz="1400" spc="-15" dirty="0" err="1">
                <a:solidFill>
                  <a:srgbClr val="7E7E7E"/>
                </a:solidFill>
                <a:latin typeface="微软雅黑" panose="020B0503020204020204" pitchFamily="34" charset="-122"/>
                <a:ea typeface="微软雅黑" panose="020B0503020204020204" pitchFamily="34" charset="-122"/>
                <a:cs typeface="Noto Sans CJK JP Regular"/>
              </a:rPr>
              <a:t>所有</a:t>
            </a:r>
            <a:r>
              <a:rPr sz="1400" dirty="0" err="1">
                <a:solidFill>
                  <a:srgbClr val="7E7E7E"/>
                </a:solidFill>
                <a:latin typeface="微软雅黑" panose="020B0503020204020204" pitchFamily="34" charset="-122"/>
                <a:ea typeface="微软雅黑" panose="020B0503020204020204" pitchFamily="34" charset="-122"/>
                <a:cs typeface="Noto Sans CJK JP Regular"/>
              </a:rPr>
              <a:t>产品</a:t>
            </a:r>
            <a:r>
              <a:rPr sz="1400" dirty="0">
                <a:solidFill>
                  <a:srgbClr val="7E7E7E"/>
                </a:solidFill>
                <a:latin typeface="微软雅黑" panose="020B0503020204020204" pitchFamily="34" charset="-122"/>
                <a:ea typeface="微软雅黑" panose="020B0503020204020204" pitchFamily="34" charset="-122"/>
                <a:cs typeface="Noto Sans CJK JP Regular"/>
              </a:rPr>
              <a:t>， 以配合客户和设计工程</a:t>
            </a:r>
            <a:r>
              <a:rPr sz="1400" spc="-15" dirty="0">
                <a:solidFill>
                  <a:srgbClr val="7E7E7E"/>
                </a:solidFill>
                <a:latin typeface="微软雅黑" panose="020B0503020204020204" pitchFamily="34" charset="-122"/>
                <a:ea typeface="微软雅黑" panose="020B0503020204020204" pitchFamily="34" charset="-122"/>
                <a:cs typeface="Noto Sans CJK JP Regular"/>
              </a:rPr>
              <a:t>要</a:t>
            </a:r>
            <a:r>
              <a:rPr sz="1400" dirty="0">
                <a:solidFill>
                  <a:srgbClr val="7E7E7E"/>
                </a:solidFill>
                <a:latin typeface="微软雅黑" panose="020B0503020204020204" pitchFamily="34" charset="-122"/>
                <a:ea typeface="微软雅黑" panose="020B0503020204020204" pitchFamily="34" charset="-122"/>
                <a:cs typeface="Noto Sans CJK JP Regular"/>
              </a:rPr>
              <a:t>求</a:t>
            </a:r>
            <a:endParaRPr sz="1400" dirty="0">
              <a:latin typeface="微软雅黑" panose="020B0503020204020204" pitchFamily="34" charset="-122"/>
              <a:ea typeface="微软雅黑" panose="020B0503020204020204" pitchFamily="34" charset="-122"/>
              <a:cs typeface="Noto Sans CJK JP Regular"/>
            </a:endParaRPr>
          </a:p>
        </p:txBody>
      </p:sp>
      <p:sp>
        <p:nvSpPr>
          <p:cNvPr id="12" name="object 12"/>
          <p:cNvSpPr/>
          <p:nvPr/>
        </p:nvSpPr>
        <p:spPr>
          <a:xfrm>
            <a:off x="3970020" y="1562100"/>
            <a:ext cx="582930" cy="728980"/>
          </a:xfrm>
          <a:custGeom>
            <a:avLst/>
            <a:gdLst/>
            <a:ahLst/>
            <a:cxnLst/>
            <a:rect l="l" t="t" r="r" b="b"/>
            <a:pathLst>
              <a:path w="582929" h="728980">
                <a:moveTo>
                  <a:pt x="582549" y="728726"/>
                </a:moveTo>
                <a:lnTo>
                  <a:pt x="0" y="0"/>
                </a:lnTo>
              </a:path>
            </a:pathLst>
          </a:custGeom>
          <a:ln w="12192">
            <a:solidFill>
              <a:srgbClr val="BEBEBE"/>
            </a:solidFill>
          </a:ln>
        </p:spPr>
        <p:txBody>
          <a:bodyPr wrap="square" lIns="0" tIns="0" rIns="0" bIns="0" rtlCol="0"/>
          <a:lstStyle/>
          <a:p>
            <a:endParaRPr/>
          </a:p>
        </p:txBody>
      </p:sp>
      <p:sp>
        <p:nvSpPr>
          <p:cNvPr id="13" name="object 13"/>
          <p:cNvSpPr/>
          <p:nvPr/>
        </p:nvSpPr>
        <p:spPr>
          <a:xfrm>
            <a:off x="3407664" y="1524000"/>
            <a:ext cx="561975" cy="76200"/>
          </a:xfrm>
          <a:custGeom>
            <a:avLst/>
            <a:gdLst/>
            <a:ahLst/>
            <a:cxnLst/>
            <a:rect l="l" t="t" r="r" b="b"/>
            <a:pathLst>
              <a:path w="561975"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561975" h="76200">
                <a:moveTo>
                  <a:pt x="74921" y="31750"/>
                </a:moveTo>
                <a:lnTo>
                  <a:pt x="38100" y="31750"/>
                </a:lnTo>
                <a:lnTo>
                  <a:pt x="38100" y="44450"/>
                </a:lnTo>
                <a:lnTo>
                  <a:pt x="74921" y="44450"/>
                </a:lnTo>
                <a:lnTo>
                  <a:pt x="76200" y="38100"/>
                </a:lnTo>
                <a:lnTo>
                  <a:pt x="74921" y="31750"/>
                </a:lnTo>
                <a:close/>
              </a:path>
              <a:path w="561975" h="76200">
                <a:moveTo>
                  <a:pt x="561975" y="31750"/>
                </a:moveTo>
                <a:lnTo>
                  <a:pt x="74921" y="31750"/>
                </a:lnTo>
                <a:lnTo>
                  <a:pt x="76200" y="38100"/>
                </a:lnTo>
                <a:lnTo>
                  <a:pt x="74921" y="44450"/>
                </a:lnTo>
                <a:lnTo>
                  <a:pt x="561975" y="44450"/>
                </a:lnTo>
                <a:lnTo>
                  <a:pt x="561975" y="31750"/>
                </a:lnTo>
                <a:close/>
              </a:path>
            </a:pathLst>
          </a:custGeom>
          <a:solidFill>
            <a:srgbClr val="BEBEBE"/>
          </a:solidFill>
        </p:spPr>
        <p:txBody>
          <a:bodyPr wrap="square" lIns="0" tIns="0" rIns="0" bIns="0" rtlCol="0"/>
          <a:lstStyle/>
          <a:p>
            <a:endParaRPr/>
          </a:p>
        </p:txBody>
      </p:sp>
      <p:sp>
        <p:nvSpPr>
          <p:cNvPr id="14" name="object 14"/>
          <p:cNvSpPr txBox="1"/>
          <p:nvPr/>
        </p:nvSpPr>
        <p:spPr>
          <a:xfrm>
            <a:off x="1800860" y="1318894"/>
            <a:ext cx="1438147" cy="743077"/>
          </a:xfrm>
          <a:prstGeom prst="rect">
            <a:avLst/>
          </a:prstGeom>
        </p:spPr>
        <p:txBody>
          <a:bodyPr vert="horz" wrap="square" lIns="0" tIns="88900" rIns="0" bIns="0" rtlCol="0">
            <a:spAutoFit/>
          </a:bodyPr>
          <a:lstStyle/>
          <a:p>
            <a:pPr marL="12700" algn="ctr">
              <a:lnSpc>
                <a:spcPct val="100000"/>
              </a:lnSpc>
              <a:spcBef>
                <a:spcPts val="700"/>
              </a:spcBef>
            </a:pPr>
            <a:r>
              <a:rPr sz="1800" b="1" spc="25" dirty="0">
                <a:solidFill>
                  <a:srgbClr val="2CA1BE"/>
                </a:solidFill>
                <a:latin typeface="微软雅黑" panose="020B0503020204020204" pitchFamily="34" charset="-122"/>
                <a:ea typeface="微软雅黑" panose="020B0503020204020204" pitchFamily="34" charset="-122"/>
                <a:cs typeface="Noto Sans CJK JP Regular"/>
              </a:rPr>
              <a:t>Dimen</a:t>
            </a:r>
            <a:r>
              <a:rPr sz="1800" b="1" spc="10" dirty="0">
                <a:solidFill>
                  <a:srgbClr val="2CA1BE"/>
                </a:solidFill>
                <a:latin typeface="微软雅黑" panose="020B0503020204020204" pitchFamily="34" charset="-122"/>
                <a:ea typeface="微软雅黑" panose="020B0503020204020204" pitchFamily="34" charset="-122"/>
                <a:cs typeface="Noto Sans CJK JP Regular"/>
              </a:rPr>
              <a:t>sio</a:t>
            </a:r>
            <a:r>
              <a:rPr lang="en-US" sz="1800" b="1" spc="10" dirty="0">
                <a:solidFill>
                  <a:srgbClr val="2CA1BE"/>
                </a:solidFill>
                <a:latin typeface="微软雅黑" panose="020B0503020204020204" pitchFamily="34" charset="-122"/>
                <a:ea typeface="微软雅黑" panose="020B0503020204020204" pitchFamily="34" charset="-122"/>
                <a:cs typeface="Noto Sans CJK JP Regular"/>
              </a:rPr>
              <a:t>n</a:t>
            </a:r>
            <a:endParaRPr lang="zh-CN" altLang="en-US" sz="1800" b="1" spc="10" dirty="0">
              <a:solidFill>
                <a:srgbClr val="2CA1BE"/>
              </a:solidFill>
              <a:latin typeface="微软雅黑" panose="020B0503020204020204" pitchFamily="34" charset="-122"/>
              <a:ea typeface="微软雅黑" panose="020B0503020204020204" pitchFamily="34" charset="-122"/>
              <a:cs typeface="Noto Sans CJK JP Regular"/>
            </a:endParaRPr>
          </a:p>
          <a:p>
            <a:pPr marL="12700" algn="ctr">
              <a:lnSpc>
                <a:spcPct val="100000"/>
              </a:lnSpc>
              <a:spcBef>
                <a:spcPts val="700"/>
              </a:spcBef>
            </a:pPr>
            <a:r>
              <a:rPr lang="zh-CN" altLang="en-US" sz="1800" dirty="0">
                <a:solidFill>
                  <a:srgbClr val="2CA1BE"/>
                </a:solidFill>
                <a:latin typeface="Noto Sans CJK JP Regular"/>
                <a:cs typeface="Noto Sans CJK JP Regular"/>
              </a:rPr>
              <a:t>全尺寸</a:t>
            </a:r>
          </a:p>
        </p:txBody>
      </p:sp>
      <p:sp>
        <p:nvSpPr>
          <p:cNvPr id="15" name="object 15"/>
          <p:cNvSpPr txBox="1"/>
          <p:nvPr/>
        </p:nvSpPr>
        <p:spPr>
          <a:xfrm>
            <a:off x="1532255" y="3868420"/>
            <a:ext cx="1769745" cy="366767"/>
          </a:xfrm>
          <a:prstGeom prst="rect">
            <a:avLst/>
          </a:prstGeom>
        </p:spPr>
        <p:txBody>
          <a:bodyPr vert="horz" wrap="square" lIns="0" tIns="88900" rIns="0" bIns="0" rtlCol="0">
            <a:spAutoFit/>
          </a:bodyPr>
          <a:lstStyle/>
          <a:p>
            <a:pPr marL="12700" algn="r">
              <a:lnSpc>
                <a:spcPct val="100000"/>
              </a:lnSpc>
              <a:spcBef>
                <a:spcPts val="700"/>
              </a:spcBef>
            </a:pPr>
            <a:r>
              <a:rPr sz="1800" b="1" spc="-10" dirty="0">
                <a:solidFill>
                  <a:srgbClr val="C00000"/>
                </a:solidFill>
                <a:latin typeface="微软雅黑" panose="020B0503020204020204" pitchFamily="34" charset="-122"/>
                <a:ea typeface="微软雅黑" panose="020B0503020204020204" pitchFamily="34" charset="-122"/>
                <a:cs typeface="Noto Sans CJK JP Regular"/>
              </a:rPr>
              <a:t>Environmenta</a:t>
            </a:r>
            <a:r>
              <a:rPr lang="en-US" sz="1800" b="1" spc="-10" dirty="0">
                <a:solidFill>
                  <a:srgbClr val="B1320F"/>
                </a:solidFill>
                <a:latin typeface="微软雅黑" panose="020B0503020204020204" pitchFamily="34" charset="-122"/>
                <a:ea typeface="微软雅黑" panose="020B0503020204020204" pitchFamily="34" charset="-122"/>
                <a:cs typeface="Noto Sans CJK JP Regular"/>
              </a:rPr>
              <a:t>l</a:t>
            </a:r>
            <a:endParaRPr lang="zh-CN" altLang="en-US" sz="1800" dirty="0">
              <a:solidFill>
                <a:srgbClr val="B1320F"/>
              </a:solidFill>
              <a:latin typeface="Noto Sans CJK JP Regular"/>
              <a:cs typeface="Noto Sans CJK JP Regular"/>
            </a:endParaRPr>
          </a:p>
        </p:txBody>
      </p:sp>
      <p:sp>
        <p:nvSpPr>
          <p:cNvPr id="16" name="object 16"/>
          <p:cNvSpPr/>
          <p:nvPr/>
        </p:nvSpPr>
        <p:spPr>
          <a:xfrm>
            <a:off x="4101084" y="3520440"/>
            <a:ext cx="904875" cy="598805"/>
          </a:xfrm>
          <a:custGeom>
            <a:avLst/>
            <a:gdLst/>
            <a:ahLst/>
            <a:cxnLst/>
            <a:rect l="l" t="t" r="r" b="b"/>
            <a:pathLst>
              <a:path w="904875" h="598804">
                <a:moveTo>
                  <a:pt x="904875" y="0"/>
                </a:moveTo>
                <a:lnTo>
                  <a:pt x="0" y="598551"/>
                </a:lnTo>
              </a:path>
            </a:pathLst>
          </a:custGeom>
          <a:ln w="12192">
            <a:solidFill>
              <a:srgbClr val="BEBEBE"/>
            </a:solidFill>
          </a:ln>
        </p:spPr>
        <p:txBody>
          <a:bodyPr wrap="square" lIns="0" tIns="0" rIns="0" bIns="0" rtlCol="0"/>
          <a:lstStyle/>
          <a:p>
            <a:endParaRPr/>
          </a:p>
        </p:txBody>
      </p:sp>
      <p:sp>
        <p:nvSpPr>
          <p:cNvPr id="17" name="object 17"/>
          <p:cNvSpPr/>
          <p:nvPr/>
        </p:nvSpPr>
        <p:spPr>
          <a:xfrm>
            <a:off x="3474720" y="4081271"/>
            <a:ext cx="625475" cy="76200"/>
          </a:xfrm>
          <a:custGeom>
            <a:avLst/>
            <a:gdLst/>
            <a:ahLst/>
            <a:cxnLst/>
            <a:rect l="l" t="t" r="r" b="b"/>
            <a:pathLst>
              <a:path w="625475"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625475" h="76200">
                <a:moveTo>
                  <a:pt x="74921" y="31750"/>
                </a:moveTo>
                <a:lnTo>
                  <a:pt x="38100" y="31750"/>
                </a:lnTo>
                <a:lnTo>
                  <a:pt x="38100" y="44450"/>
                </a:lnTo>
                <a:lnTo>
                  <a:pt x="74921" y="44450"/>
                </a:lnTo>
                <a:lnTo>
                  <a:pt x="76200" y="38100"/>
                </a:lnTo>
                <a:lnTo>
                  <a:pt x="74921" y="31750"/>
                </a:lnTo>
                <a:close/>
              </a:path>
              <a:path w="625475" h="76200">
                <a:moveTo>
                  <a:pt x="625475" y="31750"/>
                </a:moveTo>
                <a:lnTo>
                  <a:pt x="74921" y="31750"/>
                </a:lnTo>
                <a:lnTo>
                  <a:pt x="76200" y="38100"/>
                </a:lnTo>
                <a:lnTo>
                  <a:pt x="74921" y="44450"/>
                </a:lnTo>
                <a:lnTo>
                  <a:pt x="625475" y="44450"/>
                </a:lnTo>
                <a:lnTo>
                  <a:pt x="625475" y="31750"/>
                </a:lnTo>
                <a:close/>
              </a:path>
            </a:pathLst>
          </a:custGeom>
          <a:solidFill>
            <a:srgbClr val="BEBEBE"/>
          </a:solidFill>
        </p:spPr>
        <p:txBody>
          <a:bodyPr wrap="square" lIns="0" tIns="0" rIns="0" bIns="0" rtlCol="0"/>
          <a:lstStyle/>
          <a:p>
            <a:endParaRPr/>
          </a:p>
        </p:txBody>
      </p:sp>
      <p:sp>
        <p:nvSpPr>
          <p:cNvPr id="18" name="object 18"/>
          <p:cNvSpPr/>
          <p:nvPr/>
        </p:nvSpPr>
        <p:spPr>
          <a:xfrm>
            <a:off x="7685531" y="1562100"/>
            <a:ext cx="584200" cy="728980"/>
          </a:xfrm>
          <a:custGeom>
            <a:avLst/>
            <a:gdLst/>
            <a:ahLst/>
            <a:cxnLst/>
            <a:rect l="l" t="t" r="r" b="b"/>
            <a:pathLst>
              <a:path w="584200" h="728980">
                <a:moveTo>
                  <a:pt x="0" y="728726"/>
                </a:moveTo>
                <a:lnTo>
                  <a:pt x="584200" y="0"/>
                </a:lnTo>
              </a:path>
            </a:pathLst>
          </a:custGeom>
          <a:ln w="12192">
            <a:solidFill>
              <a:srgbClr val="BEBEBE"/>
            </a:solidFill>
          </a:ln>
        </p:spPr>
        <p:txBody>
          <a:bodyPr wrap="square" lIns="0" tIns="0" rIns="0" bIns="0" rtlCol="0"/>
          <a:lstStyle/>
          <a:p>
            <a:endParaRPr/>
          </a:p>
        </p:txBody>
      </p:sp>
      <p:sp>
        <p:nvSpPr>
          <p:cNvPr id="19" name="object 19"/>
          <p:cNvSpPr/>
          <p:nvPr/>
        </p:nvSpPr>
        <p:spPr>
          <a:xfrm>
            <a:off x="8269223" y="1524000"/>
            <a:ext cx="561975" cy="76200"/>
          </a:xfrm>
          <a:custGeom>
            <a:avLst/>
            <a:gdLst/>
            <a:ahLst/>
            <a:cxnLst/>
            <a:rect l="l" t="t" r="r" b="b"/>
            <a:pathLst>
              <a:path w="561975" h="76200">
                <a:moveTo>
                  <a:pt x="523875" y="0"/>
                </a:moveTo>
                <a:lnTo>
                  <a:pt x="509027" y="2988"/>
                </a:lnTo>
                <a:lnTo>
                  <a:pt x="496919" y="11144"/>
                </a:lnTo>
                <a:lnTo>
                  <a:pt x="488763" y="23252"/>
                </a:lnTo>
                <a:lnTo>
                  <a:pt x="485775" y="38100"/>
                </a:lnTo>
                <a:lnTo>
                  <a:pt x="488763" y="52947"/>
                </a:lnTo>
                <a:lnTo>
                  <a:pt x="496919" y="65055"/>
                </a:lnTo>
                <a:lnTo>
                  <a:pt x="509027" y="73211"/>
                </a:lnTo>
                <a:lnTo>
                  <a:pt x="523875" y="76200"/>
                </a:lnTo>
                <a:lnTo>
                  <a:pt x="538722" y="73211"/>
                </a:lnTo>
                <a:lnTo>
                  <a:pt x="550830" y="65055"/>
                </a:lnTo>
                <a:lnTo>
                  <a:pt x="558986" y="52947"/>
                </a:lnTo>
                <a:lnTo>
                  <a:pt x="560696" y="44450"/>
                </a:lnTo>
                <a:lnTo>
                  <a:pt x="523875" y="44450"/>
                </a:lnTo>
                <a:lnTo>
                  <a:pt x="523875" y="31750"/>
                </a:lnTo>
                <a:lnTo>
                  <a:pt x="560696" y="31750"/>
                </a:lnTo>
                <a:lnTo>
                  <a:pt x="558986" y="23252"/>
                </a:lnTo>
                <a:lnTo>
                  <a:pt x="550830" y="11144"/>
                </a:lnTo>
                <a:lnTo>
                  <a:pt x="538722" y="2988"/>
                </a:lnTo>
                <a:lnTo>
                  <a:pt x="523875" y="0"/>
                </a:lnTo>
                <a:close/>
              </a:path>
              <a:path w="561975" h="76200">
                <a:moveTo>
                  <a:pt x="487053" y="31750"/>
                </a:moveTo>
                <a:lnTo>
                  <a:pt x="0" y="31750"/>
                </a:lnTo>
                <a:lnTo>
                  <a:pt x="0" y="44450"/>
                </a:lnTo>
                <a:lnTo>
                  <a:pt x="487053" y="44450"/>
                </a:lnTo>
                <a:lnTo>
                  <a:pt x="485775" y="38100"/>
                </a:lnTo>
                <a:lnTo>
                  <a:pt x="487053" y="31750"/>
                </a:lnTo>
                <a:close/>
              </a:path>
              <a:path w="561975" h="76200">
                <a:moveTo>
                  <a:pt x="560696" y="31750"/>
                </a:moveTo>
                <a:lnTo>
                  <a:pt x="523875" y="31750"/>
                </a:lnTo>
                <a:lnTo>
                  <a:pt x="523875" y="44450"/>
                </a:lnTo>
                <a:lnTo>
                  <a:pt x="560696" y="44450"/>
                </a:lnTo>
                <a:lnTo>
                  <a:pt x="561975" y="38100"/>
                </a:lnTo>
                <a:lnTo>
                  <a:pt x="560696" y="31750"/>
                </a:lnTo>
                <a:close/>
              </a:path>
            </a:pathLst>
          </a:custGeom>
          <a:solidFill>
            <a:srgbClr val="BEBEBE"/>
          </a:solidFill>
        </p:spPr>
        <p:txBody>
          <a:bodyPr wrap="square" lIns="0" tIns="0" rIns="0" bIns="0" rtlCol="0"/>
          <a:lstStyle/>
          <a:p>
            <a:endParaRPr/>
          </a:p>
        </p:txBody>
      </p:sp>
      <p:sp>
        <p:nvSpPr>
          <p:cNvPr id="21" name="object 21"/>
          <p:cNvSpPr txBox="1"/>
          <p:nvPr/>
        </p:nvSpPr>
        <p:spPr>
          <a:xfrm>
            <a:off x="8968060" y="3924807"/>
            <a:ext cx="1666622" cy="2767424"/>
          </a:xfrm>
          <a:prstGeom prst="rect">
            <a:avLst/>
          </a:prstGeom>
        </p:spPr>
        <p:txBody>
          <a:bodyPr vert="horz" wrap="square" lIns="0" tIns="88900" rIns="0" bIns="0" rtlCol="0">
            <a:spAutoFit/>
          </a:bodyPr>
          <a:lstStyle/>
          <a:p>
            <a:pPr marL="12700">
              <a:lnSpc>
                <a:spcPct val="100000"/>
              </a:lnSpc>
              <a:spcBef>
                <a:spcPts val="700"/>
              </a:spcBef>
            </a:pPr>
            <a:r>
              <a:rPr sz="1800" spc="-25" dirty="0">
                <a:solidFill>
                  <a:srgbClr val="EB631B"/>
                </a:solidFill>
                <a:latin typeface="Noto Sans CJK JP Regular"/>
                <a:cs typeface="Noto Sans CJK JP Regular"/>
              </a:rPr>
              <a:t>Electrical</a:t>
            </a:r>
            <a:endParaRPr sz="1800" dirty="0">
              <a:latin typeface="Noto Sans CJK JP Regular"/>
              <a:cs typeface="Noto Sans CJK JP Regular"/>
            </a:endParaRPr>
          </a:p>
          <a:p>
            <a:pPr marL="12700">
              <a:lnSpc>
                <a:spcPct val="100000"/>
              </a:lnSpc>
              <a:spcBef>
                <a:spcPts val="605"/>
              </a:spcBef>
            </a:pPr>
            <a:r>
              <a:rPr sz="1800" dirty="0">
                <a:solidFill>
                  <a:srgbClr val="EB631B"/>
                </a:solidFill>
                <a:latin typeface="Noto Sans CJK JP Regular"/>
                <a:cs typeface="Noto Sans CJK JP Regular"/>
              </a:rPr>
              <a:t>电性能</a:t>
            </a:r>
            <a:endParaRPr sz="1800" dirty="0">
              <a:latin typeface="Noto Sans CJK JP Regular"/>
              <a:cs typeface="Noto Sans CJK JP Regular"/>
            </a:endParaRPr>
          </a:p>
          <a:p>
            <a:pPr marL="12700" marR="78105" algn="just">
              <a:lnSpc>
                <a:spcPct val="100000"/>
              </a:lnSpc>
              <a:spcBef>
                <a:spcPts val="615"/>
              </a:spcBef>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毫欧姆电阻分选仪</a:t>
            </a:r>
            <a:endPar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 marR="78105" algn="just">
              <a:lnSpc>
                <a:spcPct val="100000"/>
              </a:lnSpc>
              <a:spcBef>
                <a:spcPts val="615"/>
              </a:spcBef>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绝缘电阻测试仪</a:t>
            </a:r>
            <a:endPar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 marR="78105" algn="just">
              <a:lnSpc>
                <a:spcPct val="100000"/>
              </a:lnSpc>
              <a:spcBef>
                <a:spcPts val="615"/>
              </a:spcBef>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直流稳定电源</a:t>
            </a:r>
            <a:endPar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 marR="78105" algn="just">
              <a:lnSpc>
                <a:spcPct val="100000"/>
              </a:lnSpc>
              <a:spcBef>
                <a:spcPts val="615"/>
              </a:spcBef>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多路温度记录仪</a:t>
            </a:r>
            <a:endPar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 marR="78105" algn="just">
              <a:lnSpc>
                <a:spcPct val="100000"/>
              </a:lnSpc>
              <a:spcBef>
                <a:spcPts val="615"/>
              </a:spcBef>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抗电强度实验装置</a:t>
            </a:r>
            <a:endPar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 marR="78105" algn="just">
              <a:lnSpc>
                <a:spcPct val="100000"/>
              </a:lnSpc>
              <a:spcBef>
                <a:spcPts val="615"/>
              </a:spcBef>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耐压测试仪</a:t>
            </a:r>
            <a:endPar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 marR="78105" algn="just">
              <a:lnSpc>
                <a:spcPct val="100000"/>
              </a:lnSpc>
              <a:spcBef>
                <a:spcPts val="615"/>
              </a:spcBef>
            </a:pPr>
            <a:endParaRPr sz="1400" dirty="0">
              <a:latin typeface="Noto Sans CJK JP Regular"/>
              <a:cs typeface="Noto Sans CJK JP Regular"/>
            </a:endParaRPr>
          </a:p>
        </p:txBody>
      </p:sp>
      <p:sp>
        <p:nvSpPr>
          <p:cNvPr id="22" name="object 22"/>
          <p:cNvSpPr/>
          <p:nvPr/>
        </p:nvSpPr>
        <p:spPr>
          <a:xfrm>
            <a:off x="7232904" y="3520440"/>
            <a:ext cx="906780" cy="598805"/>
          </a:xfrm>
          <a:custGeom>
            <a:avLst/>
            <a:gdLst/>
            <a:ahLst/>
            <a:cxnLst/>
            <a:rect l="l" t="t" r="r" b="b"/>
            <a:pathLst>
              <a:path w="906779" h="598804">
                <a:moveTo>
                  <a:pt x="0" y="0"/>
                </a:moveTo>
                <a:lnTo>
                  <a:pt x="906526" y="598551"/>
                </a:lnTo>
              </a:path>
            </a:pathLst>
          </a:custGeom>
          <a:ln w="12192">
            <a:solidFill>
              <a:srgbClr val="BEBEBE"/>
            </a:solidFill>
          </a:ln>
        </p:spPr>
        <p:txBody>
          <a:bodyPr wrap="square" lIns="0" tIns="0" rIns="0" bIns="0" rtlCol="0"/>
          <a:lstStyle/>
          <a:p>
            <a:endParaRPr/>
          </a:p>
        </p:txBody>
      </p:sp>
      <p:sp>
        <p:nvSpPr>
          <p:cNvPr id="23" name="object 23"/>
          <p:cNvSpPr/>
          <p:nvPr/>
        </p:nvSpPr>
        <p:spPr>
          <a:xfrm>
            <a:off x="8139683" y="4081271"/>
            <a:ext cx="625475" cy="76200"/>
          </a:xfrm>
          <a:custGeom>
            <a:avLst/>
            <a:gdLst/>
            <a:ahLst/>
            <a:cxnLst/>
            <a:rect l="l" t="t" r="r" b="b"/>
            <a:pathLst>
              <a:path w="625475" h="76200">
                <a:moveTo>
                  <a:pt x="587375" y="0"/>
                </a:moveTo>
                <a:lnTo>
                  <a:pt x="572527" y="2988"/>
                </a:lnTo>
                <a:lnTo>
                  <a:pt x="560419" y="11144"/>
                </a:lnTo>
                <a:lnTo>
                  <a:pt x="552263" y="23252"/>
                </a:lnTo>
                <a:lnTo>
                  <a:pt x="549275" y="38100"/>
                </a:lnTo>
                <a:lnTo>
                  <a:pt x="552263" y="52947"/>
                </a:lnTo>
                <a:lnTo>
                  <a:pt x="560419" y="65055"/>
                </a:lnTo>
                <a:lnTo>
                  <a:pt x="572527" y="73211"/>
                </a:lnTo>
                <a:lnTo>
                  <a:pt x="587375" y="76200"/>
                </a:lnTo>
                <a:lnTo>
                  <a:pt x="602222" y="73211"/>
                </a:lnTo>
                <a:lnTo>
                  <a:pt x="614330" y="65055"/>
                </a:lnTo>
                <a:lnTo>
                  <a:pt x="622486" y="52947"/>
                </a:lnTo>
                <a:lnTo>
                  <a:pt x="624196" y="44450"/>
                </a:lnTo>
                <a:lnTo>
                  <a:pt x="587375" y="44450"/>
                </a:lnTo>
                <a:lnTo>
                  <a:pt x="587375" y="31750"/>
                </a:lnTo>
                <a:lnTo>
                  <a:pt x="624196" y="31750"/>
                </a:lnTo>
                <a:lnTo>
                  <a:pt x="622486" y="23252"/>
                </a:lnTo>
                <a:lnTo>
                  <a:pt x="614330" y="11144"/>
                </a:lnTo>
                <a:lnTo>
                  <a:pt x="602222" y="2988"/>
                </a:lnTo>
                <a:lnTo>
                  <a:pt x="587375" y="0"/>
                </a:lnTo>
                <a:close/>
              </a:path>
              <a:path w="625475" h="76200">
                <a:moveTo>
                  <a:pt x="550553" y="31750"/>
                </a:moveTo>
                <a:lnTo>
                  <a:pt x="0" y="31750"/>
                </a:lnTo>
                <a:lnTo>
                  <a:pt x="0" y="44450"/>
                </a:lnTo>
                <a:lnTo>
                  <a:pt x="550553" y="44450"/>
                </a:lnTo>
                <a:lnTo>
                  <a:pt x="549275" y="38100"/>
                </a:lnTo>
                <a:lnTo>
                  <a:pt x="550553" y="31750"/>
                </a:lnTo>
                <a:close/>
              </a:path>
              <a:path w="625475" h="76200">
                <a:moveTo>
                  <a:pt x="624196" y="31750"/>
                </a:moveTo>
                <a:lnTo>
                  <a:pt x="587375" y="31750"/>
                </a:lnTo>
                <a:lnTo>
                  <a:pt x="587375" y="44450"/>
                </a:lnTo>
                <a:lnTo>
                  <a:pt x="624196" y="44450"/>
                </a:lnTo>
                <a:lnTo>
                  <a:pt x="625475" y="38100"/>
                </a:lnTo>
                <a:lnTo>
                  <a:pt x="624196" y="31750"/>
                </a:lnTo>
                <a:close/>
              </a:path>
            </a:pathLst>
          </a:custGeom>
          <a:solidFill>
            <a:srgbClr val="BEBEBE"/>
          </a:solidFill>
        </p:spPr>
        <p:txBody>
          <a:bodyPr wrap="square" lIns="0" tIns="0" rIns="0" bIns="0" rtlCol="0"/>
          <a:lstStyle/>
          <a:p>
            <a:endParaRPr/>
          </a:p>
        </p:txBody>
      </p:sp>
      <p:sp>
        <p:nvSpPr>
          <p:cNvPr id="24" name="object 24"/>
          <p:cNvSpPr/>
          <p:nvPr/>
        </p:nvSpPr>
        <p:spPr>
          <a:xfrm>
            <a:off x="1211580" y="1359408"/>
            <a:ext cx="589788" cy="589788"/>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10442447" y="1348739"/>
            <a:ext cx="437388" cy="435863"/>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10048801" y="3924807"/>
            <a:ext cx="429768" cy="431292"/>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1072642" y="3864864"/>
            <a:ext cx="423672" cy="422148"/>
          </a:xfrm>
          <a:prstGeom prst="rect">
            <a:avLst/>
          </a:prstGeom>
          <a:blipFill>
            <a:blip r:embed="rId6" cstate="print"/>
            <a:stretch>
              <a:fillRect/>
            </a:stretch>
          </a:blipFill>
        </p:spPr>
        <p:txBody>
          <a:bodyPr wrap="square" lIns="0" tIns="0" rIns="0" bIns="0" rtlCol="0"/>
          <a:lstStyle/>
          <a:p>
            <a:endParaRPr/>
          </a:p>
        </p:txBody>
      </p:sp>
      <p:sp>
        <p:nvSpPr>
          <p:cNvPr id="20" name="object 20"/>
          <p:cNvSpPr txBox="1"/>
          <p:nvPr/>
        </p:nvSpPr>
        <p:spPr>
          <a:xfrm>
            <a:off x="8999855" y="1328420"/>
            <a:ext cx="1942465" cy="721351"/>
          </a:xfrm>
          <a:prstGeom prst="rect">
            <a:avLst/>
          </a:prstGeom>
        </p:spPr>
        <p:txBody>
          <a:bodyPr vert="horz" wrap="square" lIns="0" tIns="89535" rIns="0" bIns="0" rtlCol="0">
            <a:spAutoFit/>
          </a:bodyPr>
          <a:lstStyle/>
          <a:p>
            <a:pPr marL="12700">
              <a:lnSpc>
                <a:spcPct val="100000"/>
              </a:lnSpc>
              <a:spcBef>
                <a:spcPts val="705"/>
              </a:spcBef>
            </a:pPr>
            <a:r>
              <a:rPr sz="1800" b="1" spc="15" dirty="0">
                <a:solidFill>
                  <a:srgbClr val="00467C"/>
                </a:solidFill>
                <a:latin typeface="微软雅黑" panose="020B0503020204020204" pitchFamily="34" charset="-122"/>
                <a:ea typeface="微软雅黑" panose="020B0503020204020204" pitchFamily="34" charset="-122"/>
                <a:cs typeface="Noto Sans CJK JP Regular"/>
              </a:rPr>
              <a:t>Mechanical</a:t>
            </a:r>
            <a:endParaRPr sz="1800" dirty="0">
              <a:solidFill>
                <a:srgbClr val="00467C"/>
              </a:solidFill>
              <a:latin typeface="Noto Sans CJK JP Regular"/>
              <a:cs typeface="Noto Sans CJK JP Regular"/>
            </a:endParaRPr>
          </a:p>
          <a:p>
            <a:pPr marL="12700">
              <a:lnSpc>
                <a:spcPct val="100000"/>
              </a:lnSpc>
              <a:spcBef>
                <a:spcPts val="600"/>
              </a:spcBef>
            </a:pPr>
            <a:r>
              <a:rPr lang="en-US" sz="1800" dirty="0">
                <a:solidFill>
                  <a:srgbClr val="00467C"/>
                </a:solidFill>
                <a:latin typeface="Noto Sans CJK JP Regular"/>
                <a:cs typeface="Noto Sans CJK JP Regular"/>
              </a:rPr>
              <a:t>         </a:t>
            </a:r>
            <a:r>
              <a:rPr sz="1800" dirty="0" err="1">
                <a:solidFill>
                  <a:srgbClr val="00467C"/>
                </a:solidFill>
                <a:latin typeface="Noto Sans CJK JP Regular"/>
                <a:cs typeface="Noto Sans CJK JP Regular"/>
              </a:rPr>
              <a:t>机械</a:t>
            </a:r>
            <a:endParaRPr sz="1800" dirty="0">
              <a:solidFill>
                <a:srgbClr val="00467C"/>
              </a:solidFill>
              <a:latin typeface="Noto Sans CJK JP Regular"/>
              <a:cs typeface="Noto Sans CJK JP Regular"/>
            </a:endParaRPr>
          </a:p>
        </p:txBody>
      </p:sp>
      <p:sp>
        <p:nvSpPr>
          <p:cNvPr id="28" name="菱形 27">
            <a:extLst>
              <a:ext uri="{FF2B5EF4-FFF2-40B4-BE49-F238E27FC236}">
                <a16:creationId xmlns="" xmlns:a16="http://schemas.microsoft.com/office/drawing/2014/main" id="{84349A5F-6500-4320-BD7B-74C0A15AB410}"/>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菱形 28">
            <a:extLst>
              <a:ext uri="{FF2B5EF4-FFF2-40B4-BE49-F238E27FC236}">
                <a16:creationId xmlns="" xmlns:a16="http://schemas.microsoft.com/office/drawing/2014/main" id="{870584F4-B441-4F42-BA53-2EB6D4C2E536}"/>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 xmlns:a16="http://schemas.microsoft.com/office/drawing/2014/main" id="{781A4DD6-59D6-48BE-86CD-59175509205A}"/>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 name="文本框 2">
            <a:extLst>
              <a:ext uri="{FF2B5EF4-FFF2-40B4-BE49-F238E27FC236}">
                <a16:creationId xmlns="" xmlns:a16="http://schemas.microsoft.com/office/drawing/2014/main" id="{41D8E7C1-DB7B-4A79-A90F-DCBC6E6F6F8E}"/>
              </a:ext>
            </a:extLst>
          </p:cNvPr>
          <p:cNvSpPr txBox="1"/>
          <p:nvPr/>
        </p:nvSpPr>
        <p:spPr>
          <a:xfrm>
            <a:off x="1711844" y="4207074"/>
            <a:ext cx="1440160" cy="369332"/>
          </a:xfrm>
          <a:prstGeom prst="rect">
            <a:avLst/>
          </a:prstGeom>
          <a:noFill/>
        </p:spPr>
        <p:txBody>
          <a:bodyPr wrap="square" rtlCol="0">
            <a:spAutoFit/>
          </a:bodyPr>
          <a:lstStyle/>
          <a:p>
            <a:pPr algn="ctr"/>
            <a:r>
              <a:rPr lang="zh-CN" altLang="en-US" sz="1800" dirty="0">
                <a:solidFill>
                  <a:srgbClr val="C00000"/>
                </a:solidFill>
                <a:latin typeface="Noto Sans CJK JP Regular"/>
                <a:cs typeface="Noto Sans CJK JP Regular"/>
              </a:rPr>
              <a:t>环境</a:t>
            </a:r>
          </a:p>
        </p:txBody>
      </p:sp>
      <p:sp>
        <p:nvSpPr>
          <p:cNvPr id="33" name="文本框 32">
            <a:extLst>
              <a:ext uri="{FF2B5EF4-FFF2-40B4-BE49-F238E27FC236}">
                <a16:creationId xmlns="" xmlns:a16="http://schemas.microsoft.com/office/drawing/2014/main" id="{6F9028A2-7728-4483-BA08-09C0CEF41A38}"/>
              </a:ext>
            </a:extLst>
          </p:cNvPr>
          <p:cNvSpPr txBox="1"/>
          <p:nvPr/>
        </p:nvSpPr>
        <p:spPr>
          <a:xfrm>
            <a:off x="-1219199" y="4573841"/>
            <a:ext cx="3739132" cy="2031325"/>
          </a:xfrm>
          <a:prstGeom prst="rect">
            <a:avLst/>
          </a:prstGeom>
          <a:noFill/>
        </p:spPr>
        <p:txBody>
          <a:bodyPr wrap="square" rtlCol="0">
            <a:spAutoFit/>
          </a:bodyPr>
          <a:lstStyle/>
          <a:p>
            <a:pPr algn="r"/>
            <a:r>
              <a:rPr lang="zh-CN" altLang="en-US" sz="1400" dirty="0">
                <a:solidFill>
                  <a:schemeClr val="bg2">
                    <a:lumMod val="50000"/>
                  </a:schemeClr>
                </a:solidFill>
                <a:latin typeface="微软雅黑" panose="020B0503020204020204" pitchFamily="34" charset="-122"/>
                <a:ea typeface="微软雅黑" panose="020B0503020204020204" pitchFamily="34" charset="-122"/>
              </a:rPr>
              <a:t>可程式高低温交变湿热试验箱</a:t>
            </a:r>
          </a:p>
          <a:p>
            <a:pPr algn="r"/>
            <a:r>
              <a:rPr lang="zh-CN" altLang="en-US" sz="1400" dirty="0">
                <a:solidFill>
                  <a:schemeClr val="bg2">
                    <a:lumMod val="50000"/>
                  </a:schemeClr>
                </a:solidFill>
                <a:latin typeface="微软雅黑" panose="020B0503020204020204" pitchFamily="34" charset="-122"/>
                <a:ea typeface="微软雅黑" panose="020B0503020204020204" pitchFamily="34" charset="-122"/>
              </a:rPr>
              <a:t>盐雾腐蚀试验箱 </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pPr algn="r"/>
            <a:r>
              <a:rPr lang="zh-CN" altLang="en-US" sz="1400" dirty="0">
                <a:solidFill>
                  <a:schemeClr val="bg2">
                    <a:lumMod val="50000"/>
                  </a:schemeClr>
                </a:solidFill>
                <a:latin typeface="微软雅黑" panose="020B0503020204020204" pitchFamily="34" charset="-122"/>
                <a:ea typeface="微软雅黑" panose="020B0503020204020204" pitchFamily="34" charset="-122"/>
              </a:rPr>
              <a:t>无铅钵锡炉</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pPr algn="r"/>
            <a:r>
              <a:rPr lang="zh-CN" altLang="en-US" sz="1400" dirty="0">
                <a:solidFill>
                  <a:schemeClr val="bg2">
                    <a:lumMod val="50000"/>
                  </a:schemeClr>
                </a:solidFill>
                <a:latin typeface="微软雅黑" panose="020B0503020204020204" pitchFamily="34" charset="-122"/>
                <a:ea typeface="微软雅黑" panose="020B0503020204020204" pitchFamily="34" charset="-122"/>
              </a:rPr>
              <a:t>二氧化硫试验机</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pPr algn="r"/>
            <a:r>
              <a:rPr lang="zh-CN" altLang="en-US" sz="1400" dirty="0">
                <a:solidFill>
                  <a:schemeClr val="bg2">
                    <a:lumMod val="50000"/>
                  </a:schemeClr>
                </a:solidFill>
                <a:latin typeface="微软雅黑" panose="020B0503020204020204" pitchFamily="34" charset="-122"/>
                <a:ea typeface="微软雅黑" panose="020B0503020204020204" pitchFamily="34" charset="-122"/>
              </a:rPr>
              <a:t>氨气真空实验箱 </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pPr algn="r"/>
            <a:r>
              <a:rPr lang="zh-CN" altLang="en-US" sz="1400" dirty="0">
                <a:solidFill>
                  <a:schemeClr val="bg2">
                    <a:lumMod val="50000"/>
                  </a:schemeClr>
                </a:solidFill>
                <a:latin typeface="微软雅黑" panose="020B0503020204020204" pitchFamily="34" charset="-122"/>
                <a:ea typeface="微软雅黑" panose="020B0503020204020204" pitchFamily="34" charset="-122"/>
              </a:rPr>
              <a:t>两箱冲击试验箱</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pPr algn="r"/>
            <a:r>
              <a:rPr lang="zh-CN" altLang="en-US" sz="1400" dirty="0">
                <a:solidFill>
                  <a:schemeClr val="bg2">
                    <a:lumMod val="50000"/>
                  </a:schemeClr>
                </a:solidFill>
                <a:latin typeface="微软雅黑" panose="020B0503020204020204" pitchFamily="34" charset="-122"/>
                <a:ea typeface="微软雅黑" panose="020B0503020204020204" pitchFamily="34" charset="-122"/>
              </a:rPr>
              <a:t>回流焊 </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pPr algn="r"/>
            <a:r>
              <a:rPr lang="zh-CN" altLang="en-US" sz="1400" dirty="0">
                <a:solidFill>
                  <a:schemeClr val="bg2">
                    <a:lumMod val="50000"/>
                  </a:schemeClr>
                </a:solidFill>
                <a:latin typeface="微软雅黑" panose="020B0503020204020204" pitchFamily="34" charset="-122"/>
                <a:ea typeface="微软雅黑" panose="020B0503020204020204" pitchFamily="34" charset="-122"/>
              </a:rPr>
              <a:t>能量色散型</a:t>
            </a:r>
            <a:r>
              <a:rPr lang="en-US" altLang="zh-CN" sz="1400" dirty="0">
                <a:solidFill>
                  <a:schemeClr val="bg2">
                    <a:lumMod val="50000"/>
                  </a:schemeClr>
                </a:solidFill>
                <a:latin typeface="微软雅黑" panose="020B0503020204020204" pitchFamily="34" charset="-122"/>
                <a:ea typeface="微软雅黑" panose="020B0503020204020204" pitchFamily="34" charset="-122"/>
              </a:rPr>
              <a:t>X</a:t>
            </a:r>
            <a:r>
              <a:rPr lang="zh-CN" altLang="en-US" sz="1400" dirty="0">
                <a:solidFill>
                  <a:schemeClr val="bg2">
                    <a:lumMod val="50000"/>
                  </a:schemeClr>
                </a:solidFill>
                <a:latin typeface="微软雅黑" panose="020B0503020204020204" pitchFamily="34" charset="-122"/>
                <a:ea typeface="微软雅黑" panose="020B0503020204020204" pitchFamily="34" charset="-122"/>
              </a:rPr>
              <a:t>射线荧光光谱仪 </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pPr algn="just"/>
            <a:endParaRPr lang="zh-CN" altLang="en-US" sz="1400" dirty="0">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 xmlns:a16="http://schemas.microsoft.com/office/drawing/2014/main" id="{3B078BF4-D766-4621-94E7-A906FF9B5002}"/>
              </a:ext>
            </a:extLst>
          </p:cNvPr>
          <p:cNvSpPr txBox="1"/>
          <p:nvPr/>
        </p:nvSpPr>
        <p:spPr>
          <a:xfrm>
            <a:off x="2497661" y="4585146"/>
            <a:ext cx="2561103" cy="1600438"/>
          </a:xfrm>
          <a:prstGeom prst="rect">
            <a:avLst/>
          </a:prstGeom>
          <a:noFill/>
        </p:spPr>
        <p:txBody>
          <a:bodyPr wrap="square" rtlCol="0">
            <a:spAutoFit/>
          </a:bodyPr>
          <a:lstStyle/>
          <a:p>
            <a:r>
              <a:rPr lang="en-US" altLang="zh-CN" sz="1400" dirty="0">
                <a:solidFill>
                  <a:schemeClr val="bg2">
                    <a:lumMod val="50000"/>
                  </a:schemeClr>
                </a:solidFill>
                <a:latin typeface="微软雅黑" panose="020B0503020204020204" pitchFamily="34" charset="-122"/>
                <a:ea typeface="微软雅黑" panose="020B0503020204020204" pitchFamily="34" charset="-122"/>
              </a:rPr>
              <a:t>X</a:t>
            </a:r>
            <a:r>
              <a:rPr lang="zh-CN" altLang="en-US" sz="1400" dirty="0">
                <a:solidFill>
                  <a:schemeClr val="bg2">
                    <a:lumMod val="50000"/>
                  </a:schemeClr>
                </a:solidFill>
                <a:latin typeface="微软雅黑" panose="020B0503020204020204" pitchFamily="34" charset="-122"/>
                <a:ea typeface="微软雅黑" panose="020B0503020204020204" pitchFamily="34" charset="-122"/>
              </a:rPr>
              <a:t>射线镀层测厚仪 </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50000"/>
                  </a:schemeClr>
                </a:solidFill>
                <a:latin typeface="微软雅黑" panose="020B0503020204020204" pitchFamily="34" charset="-122"/>
                <a:ea typeface="微软雅黑" panose="020B0503020204020204" pitchFamily="34" charset="-122"/>
              </a:rPr>
              <a:t>漏电起痕试验仪              </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50000"/>
                  </a:schemeClr>
                </a:solidFill>
                <a:latin typeface="微软雅黑" panose="020B0503020204020204" pitchFamily="34" charset="-122"/>
                <a:ea typeface="微软雅黑" panose="020B0503020204020204" pitchFamily="34" charset="-122"/>
              </a:rPr>
              <a:t>灼热丝试验仪 </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50000"/>
                  </a:schemeClr>
                </a:solidFill>
                <a:latin typeface="微软雅黑" panose="020B0503020204020204" pitchFamily="34" charset="-122"/>
                <a:ea typeface="微软雅黑" panose="020B0503020204020204" pitchFamily="34" charset="-122"/>
              </a:rPr>
              <a:t>针焰试验仪</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50000"/>
                  </a:schemeClr>
                </a:solidFill>
                <a:latin typeface="微软雅黑" panose="020B0503020204020204" pitchFamily="34" charset="-122"/>
                <a:ea typeface="微软雅黑" panose="020B0503020204020204" pitchFamily="34" charset="-122"/>
              </a:rPr>
              <a:t>球压试验装置      </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50000"/>
                  </a:schemeClr>
                </a:solidFill>
                <a:latin typeface="微软雅黑" panose="020B0503020204020204" pitchFamily="34" charset="-122"/>
                <a:ea typeface="微软雅黑" panose="020B0503020204020204" pitchFamily="34" charset="-122"/>
              </a:rPr>
              <a:t>数字温湿度计 </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50000"/>
                  </a:schemeClr>
                </a:solidFill>
                <a:latin typeface="微软雅黑" panose="020B0503020204020204" pitchFamily="34" charset="-122"/>
                <a:ea typeface="微软雅黑" panose="020B0503020204020204" pitchFamily="34" charset="-122"/>
              </a:rPr>
              <a:t>机械温湿度计</a:t>
            </a:r>
          </a:p>
        </p:txBody>
      </p:sp>
      <p:sp>
        <p:nvSpPr>
          <p:cNvPr id="36" name="文本框 35">
            <a:extLst>
              <a:ext uri="{FF2B5EF4-FFF2-40B4-BE49-F238E27FC236}">
                <a16:creationId xmlns="" xmlns:a16="http://schemas.microsoft.com/office/drawing/2014/main" id="{2A37DBC5-7C07-4F6D-ADDB-F01F38EE34F7}"/>
              </a:ext>
            </a:extLst>
          </p:cNvPr>
          <p:cNvSpPr txBox="1"/>
          <p:nvPr/>
        </p:nvSpPr>
        <p:spPr>
          <a:xfrm>
            <a:off x="6129378" y="2111144"/>
            <a:ext cx="3739132" cy="1477328"/>
          </a:xfrm>
          <a:prstGeom prst="rect">
            <a:avLst/>
          </a:prstGeom>
          <a:noFill/>
        </p:spPr>
        <p:txBody>
          <a:bodyPr wrap="square" rtlCol="0">
            <a:spAutoFit/>
          </a:bodyPr>
          <a:lstStyle/>
          <a:p>
            <a:pPr marL="12700" marR="78105" algn="r">
              <a:lnSpc>
                <a:spcPct val="100000"/>
              </a:lnSpc>
              <a:spcBef>
                <a:spcPts val="615"/>
              </a:spcBef>
              <a:buClrTx/>
              <a:buSzTx/>
              <a:buFontTx/>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全自动插拔力试验机</a:t>
            </a:r>
            <a:endPar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 marR="78105" algn="r">
              <a:lnSpc>
                <a:spcPct val="100000"/>
              </a:lnSpc>
              <a:spcBef>
                <a:spcPts val="615"/>
              </a:spcBef>
              <a:buClrTx/>
              <a:buSzTx/>
              <a:buFontTx/>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电动振动试验系统</a:t>
            </a:r>
            <a:endPar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 marR="78105" algn="r">
              <a:lnSpc>
                <a:spcPct val="100000"/>
              </a:lnSpc>
              <a:spcBef>
                <a:spcPts val="615"/>
              </a:spcBef>
              <a:buClrTx/>
              <a:buSzTx/>
              <a:buFontTx/>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瞬断测试仪</a:t>
            </a:r>
            <a:endPar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 marR="78105" algn="r">
              <a:lnSpc>
                <a:spcPct val="100000"/>
              </a:lnSpc>
              <a:spcBef>
                <a:spcPts val="615"/>
              </a:spcBef>
              <a:buClrTx/>
              <a:buSzTx/>
              <a:buFontTx/>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智能扭力测试仪</a:t>
            </a:r>
            <a:endPar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 marR="78105" algn="r">
              <a:lnSpc>
                <a:spcPct val="100000"/>
              </a:lnSpc>
              <a:spcBef>
                <a:spcPts val="615"/>
              </a:spcBef>
              <a:buClrTx/>
              <a:buSzTx/>
              <a:buFontTx/>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数显扭矩起子</a:t>
            </a:r>
          </a:p>
        </p:txBody>
      </p:sp>
      <p:sp>
        <p:nvSpPr>
          <p:cNvPr id="38" name="文本框 37">
            <a:extLst>
              <a:ext uri="{FF2B5EF4-FFF2-40B4-BE49-F238E27FC236}">
                <a16:creationId xmlns="" xmlns:a16="http://schemas.microsoft.com/office/drawing/2014/main" id="{BB2A5417-769C-4F7D-8ED3-DA2E2AA70EEF}"/>
              </a:ext>
            </a:extLst>
          </p:cNvPr>
          <p:cNvSpPr txBox="1"/>
          <p:nvPr/>
        </p:nvSpPr>
        <p:spPr>
          <a:xfrm>
            <a:off x="9645331" y="2106167"/>
            <a:ext cx="2561103" cy="1184940"/>
          </a:xfrm>
          <a:prstGeom prst="rect">
            <a:avLst/>
          </a:prstGeom>
          <a:noFill/>
        </p:spPr>
        <p:txBody>
          <a:bodyPr wrap="square" rtlCol="0">
            <a:spAutoFit/>
          </a:bodyPr>
          <a:lstStyle/>
          <a:p>
            <a:pPr marL="12700" marR="78105" algn="just">
              <a:lnSpc>
                <a:spcPct val="100000"/>
              </a:lnSpc>
              <a:spcBef>
                <a:spcPts val="615"/>
              </a:spcBef>
              <a:buClrTx/>
              <a:buSzTx/>
              <a:buFontTx/>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指针式推拉力计</a:t>
            </a:r>
          </a:p>
          <a:p>
            <a:pPr marL="12700" marR="78105" algn="just">
              <a:lnSpc>
                <a:spcPct val="100000"/>
              </a:lnSpc>
              <a:spcBef>
                <a:spcPts val="615"/>
              </a:spcBef>
              <a:buClrTx/>
              <a:buSzTx/>
              <a:buFontTx/>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电子万能试验机</a:t>
            </a:r>
          </a:p>
          <a:p>
            <a:pPr marL="12700" marR="78105" algn="just">
              <a:lnSpc>
                <a:spcPct val="100000"/>
              </a:lnSpc>
              <a:spcBef>
                <a:spcPts val="615"/>
              </a:spcBef>
              <a:buClrTx/>
              <a:buSzTx/>
              <a:buFontTx/>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维氏硬度计</a:t>
            </a:r>
          </a:p>
          <a:p>
            <a:pPr marL="12700" marR="78105" algn="just">
              <a:lnSpc>
                <a:spcPct val="100000"/>
              </a:lnSpc>
              <a:spcBef>
                <a:spcPts val="615"/>
              </a:spcBef>
              <a:buClrTx/>
              <a:buSzTx/>
              <a:buFontTx/>
            </a:pPr>
            <a:r>
              <a:rPr lang="zh-CN" altLang="en-US"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端子截面分析仪</a:t>
            </a:r>
          </a:p>
        </p:txBody>
      </p:sp>
      <p:sp>
        <p:nvSpPr>
          <p:cNvPr id="39" name="文本框 38">
            <a:extLst>
              <a:ext uri="{FF2B5EF4-FFF2-40B4-BE49-F238E27FC236}">
                <a16:creationId xmlns="" xmlns:a16="http://schemas.microsoft.com/office/drawing/2014/main" id="{A6E5787D-6D2F-420E-B12A-482BB4237BC3}"/>
              </a:ext>
            </a:extLst>
          </p:cNvPr>
          <p:cNvSpPr txBox="1"/>
          <p:nvPr/>
        </p:nvSpPr>
        <p:spPr>
          <a:xfrm>
            <a:off x="2036601" y="2023818"/>
            <a:ext cx="1907383" cy="954107"/>
          </a:xfrm>
          <a:prstGeom prst="rect">
            <a:avLst/>
          </a:prstGeom>
          <a:noFill/>
        </p:spPr>
        <p:txBody>
          <a:bodyPr wrap="square" rtlCol="0">
            <a:spAutoFit/>
          </a:bodyPr>
          <a:lstStyle/>
          <a:p>
            <a:r>
              <a:rPr lang="zh-CN" altLang="en-US" sz="1400" dirty="0">
                <a:solidFill>
                  <a:schemeClr val="bg2">
                    <a:lumMod val="50000"/>
                  </a:schemeClr>
                </a:solidFill>
                <a:latin typeface="微软雅黑" panose="020B0503020204020204" pitchFamily="34" charset="-122"/>
                <a:ea typeface="微软雅黑" panose="020B0503020204020204" pitchFamily="34" charset="-122"/>
              </a:rPr>
              <a:t>带表卡尺</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50000"/>
                  </a:schemeClr>
                </a:solidFill>
                <a:latin typeface="微软雅黑" panose="020B0503020204020204" pitchFamily="34" charset="-122"/>
                <a:ea typeface="微软雅黑" panose="020B0503020204020204" pitchFamily="34" charset="-122"/>
              </a:rPr>
              <a:t>外径千分尺</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50000"/>
                  </a:schemeClr>
                </a:solidFill>
                <a:latin typeface="微软雅黑" panose="020B0503020204020204" pitchFamily="34" charset="-122"/>
                <a:ea typeface="微软雅黑" panose="020B0503020204020204" pitchFamily="34" charset="-122"/>
              </a:rPr>
              <a:t>数显卡尺</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50000"/>
                  </a:schemeClr>
                </a:solidFill>
                <a:latin typeface="微软雅黑" panose="020B0503020204020204" pitchFamily="34" charset="-122"/>
                <a:ea typeface="微软雅黑" panose="020B0503020204020204" pitchFamily="34" charset="-122"/>
              </a:rPr>
              <a:t>影像测量仪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2641" y="121310"/>
            <a:ext cx="5056737" cy="400110"/>
          </a:xfrm>
          <a:prstGeom prst="rect">
            <a:avLst/>
          </a:prstGeom>
          <a:noFill/>
        </p:spPr>
        <p:txBody>
          <a:bodyPr wrap="square" rtlCol="0">
            <a:spAutoFit/>
          </a:bodyPr>
          <a:lstStyle/>
          <a:p>
            <a:r>
              <a:rPr lang="en-US" altLang="zh-CN" sz="2000" b="1" dirty="0">
                <a:solidFill>
                  <a:srgbClr val="00467C"/>
                </a:solidFill>
                <a:latin typeface="微软雅黑" panose="020B0503020204020204" pitchFamily="34" charset="-122"/>
                <a:ea typeface="微软雅黑" panose="020B0503020204020204" pitchFamily="34" charset="-122"/>
              </a:rPr>
              <a:t>Laboratory Verification Capabilities</a:t>
            </a:r>
          </a:p>
        </p:txBody>
      </p:sp>
      <p:sp>
        <p:nvSpPr>
          <p:cNvPr id="4" name="object 4"/>
          <p:cNvSpPr/>
          <p:nvPr/>
        </p:nvSpPr>
        <p:spPr>
          <a:xfrm>
            <a:off x="3643884" y="2061972"/>
            <a:ext cx="2105025" cy="1534795"/>
          </a:xfrm>
          <a:custGeom>
            <a:avLst/>
            <a:gdLst/>
            <a:ahLst/>
            <a:cxnLst/>
            <a:rect l="l" t="t" r="r" b="b"/>
            <a:pathLst>
              <a:path w="2105025" h="1534795">
                <a:moveTo>
                  <a:pt x="2104643" y="0"/>
                </a:moveTo>
                <a:lnTo>
                  <a:pt x="1959610" y="19176"/>
                </a:lnTo>
                <a:lnTo>
                  <a:pt x="1816607" y="43814"/>
                </a:lnTo>
                <a:lnTo>
                  <a:pt x="1676907" y="77850"/>
                </a:lnTo>
                <a:lnTo>
                  <a:pt x="1541399" y="120650"/>
                </a:lnTo>
                <a:lnTo>
                  <a:pt x="1409191" y="169672"/>
                </a:lnTo>
                <a:lnTo>
                  <a:pt x="1281176" y="225170"/>
                </a:lnTo>
                <a:lnTo>
                  <a:pt x="1157351" y="288163"/>
                </a:lnTo>
                <a:lnTo>
                  <a:pt x="1036827" y="357504"/>
                </a:lnTo>
                <a:lnTo>
                  <a:pt x="921638" y="434339"/>
                </a:lnTo>
                <a:lnTo>
                  <a:pt x="809625" y="517651"/>
                </a:lnTo>
                <a:lnTo>
                  <a:pt x="700786" y="606170"/>
                </a:lnTo>
                <a:lnTo>
                  <a:pt x="598424" y="703326"/>
                </a:lnTo>
                <a:lnTo>
                  <a:pt x="499237" y="804672"/>
                </a:lnTo>
                <a:lnTo>
                  <a:pt x="404240" y="912494"/>
                </a:lnTo>
                <a:lnTo>
                  <a:pt x="314705" y="1025651"/>
                </a:lnTo>
                <a:lnTo>
                  <a:pt x="228218" y="1145158"/>
                </a:lnTo>
                <a:lnTo>
                  <a:pt x="148336" y="1270000"/>
                </a:lnTo>
                <a:lnTo>
                  <a:pt x="71500" y="1399158"/>
                </a:lnTo>
                <a:lnTo>
                  <a:pt x="0" y="1534667"/>
                </a:lnTo>
                <a:lnTo>
                  <a:pt x="90677" y="1534667"/>
                </a:lnTo>
                <a:lnTo>
                  <a:pt x="149351" y="1486662"/>
                </a:lnTo>
                <a:lnTo>
                  <a:pt x="204850" y="1445005"/>
                </a:lnTo>
                <a:lnTo>
                  <a:pt x="257048" y="1409827"/>
                </a:lnTo>
                <a:lnTo>
                  <a:pt x="306196" y="1379981"/>
                </a:lnTo>
                <a:lnTo>
                  <a:pt x="352043" y="1354327"/>
                </a:lnTo>
                <a:lnTo>
                  <a:pt x="396875" y="1334007"/>
                </a:lnTo>
                <a:lnTo>
                  <a:pt x="441578" y="1316989"/>
                </a:lnTo>
                <a:lnTo>
                  <a:pt x="485393" y="1305178"/>
                </a:lnTo>
                <a:lnTo>
                  <a:pt x="530098" y="1294511"/>
                </a:lnTo>
                <a:lnTo>
                  <a:pt x="576071" y="1289177"/>
                </a:lnTo>
                <a:lnTo>
                  <a:pt x="625093" y="1286002"/>
                </a:lnTo>
                <a:lnTo>
                  <a:pt x="1232838" y="1286002"/>
                </a:lnTo>
                <a:lnTo>
                  <a:pt x="1238503" y="1258315"/>
                </a:lnTo>
                <a:lnTo>
                  <a:pt x="1265174" y="1152652"/>
                </a:lnTo>
                <a:lnTo>
                  <a:pt x="1299210" y="1049019"/>
                </a:lnTo>
                <a:lnTo>
                  <a:pt x="1337690" y="951991"/>
                </a:lnTo>
                <a:lnTo>
                  <a:pt x="1380363" y="855852"/>
                </a:lnTo>
                <a:lnTo>
                  <a:pt x="1428368" y="767333"/>
                </a:lnTo>
                <a:lnTo>
                  <a:pt x="1478533" y="678814"/>
                </a:lnTo>
                <a:lnTo>
                  <a:pt x="1532889" y="597662"/>
                </a:lnTo>
                <a:lnTo>
                  <a:pt x="1589404" y="518667"/>
                </a:lnTo>
                <a:lnTo>
                  <a:pt x="1647063" y="443991"/>
                </a:lnTo>
                <a:lnTo>
                  <a:pt x="1704593" y="374650"/>
                </a:lnTo>
                <a:lnTo>
                  <a:pt x="1765427" y="308482"/>
                </a:lnTo>
                <a:lnTo>
                  <a:pt x="1825116" y="246506"/>
                </a:lnTo>
                <a:lnTo>
                  <a:pt x="1884933" y="188849"/>
                </a:lnTo>
                <a:lnTo>
                  <a:pt x="1942464" y="134492"/>
                </a:lnTo>
                <a:lnTo>
                  <a:pt x="1998979" y="85343"/>
                </a:lnTo>
                <a:lnTo>
                  <a:pt x="2054478" y="39497"/>
                </a:lnTo>
                <a:lnTo>
                  <a:pt x="2104643" y="0"/>
                </a:lnTo>
                <a:close/>
              </a:path>
              <a:path w="2105025" h="1534795">
                <a:moveTo>
                  <a:pt x="1232838" y="1286002"/>
                </a:moveTo>
                <a:lnTo>
                  <a:pt x="676275" y="1286002"/>
                </a:lnTo>
                <a:lnTo>
                  <a:pt x="748791" y="1287017"/>
                </a:lnTo>
                <a:lnTo>
                  <a:pt x="813942" y="1294511"/>
                </a:lnTo>
                <a:lnTo>
                  <a:pt x="875791" y="1305178"/>
                </a:lnTo>
                <a:lnTo>
                  <a:pt x="931290" y="1322324"/>
                </a:lnTo>
                <a:lnTo>
                  <a:pt x="983488" y="1339341"/>
                </a:lnTo>
                <a:lnTo>
                  <a:pt x="1032637" y="1363852"/>
                </a:lnTo>
                <a:lnTo>
                  <a:pt x="1078483" y="1388490"/>
                </a:lnTo>
                <a:lnTo>
                  <a:pt x="1120013" y="1417319"/>
                </a:lnTo>
                <a:lnTo>
                  <a:pt x="1162685" y="1448180"/>
                </a:lnTo>
                <a:lnTo>
                  <a:pt x="1201165" y="1482343"/>
                </a:lnTo>
                <a:lnTo>
                  <a:pt x="1216025" y="1368170"/>
                </a:lnTo>
                <a:lnTo>
                  <a:pt x="1232838" y="1286002"/>
                </a:lnTo>
                <a:close/>
              </a:path>
            </a:pathLst>
          </a:custGeom>
          <a:solidFill>
            <a:srgbClr val="2CA1BE"/>
          </a:solidFill>
        </p:spPr>
        <p:txBody>
          <a:bodyPr wrap="square" lIns="0" tIns="0" rIns="0" bIns="0" rtlCol="0"/>
          <a:lstStyle/>
          <a:p>
            <a:endParaRPr/>
          </a:p>
        </p:txBody>
      </p:sp>
      <p:sp>
        <p:nvSpPr>
          <p:cNvPr id="5" name="object 5"/>
          <p:cNvSpPr/>
          <p:nvPr/>
        </p:nvSpPr>
        <p:spPr>
          <a:xfrm>
            <a:off x="5176176" y="3501866"/>
            <a:ext cx="1091565" cy="2231390"/>
          </a:xfrm>
          <a:custGeom>
            <a:avLst/>
            <a:gdLst/>
            <a:ahLst/>
            <a:cxnLst/>
            <a:rect l="l" t="t" r="r" b="b"/>
            <a:pathLst>
              <a:path w="1091564" h="2231390">
                <a:moveTo>
                  <a:pt x="271144" y="1577339"/>
                </a:moveTo>
                <a:lnTo>
                  <a:pt x="0" y="1577339"/>
                </a:lnTo>
                <a:lnTo>
                  <a:pt x="0" y="1638173"/>
                </a:lnTo>
                <a:lnTo>
                  <a:pt x="5333" y="1695703"/>
                </a:lnTo>
                <a:lnTo>
                  <a:pt x="10667" y="1754377"/>
                </a:lnTo>
                <a:lnTo>
                  <a:pt x="18161" y="1807717"/>
                </a:lnTo>
                <a:lnTo>
                  <a:pt x="29844" y="1861058"/>
                </a:lnTo>
                <a:lnTo>
                  <a:pt x="44830" y="1910118"/>
                </a:lnTo>
                <a:lnTo>
                  <a:pt x="62991" y="1958111"/>
                </a:lnTo>
                <a:lnTo>
                  <a:pt x="83312" y="2000770"/>
                </a:lnTo>
                <a:lnTo>
                  <a:pt x="107823" y="2042363"/>
                </a:lnTo>
                <a:lnTo>
                  <a:pt x="137794" y="2079688"/>
                </a:lnTo>
                <a:lnTo>
                  <a:pt x="169799" y="2113813"/>
                </a:lnTo>
                <a:lnTo>
                  <a:pt x="206120" y="2143683"/>
                </a:lnTo>
                <a:lnTo>
                  <a:pt x="247650" y="2168207"/>
                </a:lnTo>
                <a:lnTo>
                  <a:pt x="293624" y="2190610"/>
                </a:lnTo>
                <a:lnTo>
                  <a:pt x="343788" y="2208733"/>
                </a:lnTo>
                <a:lnTo>
                  <a:pt x="399288" y="2220467"/>
                </a:lnTo>
                <a:lnTo>
                  <a:pt x="460120" y="2227935"/>
                </a:lnTo>
                <a:lnTo>
                  <a:pt x="527430" y="2231136"/>
                </a:lnTo>
                <a:lnTo>
                  <a:pt x="596900" y="2227935"/>
                </a:lnTo>
                <a:lnTo>
                  <a:pt x="664082" y="2219401"/>
                </a:lnTo>
                <a:lnTo>
                  <a:pt x="723900" y="2205545"/>
                </a:lnTo>
                <a:lnTo>
                  <a:pt x="780541" y="2185276"/>
                </a:lnTo>
                <a:lnTo>
                  <a:pt x="830706" y="2161806"/>
                </a:lnTo>
                <a:lnTo>
                  <a:pt x="876553" y="2131949"/>
                </a:lnTo>
                <a:lnTo>
                  <a:pt x="918210" y="2095690"/>
                </a:lnTo>
                <a:lnTo>
                  <a:pt x="955548" y="2057298"/>
                </a:lnTo>
                <a:lnTo>
                  <a:pt x="988694" y="2014639"/>
                </a:lnTo>
                <a:lnTo>
                  <a:pt x="1014772" y="1967712"/>
                </a:lnTo>
                <a:lnTo>
                  <a:pt x="534924" y="1967712"/>
                </a:lnTo>
                <a:lnTo>
                  <a:pt x="487933" y="1965578"/>
                </a:lnTo>
                <a:lnTo>
                  <a:pt x="446277" y="1959178"/>
                </a:lnTo>
                <a:lnTo>
                  <a:pt x="380111" y="1928240"/>
                </a:lnTo>
                <a:lnTo>
                  <a:pt x="328802" y="1877059"/>
                </a:lnTo>
                <a:lnTo>
                  <a:pt x="309625" y="1841855"/>
                </a:lnTo>
                <a:lnTo>
                  <a:pt x="296799" y="1801367"/>
                </a:lnTo>
                <a:lnTo>
                  <a:pt x="285114" y="1755520"/>
                </a:lnTo>
                <a:lnTo>
                  <a:pt x="277622" y="1702180"/>
                </a:lnTo>
                <a:lnTo>
                  <a:pt x="272288" y="1642364"/>
                </a:lnTo>
                <a:lnTo>
                  <a:pt x="271144" y="1577339"/>
                </a:lnTo>
                <a:close/>
              </a:path>
              <a:path w="1091564" h="2231390">
                <a:moveTo>
                  <a:pt x="1086865" y="0"/>
                </a:moveTo>
                <a:lnTo>
                  <a:pt x="790066" y="4317"/>
                </a:lnTo>
                <a:lnTo>
                  <a:pt x="790066" y="1649856"/>
                </a:lnTo>
                <a:lnTo>
                  <a:pt x="789051" y="1690370"/>
                </a:lnTo>
                <a:lnTo>
                  <a:pt x="787907" y="1728851"/>
                </a:lnTo>
                <a:lnTo>
                  <a:pt x="780541" y="1797050"/>
                </a:lnTo>
                <a:lnTo>
                  <a:pt x="763397" y="1856790"/>
                </a:lnTo>
                <a:lnTo>
                  <a:pt x="735583" y="1903717"/>
                </a:lnTo>
                <a:lnTo>
                  <a:pt x="689737" y="1937842"/>
                </a:lnTo>
                <a:lnTo>
                  <a:pt x="623569" y="1960245"/>
                </a:lnTo>
                <a:lnTo>
                  <a:pt x="581913" y="1966645"/>
                </a:lnTo>
                <a:lnTo>
                  <a:pt x="534924" y="1967712"/>
                </a:lnTo>
                <a:lnTo>
                  <a:pt x="1014772" y="1967712"/>
                </a:lnTo>
                <a:lnTo>
                  <a:pt x="1038860" y="1914385"/>
                </a:lnTo>
                <a:lnTo>
                  <a:pt x="1058037" y="1859991"/>
                </a:lnTo>
                <a:lnTo>
                  <a:pt x="1073023" y="1801367"/>
                </a:lnTo>
                <a:lnTo>
                  <a:pt x="1083690" y="1739518"/>
                </a:lnTo>
                <a:lnTo>
                  <a:pt x="1090167" y="1675511"/>
                </a:lnTo>
                <a:lnTo>
                  <a:pt x="1091183" y="1607184"/>
                </a:lnTo>
                <a:lnTo>
                  <a:pt x="1086865" y="0"/>
                </a:lnTo>
                <a:close/>
              </a:path>
            </a:pathLst>
          </a:custGeom>
          <a:solidFill>
            <a:srgbClr val="BEBEBE"/>
          </a:solidFill>
        </p:spPr>
        <p:txBody>
          <a:bodyPr wrap="square" lIns="0" tIns="0" rIns="0" bIns="0" rtlCol="0"/>
          <a:lstStyle/>
          <a:p>
            <a:endParaRPr/>
          </a:p>
        </p:txBody>
      </p:sp>
      <p:sp>
        <p:nvSpPr>
          <p:cNvPr id="6" name="object 6"/>
          <p:cNvSpPr/>
          <p:nvPr/>
        </p:nvSpPr>
        <p:spPr>
          <a:xfrm>
            <a:off x="6448044" y="2065020"/>
            <a:ext cx="2100580" cy="1597660"/>
          </a:xfrm>
          <a:custGeom>
            <a:avLst/>
            <a:gdLst/>
            <a:ahLst/>
            <a:cxnLst/>
            <a:rect l="l" t="t" r="r" b="b"/>
            <a:pathLst>
              <a:path w="2100579" h="1597660">
                <a:moveTo>
                  <a:pt x="1957829" y="1297558"/>
                </a:moveTo>
                <a:lnTo>
                  <a:pt x="1399031" y="1297558"/>
                </a:lnTo>
                <a:lnTo>
                  <a:pt x="1471549" y="1298575"/>
                </a:lnTo>
                <a:lnTo>
                  <a:pt x="1538731" y="1308227"/>
                </a:lnTo>
                <a:lnTo>
                  <a:pt x="1599564" y="1319910"/>
                </a:lnTo>
                <a:lnTo>
                  <a:pt x="1656206" y="1335913"/>
                </a:lnTo>
                <a:lnTo>
                  <a:pt x="1708403" y="1357249"/>
                </a:lnTo>
                <a:lnTo>
                  <a:pt x="1757552" y="1381759"/>
                </a:lnTo>
                <a:lnTo>
                  <a:pt x="1803400" y="1410589"/>
                </a:lnTo>
                <a:lnTo>
                  <a:pt x="1848230" y="1443608"/>
                </a:lnTo>
                <a:lnTo>
                  <a:pt x="1889886" y="1477771"/>
                </a:lnTo>
                <a:lnTo>
                  <a:pt x="1930400" y="1516126"/>
                </a:lnTo>
                <a:lnTo>
                  <a:pt x="1969897" y="1555622"/>
                </a:lnTo>
                <a:lnTo>
                  <a:pt x="2009394" y="1597152"/>
                </a:lnTo>
                <a:lnTo>
                  <a:pt x="2100072" y="1575815"/>
                </a:lnTo>
                <a:lnTo>
                  <a:pt x="2033904" y="1437258"/>
                </a:lnTo>
                <a:lnTo>
                  <a:pt x="1962403" y="1305052"/>
                </a:lnTo>
                <a:lnTo>
                  <a:pt x="1957829" y="1297558"/>
                </a:lnTo>
                <a:close/>
              </a:path>
              <a:path w="2100579" h="1597660">
                <a:moveTo>
                  <a:pt x="0" y="0"/>
                </a:moveTo>
                <a:lnTo>
                  <a:pt x="53339" y="40512"/>
                </a:lnTo>
                <a:lnTo>
                  <a:pt x="109854" y="86359"/>
                </a:lnTo>
                <a:lnTo>
                  <a:pt x="167512" y="134365"/>
                </a:lnTo>
                <a:lnTo>
                  <a:pt x="227329" y="187705"/>
                </a:lnTo>
                <a:lnTo>
                  <a:pt x="288162" y="244093"/>
                </a:lnTo>
                <a:lnTo>
                  <a:pt x="348996" y="304926"/>
                </a:lnTo>
                <a:lnTo>
                  <a:pt x="409828" y="369950"/>
                </a:lnTo>
                <a:lnTo>
                  <a:pt x="469519" y="439292"/>
                </a:lnTo>
                <a:lnTo>
                  <a:pt x="529335" y="511809"/>
                </a:lnTo>
                <a:lnTo>
                  <a:pt x="586866" y="588517"/>
                </a:lnTo>
                <a:lnTo>
                  <a:pt x="642365" y="669543"/>
                </a:lnTo>
                <a:lnTo>
                  <a:pt x="694689" y="753744"/>
                </a:lnTo>
                <a:lnTo>
                  <a:pt x="743711" y="843406"/>
                </a:lnTo>
                <a:lnTo>
                  <a:pt x="787526" y="935101"/>
                </a:lnTo>
                <a:lnTo>
                  <a:pt x="828039" y="1032128"/>
                </a:lnTo>
                <a:lnTo>
                  <a:pt x="863346" y="1131189"/>
                </a:lnTo>
                <a:lnTo>
                  <a:pt x="893190" y="1234693"/>
                </a:lnTo>
                <a:lnTo>
                  <a:pt x="917701" y="1342389"/>
                </a:lnTo>
                <a:lnTo>
                  <a:pt x="933703" y="1453260"/>
                </a:lnTo>
                <a:lnTo>
                  <a:pt x="987044" y="1418081"/>
                </a:lnTo>
                <a:lnTo>
                  <a:pt x="1037208" y="1388237"/>
                </a:lnTo>
                <a:lnTo>
                  <a:pt x="1085214" y="1362582"/>
                </a:lnTo>
                <a:lnTo>
                  <a:pt x="1130046" y="1343405"/>
                </a:lnTo>
                <a:lnTo>
                  <a:pt x="1174877" y="1327403"/>
                </a:lnTo>
                <a:lnTo>
                  <a:pt x="1217549" y="1315719"/>
                </a:lnTo>
                <a:lnTo>
                  <a:pt x="1261363" y="1306067"/>
                </a:lnTo>
                <a:lnTo>
                  <a:pt x="1305052" y="1300733"/>
                </a:lnTo>
                <a:lnTo>
                  <a:pt x="1352041" y="1297558"/>
                </a:lnTo>
                <a:lnTo>
                  <a:pt x="1957829" y="1297558"/>
                </a:lnTo>
                <a:lnTo>
                  <a:pt x="1885569" y="1179194"/>
                </a:lnTo>
                <a:lnTo>
                  <a:pt x="1802383" y="1056639"/>
                </a:lnTo>
                <a:lnTo>
                  <a:pt x="1714880" y="941451"/>
                </a:lnTo>
                <a:lnTo>
                  <a:pt x="1620901" y="830579"/>
                </a:lnTo>
                <a:lnTo>
                  <a:pt x="1520571" y="727201"/>
                </a:lnTo>
                <a:lnTo>
                  <a:pt x="1418208" y="629030"/>
                </a:lnTo>
                <a:lnTo>
                  <a:pt x="1310385" y="536320"/>
                </a:lnTo>
                <a:lnTo>
                  <a:pt x="1195197" y="452119"/>
                </a:lnTo>
                <a:lnTo>
                  <a:pt x="1077722" y="373125"/>
                </a:lnTo>
                <a:lnTo>
                  <a:pt x="956182" y="301751"/>
                </a:lnTo>
                <a:lnTo>
                  <a:pt x="831214" y="236727"/>
                </a:lnTo>
                <a:lnTo>
                  <a:pt x="700024" y="179069"/>
                </a:lnTo>
                <a:lnTo>
                  <a:pt x="567689" y="127888"/>
                </a:lnTo>
                <a:lnTo>
                  <a:pt x="429005" y="85343"/>
                </a:lnTo>
                <a:lnTo>
                  <a:pt x="289178" y="49021"/>
                </a:lnTo>
                <a:lnTo>
                  <a:pt x="145160" y="21335"/>
                </a:lnTo>
                <a:lnTo>
                  <a:pt x="0" y="0"/>
                </a:lnTo>
                <a:close/>
              </a:path>
            </a:pathLst>
          </a:custGeom>
          <a:solidFill>
            <a:srgbClr val="00467C"/>
          </a:solidFill>
        </p:spPr>
        <p:txBody>
          <a:bodyPr wrap="square" lIns="0" tIns="0" rIns="0" bIns="0" rtlCol="0"/>
          <a:lstStyle/>
          <a:p>
            <a:endParaRPr/>
          </a:p>
        </p:txBody>
      </p:sp>
      <p:sp>
        <p:nvSpPr>
          <p:cNvPr id="7" name="object 7"/>
          <p:cNvSpPr/>
          <p:nvPr/>
        </p:nvSpPr>
        <p:spPr>
          <a:xfrm>
            <a:off x="5911596" y="1383791"/>
            <a:ext cx="403860" cy="467995"/>
          </a:xfrm>
          <a:custGeom>
            <a:avLst/>
            <a:gdLst/>
            <a:ahLst/>
            <a:cxnLst/>
            <a:rect l="l" t="t" r="r" b="b"/>
            <a:pathLst>
              <a:path w="403860" h="467994">
                <a:moveTo>
                  <a:pt x="342900" y="0"/>
                </a:moveTo>
                <a:lnTo>
                  <a:pt x="59816" y="0"/>
                </a:lnTo>
                <a:lnTo>
                  <a:pt x="0" y="467868"/>
                </a:lnTo>
                <a:lnTo>
                  <a:pt x="403859" y="467868"/>
                </a:lnTo>
                <a:lnTo>
                  <a:pt x="342900" y="0"/>
                </a:lnTo>
                <a:close/>
              </a:path>
            </a:pathLst>
          </a:custGeom>
          <a:solidFill>
            <a:srgbClr val="BEBEBE"/>
          </a:solidFill>
        </p:spPr>
        <p:txBody>
          <a:bodyPr wrap="square" lIns="0" tIns="0" rIns="0" bIns="0" rtlCol="0"/>
          <a:lstStyle/>
          <a:p>
            <a:endParaRPr/>
          </a:p>
        </p:txBody>
      </p:sp>
      <p:sp>
        <p:nvSpPr>
          <p:cNvPr id="8" name="object 8"/>
          <p:cNvSpPr/>
          <p:nvPr/>
        </p:nvSpPr>
        <p:spPr>
          <a:xfrm>
            <a:off x="6211823" y="2112264"/>
            <a:ext cx="978535" cy="1458595"/>
          </a:xfrm>
          <a:custGeom>
            <a:avLst/>
            <a:gdLst/>
            <a:ahLst/>
            <a:cxnLst/>
            <a:rect l="l" t="t" r="r" b="b"/>
            <a:pathLst>
              <a:path w="978534" h="1458595">
                <a:moveTo>
                  <a:pt x="941728" y="1243838"/>
                </a:moveTo>
                <a:lnTo>
                  <a:pt x="435736" y="1243838"/>
                </a:lnTo>
                <a:lnTo>
                  <a:pt x="506349" y="1244981"/>
                </a:lnTo>
                <a:lnTo>
                  <a:pt x="570356" y="1252347"/>
                </a:lnTo>
                <a:lnTo>
                  <a:pt x="630174" y="1266316"/>
                </a:lnTo>
                <a:lnTo>
                  <a:pt x="686816" y="1282319"/>
                </a:lnTo>
                <a:lnTo>
                  <a:pt x="740155" y="1301496"/>
                </a:lnTo>
                <a:lnTo>
                  <a:pt x="789304" y="1327150"/>
                </a:lnTo>
                <a:lnTo>
                  <a:pt x="838453" y="1355978"/>
                </a:lnTo>
                <a:lnTo>
                  <a:pt x="885444" y="1386966"/>
                </a:lnTo>
                <a:lnTo>
                  <a:pt x="932433" y="1421130"/>
                </a:lnTo>
                <a:lnTo>
                  <a:pt x="978407" y="1458468"/>
                </a:lnTo>
                <a:lnTo>
                  <a:pt x="963422" y="1348486"/>
                </a:lnTo>
                <a:lnTo>
                  <a:pt x="941728" y="1243838"/>
                </a:lnTo>
                <a:close/>
              </a:path>
              <a:path w="978534" h="1458595">
                <a:moveTo>
                  <a:pt x="0" y="0"/>
                </a:moveTo>
                <a:lnTo>
                  <a:pt x="0" y="1382649"/>
                </a:lnTo>
                <a:lnTo>
                  <a:pt x="49149" y="1349502"/>
                </a:lnTo>
                <a:lnTo>
                  <a:pt x="97154" y="1322832"/>
                </a:lnTo>
                <a:lnTo>
                  <a:pt x="147447" y="1299337"/>
                </a:lnTo>
                <a:lnTo>
                  <a:pt x="197612" y="1278001"/>
                </a:lnTo>
                <a:lnTo>
                  <a:pt x="253111" y="1263141"/>
                </a:lnTo>
                <a:lnTo>
                  <a:pt x="309752" y="1252347"/>
                </a:lnTo>
                <a:lnTo>
                  <a:pt x="370585" y="1244981"/>
                </a:lnTo>
                <a:lnTo>
                  <a:pt x="435736" y="1243838"/>
                </a:lnTo>
                <a:lnTo>
                  <a:pt x="941728" y="1243838"/>
                </a:lnTo>
                <a:lnTo>
                  <a:pt x="941070" y="1240663"/>
                </a:lnTo>
                <a:lnTo>
                  <a:pt x="911098" y="1138174"/>
                </a:lnTo>
                <a:lnTo>
                  <a:pt x="875919" y="1038860"/>
                </a:lnTo>
                <a:lnTo>
                  <a:pt x="835278" y="943863"/>
                </a:lnTo>
                <a:lnTo>
                  <a:pt x="789304" y="850900"/>
                </a:lnTo>
                <a:lnTo>
                  <a:pt x="740155" y="763397"/>
                </a:lnTo>
                <a:lnTo>
                  <a:pt x="686816" y="680085"/>
                </a:lnTo>
                <a:lnTo>
                  <a:pt x="630174" y="600075"/>
                </a:lnTo>
                <a:lnTo>
                  <a:pt x="571500" y="524256"/>
                </a:lnTo>
                <a:lnTo>
                  <a:pt x="510540" y="452755"/>
                </a:lnTo>
                <a:lnTo>
                  <a:pt x="449706" y="385445"/>
                </a:lnTo>
                <a:lnTo>
                  <a:pt x="388747" y="321437"/>
                </a:lnTo>
                <a:lnTo>
                  <a:pt x="325754" y="261620"/>
                </a:lnTo>
                <a:lnTo>
                  <a:pt x="265938" y="208152"/>
                </a:lnTo>
                <a:lnTo>
                  <a:pt x="207263" y="157987"/>
                </a:lnTo>
                <a:lnTo>
                  <a:pt x="150622" y="112140"/>
                </a:lnTo>
                <a:lnTo>
                  <a:pt x="97154" y="70485"/>
                </a:lnTo>
                <a:lnTo>
                  <a:pt x="0" y="0"/>
                </a:lnTo>
                <a:close/>
              </a:path>
            </a:pathLst>
          </a:custGeom>
          <a:solidFill>
            <a:srgbClr val="EB631B"/>
          </a:solidFill>
        </p:spPr>
        <p:txBody>
          <a:bodyPr wrap="square" lIns="0" tIns="0" rIns="0" bIns="0" rtlCol="0"/>
          <a:lstStyle/>
          <a:p>
            <a:endParaRPr/>
          </a:p>
        </p:txBody>
      </p:sp>
      <p:sp>
        <p:nvSpPr>
          <p:cNvPr id="9" name="object 9"/>
          <p:cNvSpPr/>
          <p:nvPr/>
        </p:nvSpPr>
        <p:spPr>
          <a:xfrm>
            <a:off x="5045964" y="2106167"/>
            <a:ext cx="939165" cy="1414780"/>
          </a:xfrm>
          <a:custGeom>
            <a:avLst/>
            <a:gdLst/>
            <a:ahLst/>
            <a:cxnLst/>
            <a:rect l="l" t="t" r="r" b="b"/>
            <a:pathLst>
              <a:path w="939164" h="1414779">
                <a:moveTo>
                  <a:pt x="938784" y="0"/>
                </a:moveTo>
                <a:lnTo>
                  <a:pt x="895096" y="32004"/>
                </a:lnTo>
                <a:lnTo>
                  <a:pt x="849122" y="67183"/>
                </a:lnTo>
                <a:lnTo>
                  <a:pt x="799084" y="107696"/>
                </a:lnTo>
                <a:lnTo>
                  <a:pt x="745744" y="152527"/>
                </a:lnTo>
                <a:lnTo>
                  <a:pt x="690245" y="201549"/>
                </a:lnTo>
                <a:lnTo>
                  <a:pt x="633730" y="252730"/>
                </a:lnTo>
                <a:lnTo>
                  <a:pt x="576072" y="311404"/>
                </a:lnTo>
                <a:lnTo>
                  <a:pt x="517398" y="372237"/>
                </a:lnTo>
                <a:lnTo>
                  <a:pt x="459739" y="437261"/>
                </a:lnTo>
                <a:lnTo>
                  <a:pt x="402209" y="507746"/>
                </a:lnTo>
                <a:lnTo>
                  <a:pt x="345694" y="580263"/>
                </a:lnTo>
                <a:lnTo>
                  <a:pt x="291211" y="656971"/>
                </a:lnTo>
                <a:lnTo>
                  <a:pt x="240030" y="739140"/>
                </a:lnTo>
                <a:lnTo>
                  <a:pt x="192024" y="823341"/>
                </a:lnTo>
                <a:lnTo>
                  <a:pt x="147193" y="913003"/>
                </a:lnTo>
                <a:lnTo>
                  <a:pt x="107696" y="1004697"/>
                </a:lnTo>
                <a:lnTo>
                  <a:pt x="71500" y="1101725"/>
                </a:lnTo>
                <a:lnTo>
                  <a:pt x="41656" y="1203071"/>
                </a:lnTo>
                <a:lnTo>
                  <a:pt x="18161" y="1305433"/>
                </a:lnTo>
                <a:lnTo>
                  <a:pt x="0" y="1414272"/>
                </a:lnTo>
                <a:lnTo>
                  <a:pt x="48006" y="1376934"/>
                </a:lnTo>
                <a:lnTo>
                  <a:pt x="96012" y="1346073"/>
                </a:lnTo>
                <a:lnTo>
                  <a:pt x="143001" y="1317244"/>
                </a:lnTo>
                <a:lnTo>
                  <a:pt x="192024" y="1294765"/>
                </a:lnTo>
                <a:lnTo>
                  <a:pt x="242188" y="1275588"/>
                </a:lnTo>
                <a:lnTo>
                  <a:pt x="294386" y="1260729"/>
                </a:lnTo>
                <a:lnTo>
                  <a:pt x="349885" y="1248918"/>
                </a:lnTo>
                <a:lnTo>
                  <a:pt x="409701" y="1242568"/>
                </a:lnTo>
                <a:lnTo>
                  <a:pt x="473710" y="1241425"/>
                </a:lnTo>
                <a:lnTo>
                  <a:pt x="938784" y="1241425"/>
                </a:lnTo>
                <a:lnTo>
                  <a:pt x="938784" y="0"/>
                </a:lnTo>
                <a:close/>
              </a:path>
              <a:path w="939164" h="1414779">
                <a:moveTo>
                  <a:pt x="938784" y="1241425"/>
                </a:moveTo>
                <a:lnTo>
                  <a:pt x="473710" y="1241425"/>
                </a:lnTo>
                <a:lnTo>
                  <a:pt x="539750" y="1242568"/>
                </a:lnTo>
                <a:lnTo>
                  <a:pt x="602741" y="1250061"/>
                </a:lnTo>
                <a:lnTo>
                  <a:pt x="660400" y="1260729"/>
                </a:lnTo>
                <a:lnTo>
                  <a:pt x="715772" y="1275588"/>
                </a:lnTo>
                <a:lnTo>
                  <a:pt x="765937" y="1293749"/>
                </a:lnTo>
                <a:lnTo>
                  <a:pt x="813943" y="1316101"/>
                </a:lnTo>
                <a:lnTo>
                  <a:pt x="856614" y="1339596"/>
                </a:lnTo>
                <a:lnTo>
                  <a:pt x="900430" y="1368425"/>
                </a:lnTo>
                <a:lnTo>
                  <a:pt x="938784" y="1397254"/>
                </a:lnTo>
                <a:lnTo>
                  <a:pt x="938784" y="1241425"/>
                </a:lnTo>
                <a:close/>
              </a:path>
            </a:pathLst>
          </a:custGeom>
          <a:solidFill>
            <a:srgbClr val="C00000"/>
          </a:solidFill>
        </p:spPr>
        <p:txBody>
          <a:bodyPr wrap="square" lIns="0" tIns="0" rIns="0" bIns="0" rtlCol="0"/>
          <a:lstStyle/>
          <a:p>
            <a:endParaRPr/>
          </a:p>
        </p:txBody>
      </p:sp>
      <p:sp>
        <p:nvSpPr>
          <p:cNvPr id="10" name="object 10"/>
          <p:cNvSpPr/>
          <p:nvPr/>
        </p:nvSpPr>
        <p:spPr>
          <a:xfrm>
            <a:off x="4335018" y="3986848"/>
            <a:ext cx="3639820" cy="1241362"/>
          </a:xfrm>
          <a:custGeom>
            <a:avLst/>
            <a:gdLst/>
            <a:ahLst/>
            <a:cxnLst/>
            <a:rect l="l" t="t" r="r" b="b"/>
            <a:pathLst>
              <a:path w="3639820" h="1092835">
                <a:moveTo>
                  <a:pt x="0" y="1092708"/>
                </a:moveTo>
                <a:lnTo>
                  <a:pt x="3639312" y="1092708"/>
                </a:lnTo>
                <a:lnTo>
                  <a:pt x="3639312" y="0"/>
                </a:lnTo>
                <a:lnTo>
                  <a:pt x="0" y="0"/>
                </a:lnTo>
                <a:lnTo>
                  <a:pt x="0" y="1092708"/>
                </a:lnTo>
                <a:close/>
              </a:path>
            </a:pathLst>
          </a:custGeom>
          <a:solidFill>
            <a:srgbClr val="FFFFFF"/>
          </a:solidFill>
        </p:spPr>
        <p:txBody>
          <a:bodyPr wrap="square" lIns="0" tIns="0" rIns="0" bIns="0" rtlCol="0"/>
          <a:lstStyle/>
          <a:p>
            <a:endParaRPr/>
          </a:p>
        </p:txBody>
      </p:sp>
      <p:sp>
        <p:nvSpPr>
          <p:cNvPr id="11" name="object 11"/>
          <p:cNvSpPr txBox="1"/>
          <p:nvPr/>
        </p:nvSpPr>
        <p:spPr>
          <a:xfrm>
            <a:off x="4350474" y="2759456"/>
            <a:ext cx="3650615" cy="2089675"/>
          </a:xfrm>
          <a:prstGeom prst="rect">
            <a:avLst/>
          </a:prstGeom>
        </p:spPr>
        <p:txBody>
          <a:bodyPr vert="horz" wrap="square" lIns="0" tIns="12065" rIns="0" bIns="0" rtlCol="0">
            <a:spAutoFit/>
          </a:bodyPr>
          <a:lstStyle/>
          <a:p>
            <a:pPr marL="12700">
              <a:lnSpc>
                <a:spcPct val="100000"/>
              </a:lnSpc>
              <a:spcBef>
                <a:spcPts val="95"/>
              </a:spcBef>
              <a:tabLst>
                <a:tab pos="1166495" algn="l"/>
                <a:tab pos="2144395" algn="l"/>
                <a:tab pos="3141345" algn="l"/>
              </a:tabLst>
            </a:pPr>
            <a:r>
              <a:rPr sz="4000" spc="295" dirty="0">
                <a:solidFill>
                  <a:srgbClr val="FFFFFF"/>
                </a:solidFill>
                <a:latin typeface="Noto Sans CJK JP Regular"/>
                <a:cs typeface="Noto Sans CJK JP Regular"/>
              </a:rPr>
              <a:t>D	</a:t>
            </a:r>
            <a:r>
              <a:rPr sz="6000" spc="-232" baseline="-6000" dirty="0">
                <a:solidFill>
                  <a:srgbClr val="FFFFFF"/>
                </a:solidFill>
                <a:latin typeface="Noto Sans CJK JP Regular"/>
                <a:cs typeface="Noto Sans CJK JP Regular"/>
              </a:rPr>
              <a:t>E	E	</a:t>
            </a:r>
            <a:r>
              <a:rPr sz="4000" spc="655" dirty="0">
                <a:solidFill>
                  <a:srgbClr val="FFFFFF"/>
                </a:solidFill>
                <a:latin typeface="Noto Sans CJK JP Regular"/>
                <a:cs typeface="Noto Sans CJK JP Regular"/>
              </a:rPr>
              <a:t>M</a:t>
            </a:r>
            <a:endParaRPr sz="4000" dirty="0">
              <a:latin typeface="Noto Sans CJK JP Regular"/>
              <a:cs typeface="Noto Sans CJK JP Regular"/>
            </a:endParaRPr>
          </a:p>
          <a:p>
            <a:pPr>
              <a:lnSpc>
                <a:spcPct val="100000"/>
              </a:lnSpc>
              <a:spcBef>
                <a:spcPts val="45"/>
              </a:spcBef>
            </a:pPr>
            <a:r>
              <a:rPr lang="en-US" sz="1800" dirty="0">
                <a:solidFill>
                  <a:srgbClr val="7E7E7E"/>
                </a:solidFill>
                <a:latin typeface="Noto Sans CJK JP Regular"/>
                <a:cs typeface="Noto Sans CJK JP Regular"/>
              </a:rPr>
              <a:t>Product specification</a:t>
            </a:r>
          </a:p>
          <a:p>
            <a:pPr marL="95250">
              <a:lnSpc>
                <a:spcPct val="100000"/>
              </a:lnSpc>
              <a:spcBef>
                <a:spcPts val="615"/>
              </a:spcBef>
            </a:pPr>
            <a:r>
              <a:rPr lang="en-US" sz="1200" dirty="0" smtClean="0">
                <a:solidFill>
                  <a:srgbClr val="7E7E7E"/>
                </a:solidFill>
                <a:latin typeface="微软雅黑" panose="020B0503020204020204" pitchFamily="34" charset="-122"/>
                <a:ea typeface="微软雅黑" panose="020B0503020204020204" pitchFamily="34" charset="-122"/>
                <a:cs typeface="Noto Sans CJK JP Regular"/>
              </a:rPr>
              <a:t>In </a:t>
            </a:r>
            <a:r>
              <a:rPr lang="en-US" sz="1200" dirty="0">
                <a:solidFill>
                  <a:srgbClr val="7E7E7E"/>
                </a:solidFill>
                <a:latin typeface="微软雅黑" panose="020B0503020204020204" pitchFamily="34" charset="-122"/>
                <a:ea typeface="微软雅黑" panose="020B0503020204020204" pitchFamily="34" charset="-122"/>
                <a:cs typeface="Noto Sans CJK JP Regular"/>
              </a:rPr>
              <a:t>addition to more than ten certifications such as IATF 16949, ISO9001, </a:t>
            </a:r>
            <a:r>
              <a:rPr lang="en-US" sz="1200" dirty="0" smtClean="0">
                <a:solidFill>
                  <a:srgbClr val="7E7E7E"/>
                </a:solidFill>
                <a:latin typeface="微软雅黑" panose="020B0503020204020204" pitchFamily="34" charset="-122"/>
                <a:ea typeface="微软雅黑" panose="020B0503020204020204" pitchFamily="34" charset="-122"/>
                <a:cs typeface="Noto Sans CJK JP Regular"/>
              </a:rPr>
              <a:t>ISO14001</a:t>
            </a:r>
            <a:r>
              <a:rPr lang="zh-CN" altLang="en-US" sz="1200" dirty="0" smtClean="0">
                <a:solidFill>
                  <a:srgbClr val="7E7E7E"/>
                </a:solidFill>
                <a:latin typeface="微软雅黑" panose="020B0503020204020204" pitchFamily="34" charset="-122"/>
                <a:ea typeface="微软雅黑" panose="020B0503020204020204" pitchFamily="34" charset="-122"/>
                <a:cs typeface="Noto Sans CJK JP Regular"/>
              </a:rPr>
              <a:t>，</a:t>
            </a:r>
            <a:r>
              <a:rPr lang="en-US" sz="1200" dirty="0" smtClean="0">
                <a:solidFill>
                  <a:srgbClr val="7E7E7E"/>
                </a:solidFill>
                <a:latin typeface="微软雅黑" panose="020B0503020204020204" pitchFamily="34" charset="-122"/>
                <a:ea typeface="微软雅黑" panose="020B0503020204020204" pitchFamily="34" charset="-122"/>
                <a:cs typeface="Noto Sans CJK JP Regular"/>
              </a:rPr>
              <a:t>ISO45001, </a:t>
            </a:r>
            <a:r>
              <a:rPr lang="en-US" sz="1200" dirty="0">
                <a:solidFill>
                  <a:srgbClr val="7E7E7E"/>
                </a:solidFill>
                <a:latin typeface="微软雅黑" panose="020B0503020204020204" pitchFamily="34" charset="-122"/>
                <a:ea typeface="微软雅黑" panose="020B0503020204020204" pitchFamily="34" charset="-122"/>
                <a:cs typeface="Noto Sans CJK JP Regular"/>
              </a:rPr>
              <a:t>UL, CUL, CE, CQC, ROHS, REACH, etc., LHE's internal laboratory acts as a protective umbrella to protect all products to meet customer and design engineering requirements</a:t>
            </a:r>
            <a:endParaRPr sz="1200" dirty="0">
              <a:latin typeface="微软雅黑" panose="020B0503020204020204" pitchFamily="34" charset="-122"/>
              <a:ea typeface="微软雅黑" panose="020B0503020204020204" pitchFamily="34" charset="-122"/>
              <a:cs typeface="Noto Sans CJK JP Regular"/>
            </a:endParaRPr>
          </a:p>
        </p:txBody>
      </p:sp>
      <p:sp>
        <p:nvSpPr>
          <p:cNvPr id="12" name="object 12"/>
          <p:cNvSpPr/>
          <p:nvPr/>
        </p:nvSpPr>
        <p:spPr>
          <a:xfrm>
            <a:off x="3970020" y="1562100"/>
            <a:ext cx="582930" cy="728980"/>
          </a:xfrm>
          <a:custGeom>
            <a:avLst/>
            <a:gdLst/>
            <a:ahLst/>
            <a:cxnLst/>
            <a:rect l="l" t="t" r="r" b="b"/>
            <a:pathLst>
              <a:path w="582929" h="728980">
                <a:moveTo>
                  <a:pt x="582549" y="728726"/>
                </a:moveTo>
                <a:lnTo>
                  <a:pt x="0" y="0"/>
                </a:lnTo>
              </a:path>
            </a:pathLst>
          </a:custGeom>
          <a:ln w="12192">
            <a:solidFill>
              <a:srgbClr val="BEBEBE"/>
            </a:solidFill>
          </a:ln>
        </p:spPr>
        <p:txBody>
          <a:bodyPr wrap="square" lIns="0" tIns="0" rIns="0" bIns="0" rtlCol="0"/>
          <a:lstStyle/>
          <a:p>
            <a:endParaRPr/>
          </a:p>
        </p:txBody>
      </p:sp>
      <p:sp>
        <p:nvSpPr>
          <p:cNvPr id="13" name="object 13"/>
          <p:cNvSpPr/>
          <p:nvPr/>
        </p:nvSpPr>
        <p:spPr>
          <a:xfrm>
            <a:off x="3407664" y="1524000"/>
            <a:ext cx="561975" cy="76200"/>
          </a:xfrm>
          <a:custGeom>
            <a:avLst/>
            <a:gdLst/>
            <a:ahLst/>
            <a:cxnLst/>
            <a:rect l="l" t="t" r="r" b="b"/>
            <a:pathLst>
              <a:path w="561975"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561975" h="76200">
                <a:moveTo>
                  <a:pt x="74921" y="31750"/>
                </a:moveTo>
                <a:lnTo>
                  <a:pt x="38100" y="31750"/>
                </a:lnTo>
                <a:lnTo>
                  <a:pt x="38100" y="44450"/>
                </a:lnTo>
                <a:lnTo>
                  <a:pt x="74921" y="44450"/>
                </a:lnTo>
                <a:lnTo>
                  <a:pt x="76200" y="38100"/>
                </a:lnTo>
                <a:lnTo>
                  <a:pt x="74921" y="31750"/>
                </a:lnTo>
                <a:close/>
              </a:path>
              <a:path w="561975" h="76200">
                <a:moveTo>
                  <a:pt x="561975" y="31750"/>
                </a:moveTo>
                <a:lnTo>
                  <a:pt x="74921" y="31750"/>
                </a:lnTo>
                <a:lnTo>
                  <a:pt x="76200" y="38100"/>
                </a:lnTo>
                <a:lnTo>
                  <a:pt x="74921" y="44450"/>
                </a:lnTo>
                <a:lnTo>
                  <a:pt x="561975" y="44450"/>
                </a:lnTo>
                <a:lnTo>
                  <a:pt x="561975" y="31750"/>
                </a:lnTo>
                <a:close/>
              </a:path>
            </a:pathLst>
          </a:custGeom>
          <a:solidFill>
            <a:srgbClr val="BEBEBE"/>
          </a:solidFill>
        </p:spPr>
        <p:txBody>
          <a:bodyPr wrap="square" lIns="0" tIns="0" rIns="0" bIns="0" rtlCol="0"/>
          <a:lstStyle/>
          <a:p>
            <a:endParaRPr/>
          </a:p>
        </p:txBody>
      </p:sp>
      <p:sp>
        <p:nvSpPr>
          <p:cNvPr id="14" name="object 14"/>
          <p:cNvSpPr txBox="1"/>
          <p:nvPr/>
        </p:nvSpPr>
        <p:spPr>
          <a:xfrm>
            <a:off x="1800860" y="1318894"/>
            <a:ext cx="1438147" cy="366767"/>
          </a:xfrm>
          <a:prstGeom prst="rect">
            <a:avLst/>
          </a:prstGeom>
        </p:spPr>
        <p:txBody>
          <a:bodyPr vert="horz" wrap="square" lIns="0" tIns="88900" rIns="0" bIns="0" rtlCol="0">
            <a:spAutoFit/>
          </a:bodyPr>
          <a:lstStyle/>
          <a:p>
            <a:pPr marL="12700" algn="ctr">
              <a:lnSpc>
                <a:spcPct val="100000"/>
              </a:lnSpc>
              <a:spcBef>
                <a:spcPts val="700"/>
              </a:spcBef>
            </a:pPr>
            <a:r>
              <a:rPr sz="1800" b="1" spc="25" dirty="0">
                <a:solidFill>
                  <a:srgbClr val="2CA1BE"/>
                </a:solidFill>
                <a:latin typeface="微软雅黑" panose="020B0503020204020204" pitchFamily="34" charset="-122"/>
                <a:ea typeface="微软雅黑" panose="020B0503020204020204" pitchFamily="34" charset="-122"/>
                <a:cs typeface="Noto Sans CJK JP Regular"/>
              </a:rPr>
              <a:t>Dimen</a:t>
            </a:r>
            <a:r>
              <a:rPr sz="1800" b="1" spc="10" dirty="0">
                <a:solidFill>
                  <a:srgbClr val="2CA1BE"/>
                </a:solidFill>
                <a:latin typeface="微软雅黑" panose="020B0503020204020204" pitchFamily="34" charset="-122"/>
                <a:ea typeface="微软雅黑" panose="020B0503020204020204" pitchFamily="34" charset="-122"/>
                <a:cs typeface="Noto Sans CJK JP Regular"/>
              </a:rPr>
              <a:t>sio</a:t>
            </a:r>
            <a:r>
              <a:rPr lang="en-US" sz="1800" b="1" spc="10" dirty="0" smtClean="0">
                <a:solidFill>
                  <a:srgbClr val="2CA1BE"/>
                </a:solidFill>
                <a:latin typeface="微软雅黑" panose="020B0503020204020204" pitchFamily="34" charset="-122"/>
                <a:ea typeface="微软雅黑" panose="020B0503020204020204" pitchFamily="34" charset="-122"/>
                <a:cs typeface="Noto Sans CJK JP Regular"/>
              </a:rPr>
              <a:t>n</a:t>
            </a:r>
            <a:endParaRPr lang="zh-CN" altLang="en-US" sz="1800" b="1" spc="10" dirty="0">
              <a:solidFill>
                <a:srgbClr val="2CA1BE"/>
              </a:solidFill>
              <a:latin typeface="微软雅黑" panose="020B0503020204020204" pitchFamily="34" charset="-122"/>
              <a:ea typeface="微软雅黑" panose="020B0503020204020204" pitchFamily="34" charset="-122"/>
              <a:cs typeface="Noto Sans CJK JP Regular"/>
            </a:endParaRPr>
          </a:p>
        </p:txBody>
      </p:sp>
      <p:sp>
        <p:nvSpPr>
          <p:cNvPr id="15" name="object 15"/>
          <p:cNvSpPr txBox="1"/>
          <p:nvPr/>
        </p:nvSpPr>
        <p:spPr>
          <a:xfrm>
            <a:off x="1532255" y="3868420"/>
            <a:ext cx="1769745" cy="366767"/>
          </a:xfrm>
          <a:prstGeom prst="rect">
            <a:avLst/>
          </a:prstGeom>
        </p:spPr>
        <p:txBody>
          <a:bodyPr vert="horz" wrap="square" lIns="0" tIns="88900" rIns="0" bIns="0" rtlCol="0">
            <a:spAutoFit/>
          </a:bodyPr>
          <a:lstStyle/>
          <a:p>
            <a:pPr marL="12700" algn="r">
              <a:lnSpc>
                <a:spcPct val="100000"/>
              </a:lnSpc>
              <a:spcBef>
                <a:spcPts val="700"/>
              </a:spcBef>
            </a:pPr>
            <a:r>
              <a:rPr sz="1800" b="1" spc="-10" dirty="0">
                <a:solidFill>
                  <a:srgbClr val="C00000"/>
                </a:solidFill>
                <a:latin typeface="微软雅黑" panose="020B0503020204020204" pitchFamily="34" charset="-122"/>
                <a:ea typeface="微软雅黑" panose="020B0503020204020204" pitchFamily="34" charset="-122"/>
                <a:cs typeface="Noto Sans CJK JP Regular"/>
              </a:rPr>
              <a:t>Environmenta</a:t>
            </a:r>
            <a:r>
              <a:rPr lang="en-US" sz="1800" b="1" spc="-10" dirty="0">
                <a:solidFill>
                  <a:srgbClr val="B1320F"/>
                </a:solidFill>
                <a:latin typeface="微软雅黑" panose="020B0503020204020204" pitchFamily="34" charset="-122"/>
                <a:ea typeface="微软雅黑" panose="020B0503020204020204" pitchFamily="34" charset="-122"/>
                <a:cs typeface="Noto Sans CJK JP Regular"/>
              </a:rPr>
              <a:t>l</a:t>
            </a:r>
            <a:endParaRPr lang="zh-CN" altLang="en-US" sz="1800" dirty="0">
              <a:solidFill>
                <a:srgbClr val="B1320F"/>
              </a:solidFill>
              <a:latin typeface="Noto Sans CJK JP Regular"/>
              <a:cs typeface="Noto Sans CJK JP Regular"/>
            </a:endParaRPr>
          </a:p>
        </p:txBody>
      </p:sp>
      <p:sp>
        <p:nvSpPr>
          <p:cNvPr id="16" name="object 16"/>
          <p:cNvSpPr/>
          <p:nvPr/>
        </p:nvSpPr>
        <p:spPr>
          <a:xfrm>
            <a:off x="4101084" y="3520440"/>
            <a:ext cx="904875" cy="598805"/>
          </a:xfrm>
          <a:custGeom>
            <a:avLst/>
            <a:gdLst/>
            <a:ahLst/>
            <a:cxnLst/>
            <a:rect l="l" t="t" r="r" b="b"/>
            <a:pathLst>
              <a:path w="904875" h="598804">
                <a:moveTo>
                  <a:pt x="904875" y="0"/>
                </a:moveTo>
                <a:lnTo>
                  <a:pt x="0" y="598551"/>
                </a:lnTo>
              </a:path>
            </a:pathLst>
          </a:custGeom>
          <a:ln w="12192">
            <a:solidFill>
              <a:srgbClr val="BEBEBE"/>
            </a:solidFill>
          </a:ln>
        </p:spPr>
        <p:txBody>
          <a:bodyPr wrap="square" lIns="0" tIns="0" rIns="0" bIns="0" rtlCol="0"/>
          <a:lstStyle/>
          <a:p>
            <a:endParaRPr/>
          </a:p>
        </p:txBody>
      </p:sp>
      <p:sp>
        <p:nvSpPr>
          <p:cNvPr id="17" name="object 17"/>
          <p:cNvSpPr/>
          <p:nvPr/>
        </p:nvSpPr>
        <p:spPr>
          <a:xfrm>
            <a:off x="3474720" y="4081271"/>
            <a:ext cx="625475" cy="76200"/>
          </a:xfrm>
          <a:custGeom>
            <a:avLst/>
            <a:gdLst/>
            <a:ahLst/>
            <a:cxnLst/>
            <a:rect l="l" t="t" r="r" b="b"/>
            <a:pathLst>
              <a:path w="625475"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625475" h="76200">
                <a:moveTo>
                  <a:pt x="74921" y="31750"/>
                </a:moveTo>
                <a:lnTo>
                  <a:pt x="38100" y="31750"/>
                </a:lnTo>
                <a:lnTo>
                  <a:pt x="38100" y="44450"/>
                </a:lnTo>
                <a:lnTo>
                  <a:pt x="74921" y="44450"/>
                </a:lnTo>
                <a:lnTo>
                  <a:pt x="76200" y="38100"/>
                </a:lnTo>
                <a:lnTo>
                  <a:pt x="74921" y="31750"/>
                </a:lnTo>
                <a:close/>
              </a:path>
              <a:path w="625475" h="76200">
                <a:moveTo>
                  <a:pt x="625475" y="31750"/>
                </a:moveTo>
                <a:lnTo>
                  <a:pt x="74921" y="31750"/>
                </a:lnTo>
                <a:lnTo>
                  <a:pt x="76200" y="38100"/>
                </a:lnTo>
                <a:lnTo>
                  <a:pt x="74921" y="44450"/>
                </a:lnTo>
                <a:lnTo>
                  <a:pt x="625475" y="44450"/>
                </a:lnTo>
                <a:lnTo>
                  <a:pt x="625475" y="31750"/>
                </a:lnTo>
                <a:close/>
              </a:path>
            </a:pathLst>
          </a:custGeom>
          <a:solidFill>
            <a:srgbClr val="BEBEBE"/>
          </a:solidFill>
        </p:spPr>
        <p:txBody>
          <a:bodyPr wrap="square" lIns="0" tIns="0" rIns="0" bIns="0" rtlCol="0"/>
          <a:lstStyle/>
          <a:p>
            <a:endParaRPr/>
          </a:p>
        </p:txBody>
      </p:sp>
      <p:sp>
        <p:nvSpPr>
          <p:cNvPr id="18" name="object 18"/>
          <p:cNvSpPr/>
          <p:nvPr/>
        </p:nvSpPr>
        <p:spPr>
          <a:xfrm>
            <a:off x="7685531" y="1562100"/>
            <a:ext cx="584200" cy="728980"/>
          </a:xfrm>
          <a:custGeom>
            <a:avLst/>
            <a:gdLst/>
            <a:ahLst/>
            <a:cxnLst/>
            <a:rect l="l" t="t" r="r" b="b"/>
            <a:pathLst>
              <a:path w="584200" h="728980">
                <a:moveTo>
                  <a:pt x="0" y="728726"/>
                </a:moveTo>
                <a:lnTo>
                  <a:pt x="584200" y="0"/>
                </a:lnTo>
              </a:path>
            </a:pathLst>
          </a:custGeom>
          <a:ln w="12192">
            <a:solidFill>
              <a:srgbClr val="BEBEBE"/>
            </a:solidFill>
          </a:ln>
        </p:spPr>
        <p:txBody>
          <a:bodyPr wrap="square" lIns="0" tIns="0" rIns="0" bIns="0" rtlCol="0"/>
          <a:lstStyle/>
          <a:p>
            <a:endParaRPr/>
          </a:p>
        </p:txBody>
      </p:sp>
      <p:sp>
        <p:nvSpPr>
          <p:cNvPr id="19" name="object 19"/>
          <p:cNvSpPr/>
          <p:nvPr/>
        </p:nvSpPr>
        <p:spPr>
          <a:xfrm>
            <a:off x="8269223" y="1524000"/>
            <a:ext cx="561975" cy="76200"/>
          </a:xfrm>
          <a:custGeom>
            <a:avLst/>
            <a:gdLst/>
            <a:ahLst/>
            <a:cxnLst/>
            <a:rect l="l" t="t" r="r" b="b"/>
            <a:pathLst>
              <a:path w="561975" h="76200">
                <a:moveTo>
                  <a:pt x="523875" y="0"/>
                </a:moveTo>
                <a:lnTo>
                  <a:pt x="509027" y="2988"/>
                </a:lnTo>
                <a:lnTo>
                  <a:pt x="496919" y="11144"/>
                </a:lnTo>
                <a:lnTo>
                  <a:pt x="488763" y="23252"/>
                </a:lnTo>
                <a:lnTo>
                  <a:pt x="485775" y="38100"/>
                </a:lnTo>
                <a:lnTo>
                  <a:pt x="488763" y="52947"/>
                </a:lnTo>
                <a:lnTo>
                  <a:pt x="496919" y="65055"/>
                </a:lnTo>
                <a:lnTo>
                  <a:pt x="509027" y="73211"/>
                </a:lnTo>
                <a:lnTo>
                  <a:pt x="523875" y="76200"/>
                </a:lnTo>
                <a:lnTo>
                  <a:pt x="538722" y="73211"/>
                </a:lnTo>
                <a:lnTo>
                  <a:pt x="550830" y="65055"/>
                </a:lnTo>
                <a:lnTo>
                  <a:pt x="558986" y="52947"/>
                </a:lnTo>
                <a:lnTo>
                  <a:pt x="560696" y="44450"/>
                </a:lnTo>
                <a:lnTo>
                  <a:pt x="523875" y="44450"/>
                </a:lnTo>
                <a:lnTo>
                  <a:pt x="523875" y="31750"/>
                </a:lnTo>
                <a:lnTo>
                  <a:pt x="560696" y="31750"/>
                </a:lnTo>
                <a:lnTo>
                  <a:pt x="558986" y="23252"/>
                </a:lnTo>
                <a:lnTo>
                  <a:pt x="550830" y="11144"/>
                </a:lnTo>
                <a:lnTo>
                  <a:pt x="538722" y="2988"/>
                </a:lnTo>
                <a:lnTo>
                  <a:pt x="523875" y="0"/>
                </a:lnTo>
                <a:close/>
              </a:path>
              <a:path w="561975" h="76200">
                <a:moveTo>
                  <a:pt x="487053" y="31750"/>
                </a:moveTo>
                <a:lnTo>
                  <a:pt x="0" y="31750"/>
                </a:lnTo>
                <a:lnTo>
                  <a:pt x="0" y="44450"/>
                </a:lnTo>
                <a:lnTo>
                  <a:pt x="487053" y="44450"/>
                </a:lnTo>
                <a:lnTo>
                  <a:pt x="485775" y="38100"/>
                </a:lnTo>
                <a:lnTo>
                  <a:pt x="487053" y="31750"/>
                </a:lnTo>
                <a:close/>
              </a:path>
              <a:path w="561975" h="76200">
                <a:moveTo>
                  <a:pt x="560696" y="31750"/>
                </a:moveTo>
                <a:lnTo>
                  <a:pt x="523875" y="31750"/>
                </a:lnTo>
                <a:lnTo>
                  <a:pt x="523875" y="44450"/>
                </a:lnTo>
                <a:lnTo>
                  <a:pt x="560696" y="44450"/>
                </a:lnTo>
                <a:lnTo>
                  <a:pt x="561975" y="38100"/>
                </a:lnTo>
                <a:lnTo>
                  <a:pt x="560696" y="31750"/>
                </a:lnTo>
                <a:close/>
              </a:path>
            </a:pathLst>
          </a:custGeom>
          <a:solidFill>
            <a:srgbClr val="BEBEBE"/>
          </a:solidFill>
        </p:spPr>
        <p:txBody>
          <a:bodyPr wrap="square" lIns="0" tIns="0" rIns="0" bIns="0" rtlCol="0"/>
          <a:lstStyle/>
          <a:p>
            <a:endParaRPr/>
          </a:p>
        </p:txBody>
      </p:sp>
      <p:sp>
        <p:nvSpPr>
          <p:cNvPr id="21" name="object 21"/>
          <p:cNvSpPr txBox="1"/>
          <p:nvPr/>
        </p:nvSpPr>
        <p:spPr>
          <a:xfrm>
            <a:off x="8968060" y="3986847"/>
            <a:ext cx="2887786" cy="2121093"/>
          </a:xfrm>
          <a:prstGeom prst="rect">
            <a:avLst/>
          </a:prstGeom>
        </p:spPr>
        <p:txBody>
          <a:bodyPr vert="horz" wrap="square" lIns="0" tIns="88900" rIns="0" bIns="0" rtlCol="0">
            <a:spAutoFit/>
          </a:bodyPr>
          <a:lstStyle/>
          <a:p>
            <a:pPr marL="12700">
              <a:lnSpc>
                <a:spcPct val="100000"/>
              </a:lnSpc>
              <a:spcBef>
                <a:spcPts val="700"/>
              </a:spcBef>
            </a:pPr>
            <a:r>
              <a:rPr sz="1800" spc="-25" dirty="0">
                <a:solidFill>
                  <a:srgbClr val="EB631B"/>
                </a:solidFill>
                <a:latin typeface="Noto Sans CJK JP Regular"/>
                <a:cs typeface="Noto Sans CJK JP Regular"/>
              </a:rPr>
              <a:t>Electrical</a:t>
            </a:r>
            <a:endParaRPr sz="1800" dirty="0">
              <a:latin typeface="Noto Sans CJK JP Regular"/>
              <a:cs typeface="Noto Sans CJK JP Regular"/>
            </a:endParaRPr>
          </a:p>
          <a:p>
            <a:pPr marL="12700" marR="78105" algn="just">
              <a:lnSpc>
                <a:spcPct val="100000"/>
              </a:lnSpc>
              <a:spcBef>
                <a:spcPts val="615"/>
              </a:spcBef>
            </a:pPr>
            <a:r>
              <a:rPr lang="en-US" altLang="zh-CN" sz="140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Milliohm </a:t>
            </a:r>
            <a:r>
              <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Resistance Sorter</a:t>
            </a:r>
          </a:p>
          <a:p>
            <a:pPr marL="12700" marR="78105" algn="just">
              <a:lnSpc>
                <a:spcPct val="100000"/>
              </a:lnSpc>
              <a:spcBef>
                <a:spcPts val="615"/>
              </a:spcBef>
            </a:pPr>
            <a:r>
              <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Insulation Resistance Tester</a:t>
            </a:r>
          </a:p>
          <a:p>
            <a:pPr marL="12700" marR="78105" algn="just">
              <a:lnSpc>
                <a:spcPct val="100000"/>
              </a:lnSpc>
              <a:spcBef>
                <a:spcPts val="615"/>
              </a:spcBef>
            </a:pPr>
            <a:r>
              <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DC stabilized </a:t>
            </a:r>
            <a:r>
              <a:rPr lang="en-US" altLang="zh-CN" sz="1200" dirty="0">
                <a:solidFill>
                  <a:schemeClr val="bg2">
                    <a:lumMod val="50000"/>
                  </a:schemeClr>
                </a:solidFill>
                <a:latin typeface="微软雅黑" panose="020B0503020204020204" pitchFamily="34" charset="-122"/>
                <a:ea typeface="微软雅黑" panose="020B0503020204020204" pitchFamily="34" charset="-122"/>
                <a:cs typeface="Noto Sans CJK JP Regular"/>
              </a:rPr>
              <a:t>power</a:t>
            </a:r>
            <a:r>
              <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 supply</a:t>
            </a:r>
          </a:p>
          <a:p>
            <a:pPr marL="12700" marR="78105" algn="just">
              <a:lnSpc>
                <a:spcPct val="100000"/>
              </a:lnSpc>
              <a:spcBef>
                <a:spcPts val="615"/>
              </a:spcBef>
            </a:pPr>
            <a:r>
              <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Multiplex temperature recorder</a:t>
            </a:r>
          </a:p>
          <a:p>
            <a:pPr marL="12700" marR="78105" algn="just">
              <a:lnSpc>
                <a:spcPct val="100000"/>
              </a:lnSpc>
              <a:spcBef>
                <a:spcPts val="615"/>
              </a:spcBef>
            </a:pPr>
            <a:r>
              <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Dielectric strength test device</a:t>
            </a:r>
          </a:p>
          <a:p>
            <a:pPr marL="12700" marR="78105" algn="just">
              <a:lnSpc>
                <a:spcPct val="100000"/>
              </a:lnSpc>
              <a:spcBef>
                <a:spcPts val="615"/>
              </a:spcBef>
            </a:pPr>
            <a:r>
              <a:rPr lang="en-US" altLang="zh-CN" sz="1400" dirty="0">
                <a:solidFill>
                  <a:schemeClr val="bg2">
                    <a:lumMod val="50000"/>
                  </a:schemeClr>
                </a:solidFill>
                <a:latin typeface="微软雅黑" panose="020B0503020204020204" pitchFamily="34" charset="-122"/>
                <a:ea typeface="微软雅黑" panose="020B0503020204020204" pitchFamily="34" charset="-122"/>
                <a:cs typeface="Noto Sans CJK JP Regular"/>
              </a:rPr>
              <a:t>Pressure tester</a:t>
            </a:r>
            <a:endParaRPr sz="1400" dirty="0">
              <a:latin typeface="Noto Sans CJK JP Regular"/>
              <a:cs typeface="Noto Sans CJK JP Regular"/>
            </a:endParaRPr>
          </a:p>
        </p:txBody>
      </p:sp>
      <p:sp>
        <p:nvSpPr>
          <p:cNvPr id="22" name="object 22"/>
          <p:cNvSpPr/>
          <p:nvPr/>
        </p:nvSpPr>
        <p:spPr>
          <a:xfrm>
            <a:off x="7232904" y="3520440"/>
            <a:ext cx="906780" cy="598805"/>
          </a:xfrm>
          <a:custGeom>
            <a:avLst/>
            <a:gdLst/>
            <a:ahLst/>
            <a:cxnLst/>
            <a:rect l="l" t="t" r="r" b="b"/>
            <a:pathLst>
              <a:path w="906779" h="598804">
                <a:moveTo>
                  <a:pt x="0" y="0"/>
                </a:moveTo>
                <a:lnTo>
                  <a:pt x="906526" y="598551"/>
                </a:lnTo>
              </a:path>
            </a:pathLst>
          </a:custGeom>
          <a:ln w="12192">
            <a:solidFill>
              <a:srgbClr val="BEBEBE"/>
            </a:solidFill>
          </a:ln>
        </p:spPr>
        <p:txBody>
          <a:bodyPr wrap="square" lIns="0" tIns="0" rIns="0" bIns="0" rtlCol="0"/>
          <a:lstStyle/>
          <a:p>
            <a:endParaRPr/>
          </a:p>
        </p:txBody>
      </p:sp>
      <p:sp>
        <p:nvSpPr>
          <p:cNvPr id="23" name="object 23"/>
          <p:cNvSpPr/>
          <p:nvPr/>
        </p:nvSpPr>
        <p:spPr>
          <a:xfrm>
            <a:off x="8139683" y="4081271"/>
            <a:ext cx="625475" cy="76200"/>
          </a:xfrm>
          <a:custGeom>
            <a:avLst/>
            <a:gdLst/>
            <a:ahLst/>
            <a:cxnLst/>
            <a:rect l="l" t="t" r="r" b="b"/>
            <a:pathLst>
              <a:path w="625475" h="76200">
                <a:moveTo>
                  <a:pt x="587375" y="0"/>
                </a:moveTo>
                <a:lnTo>
                  <a:pt x="572527" y="2988"/>
                </a:lnTo>
                <a:lnTo>
                  <a:pt x="560419" y="11144"/>
                </a:lnTo>
                <a:lnTo>
                  <a:pt x="552263" y="23252"/>
                </a:lnTo>
                <a:lnTo>
                  <a:pt x="549275" y="38100"/>
                </a:lnTo>
                <a:lnTo>
                  <a:pt x="552263" y="52947"/>
                </a:lnTo>
                <a:lnTo>
                  <a:pt x="560419" y="65055"/>
                </a:lnTo>
                <a:lnTo>
                  <a:pt x="572527" y="73211"/>
                </a:lnTo>
                <a:lnTo>
                  <a:pt x="587375" y="76200"/>
                </a:lnTo>
                <a:lnTo>
                  <a:pt x="602222" y="73211"/>
                </a:lnTo>
                <a:lnTo>
                  <a:pt x="614330" y="65055"/>
                </a:lnTo>
                <a:lnTo>
                  <a:pt x="622486" y="52947"/>
                </a:lnTo>
                <a:lnTo>
                  <a:pt x="624196" y="44450"/>
                </a:lnTo>
                <a:lnTo>
                  <a:pt x="587375" y="44450"/>
                </a:lnTo>
                <a:lnTo>
                  <a:pt x="587375" y="31750"/>
                </a:lnTo>
                <a:lnTo>
                  <a:pt x="624196" y="31750"/>
                </a:lnTo>
                <a:lnTo>
                  <a:pt x="622486" y="23252"/>
                </a:lnTo>
                <a:lnTo>
                  <a:pt x="614330" y="11144"/>
                </a:lnTo>
                <a:lnTo>
                  <a:pt x="602222" y="2988"/>
                </a:lnTo>
                <a:lnTo>
                  <a:pt x="587375" y="0"/>
                </a:lnTo>
                <a:close/>
              </a:path>
              <a:path w="625475" h="76200">
                <a:moveTo>
                  <a:pt x="550553" y="31750"/>
                </a:moveTo>
                <a:lnTo>
                  <a:pt x="0" y="31750"/>
                </a:lnTo>
                <a:lnTo>
                  <a:pt x="0" y="44450"/>
                </a:lnTo>
                <a:lnTo>
                  <a:pt x="550553" y="44450"/>
                </a:lnTo>
                <a:lnTo>
                  <a:pt x="549275" y="38100"/>
                </a:lnTo>
                <a:lnTo>
                  <a:pt x="550553" y="31750"/>
                </a:lnTo>
                <a:close/>
              </a:path>
              <a:path w="625475" h="76200">
                <a:moveTo>
                  <a:pt x="624196" y="31750"/>
                </a:moveTo>
                <a:lnTo>
                  <a:pt x="587375" y="31750"/>
                </a:lnTo>
                <a:lnTo>
                  <a:pt x="587375" y="44450"/>
                </a:lnTo>
                <a:lnTo>
                  <a:pt x="624196" y="44450"/>
                </a:lnTo>
                <a:lnTo>
                  <a:pt x="625475" y="38100"/>
                </a:lnTo>
                <a:lnTo>
                  <a:pt x="624196" y="31750"/>
                </a:lnTo>
                <a:close/>
              </a:path>
            </a:pathLst>
          </a:custGeom>
          <a:solidFill>
            <a:srgbClr val="BEBEBE"/>
          </a:solidFill>
        </p:spPr>
        <p:txBody>
          <a:bodyPr wrap="square" lIns="0" tIns="0" rIns="0" bIns="0" rtlCol="0"/>
          <a:lstStyle/>
          <a:p>
            <a:endParaRPr/>
          </a:p>
        </p:txBody>
      </p:sp>
      <p:sp>
        <p:nvSpPr>
          <p:cNvPr id="24" name="object 24"/>
          <p:cNvSpPr/>
          <p:nvPr/>
        </p:nvSpPr>
        <p:spPr>
          <a:xfrm>
            <a:off x="1211580" y="1359408"/>
            <a:ext cx="589788" cy="589788"/>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10442447" y="1348739"/>
            <a:ext cx="437388" cy="435863"/>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10048801" y="3924807"/>
            <a:ext cx="429768" cy="431292"/>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1072642" y="3864864"/>
            <a:ext cx="423672" cy="422148"/>
          </a:xfrm>
          <a:prstGeom prst="rect">
            <a:avLst/>
          </a:prstGeom>
          <a:blipFill>
            <a:blip r:embed="rId6" cstate="print"/>
            <a:stretch>
              <a:fillRect/>
            </a:stretch>
          </a:blipFill>
        </p:spPr>
        <p:txBody>
          <a:bodyPr wrap="square" lIns="0" tIns="0" rIns="0" bIns="0" rtlCol="0"/>
          <a:lstStyle/>
          <a:p>
            <a:endParaRPr/>
          </a:p>
        </p:txBody>
      </p:sp>
      <p:sp>
        <p:nvSpPr>
          <p:cNvPr id="20" name="object 20"/>
          <p:cNvSpPr txBox="1"/>
          <p:nvPr/>
        </p:nvSpPr>
        <p:spPr>
          <a:xfrm>
            <a:off x="8999855" y="1328420"/>
            <a:ext cx="1942465" cy="721351"/>
          </a:xfrm>
          <a:prstGeom prst="rect">
            <a:avLst/>
          </a:prstGeom>
        </p:spPr>
        <p:txBody>
          <a:bodyPr vert="horz" wrap="square" lIns="0" tIns="89535" rIns="0" bIns="0" rtlCol="0">
            <a:spAutoFit/>
          </a:bodyPr>
          <a:lstStyle/>
          <a:p>
            <a:pPr marL="12700">
              <a:lnSpc>
                <a:spcPct val="100000"/>
              </a:lnSpc>
              <a:spcBef>
                <a:spcPts val="705"/>
              </a:spcBef>
            </a:pPr>
            <a:r>
              <a:rPr sz="1800" b="1" spc="15" dirty="0">
                <a:solidFill>
                  <a:srgbClr val="00467C"/>
                </a:solidFill>
                <a:latin typeface="微软雅黑" panose="020B0503020204020204" pitchFamily="34" charset="-122"/>
                <a:ea typeface="微软雅黑" panose="020B0503020204020204" pitchFamily="34" charset="-122"/>
                <a:cs typeface="Noto Sans CJK JP Regular"/>
              </a:rPr>
              <a:t>Mechanical</a:t>
            </a:r>
            <a:endParaRPr sz="1800" dirty="0">
              <a:solidFill>
                <a:srgbClr val="00467C"/>
              </a:solidFill>
              <a:latin typeface="Noto Sans CJK JP Regular"/>
              <a:cs typeface="Noto Sans CJK JP Regular"/>
            </a:endParaRPr>
          </a:p>
          <a:p>
            <a:pPr marL="12700">
              <a:lnSpc>
                <a:spcPct val="100000"/>
              </a:lnSpc>
              <a:spcBef>
                <a:spcPts val="600"/>
              </a:spcBef>
            </a:pPr>
            <a:r>
              <a:rPr lang="en-US" sz="1800" dirty="0">
                <a:solidFill>
                  <a:srgbClr val="00467C"/>
                </a:solidFill>
                <a:latin typeface="Noto Sans CJK JP Regular"/>
                <a:cs typeface="Noto Sans CJK JP Regular"/>
              </a:rPr>
              <a:t>         </a:t>
            </a:r>
            <a:endParaRPr sz="1800" dirty="0">
              <a:solidFill>
                <a:srgbClr val="00467C"/>
              </a:solidFill>
              <a:latin typeface="Noto Sans CJK JP Regular"/>
              <a:cs typeface="Noto Sans CJK JP Regular"/>
            </a:endParaRPr>
          </a:p>
        </p:txBody>
      </p:sp>
      <p:sp>
        <p:nvSpPr>
          <p:cNvPr id="28" name="菱形 27">
            <a:extLst>
              <a:ext uri="{FF2B5EF4-FFF2-40B4-BE49-F238E27FC236}">
                <a16:creationId xmlns="" xmlns:a16="http://schemas.microsoft.com/office/drawing/2014/main" id="{84349A5F-6500-4320-BD7B-74C0A15AB410}"/>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菱形 28">
            <a:extLst>
              <a:ext uri="{FF2B5EF4-FFF2-40B4-BE49-F238E27FC236}">
                <a16:creationId xmlns="" xmlns:a16="http://schemas.microsoft.com/office/drawing/2014/main" id="{870584F4-B441-4F42-BA53-2EB6D4C2E536}"/>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 xmlns:a16="http://schemas.microsoft.com/office/drawing/2014/main" id="{781A4DD6-59D6-48BE-86CD-59175509205A}"/>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3" name="文本框 32">
            <a:extLst>
              <a:ext uri="{FF2B5EF4-FFF2-40B4-BE49-F238E27FC236}">
                <a16:creationId xmlns="" xmlns:a16="http://schemas.microsoft.com/office/drawing/2014/main" id="{6F9028A2-7728-4483-BA08-09C0CEF41A38}"/>
              </a:ext>
            </a:extLst>
          </p:cNvPr>
          <p:cNvSpPr txBox="1"/>
          <p:nvPr/>
        </p:nvSpPr>
        <p:spPr>
          <a:xfrm>
            <a:off x="-202658" y="4585146"/>
            <a:ext cx="2698703" cy="2123658"/>
          </a:xfrm>
          <a:prstGeom prst="rect">
            <a:avLst/>
          </a:prstGeom>
          <a:noFill/>
        </p:spPr>
        <p:txBody>
          <a:bodyPr wrap="square" rtlCol="0">
            <a:spAutoFit/>
          </a:bodyPr>
          <a:lstStyle/>
          <a:p>
            <a:pPr algn="r"/>
            <a:r>
              <a:rPr lang="en-US" altLang="zh-CN" sz="1200" dirty="0">
                <a:solidFill>
                  <a:schemeClr val="bg2">
                    <a:lumMod val="50000"/>
                  </a:schemeClr>
                </a:solidFill>
                <a:latin typeface="微软雅黑" panose="020B0503020204020204" pitchFamily="34" charset="-122"/>
                <a:ea typeface="微软雅黑" panose="020B0503020204020204" pitchFamily="34" charset="-122"/>
              </a:rPr>
              <a:t>Programmable high and low temperature alternating damp heat test chamber</a:t>
            </a:r>
          </a:p>
          <a:p>
            <a:pPr algn="r"/>
            <a:r>
              <a:rPr lang="en-US" altLang="zh-CN" sz="1200" dirty="0">
                <a:solidFill>
                  <a:schemeClr val="bg2">
                    <a:lumMod val="50000"/>
                  </a:schemeClr>
                </a:solidFill>
                <a:latin typeface="微软雅黑" panose="020B0503020204020204" pitchFamily="34" charset="-122"/>
                <a:ea typeface="微软雅黑" panose="020B0503020204020204" pitchFamily="34" charset="-122"/>
              </a:rPr>
              <a:t>Salt spray corrosion test chamber</a:t>
            </a:r>
          </a:p>
          <a:p>
            <a:pPr algn="r"/>
            <a:r>
              <a:rPr lang="en-US" altLang="zh-CN" sz="1200" dirty="0">
                <a:solidFill>
                  <a:schemeClr val="bg2">
                    <a:lumMod val="50000"/>
                  </a:schemeClr>
                </a:solidFill>
                <a:latin typeface="微软雅黑" panose="020B0503020204020204" pitchFamily="34" charset="-122"/>
                <a:ea typeface="微软雅黑" panose="020B0503020204020204" pitchFamily="34" charset="-122"/>
              </a:rPr>
              <a:t>Lead-free tin pot</a:t>
            </a:r>
          </a:p>
          <a:p>
            <a:pPr algn="r"/>
            <a:r>
              <a:rPr lang="en-US" altLang="zh-CN" sz="1200" dirty="0">
                <a:solidFill>
                  <a:schemeClr val="bg2">
                    <a:lumMod val="50000"/>
                  </a:schemeClr>
                </a:solidFill>
                <a:latin typeface="微软雅黑" panose="020B0503020204020204" pitchFamily="34" charset="-122"/>
                <a:ea typeface="微软雅黑" panose="020B0503020204020204" pitchFamily="34" charset="-122"/>
              </a:rPr>
              <a:t>Sulfur dioxide testing machine</a:t>
            </a:r>
          </a:p>
          <a:p>
            <a:pPr algn="r"/>
            <a:r>
              <a:rPr lang="en-US" altLang="zh-CN" sz="1200" dirty="0">
                <a:solidFill>
                  <a:schemeClr val="bg2">
                    <a:lumMod val="50000"/>
                  </a:schemeClr>
                </a:solidFill>
                <a:latin typeface="微软雅黑" panose="020B0503020204020204" pitchFamily="34" charset="-122"/>
                <a:ea typeface="微软雅黑" panose="020B0503020204020204" pitchFamily="34" charset="-122"/>
              </a:rPr>
              <a:t>Ammonia vacuum test box</a:t>
            </a:r>
          </a:p>
          <a:p>
            <a:pPr algn="r"/>
            <a:r>
              <a:rPr lang="en-US" altLang="zh-CN" sz="1200" dirty="0">
                <a:solidFill>
                  <a:schemeClr val="bg2">
                    <a:lumMod val="50000"/>
                  </a:schemeClr>
                </a:solidFill>
                <a:latin typeface="微软雅黑" panose="020B0503020204020204" pitchFamily="34" charset="-122"/>
                <a:ea typeface="微软雅黑" panose="020B0503020204020204" pitchFamily="34" charset="-122"/>
              </a:rPr>
              <a:t>Two box impact test box</a:t>
            </a:r>
          </a:p>
          <a:p>
            <a:pPr algn="r"/>
            <a:r>
              <a:rPr lang="en-US" altLang="zh-CN" sz="1200" dirty="0">
                <a:solidFill>
                  <a:schemeClr val="bg2">
                    <a:lumMod val="50000"/>
                  </a:schemeClr>
                </a:solidFill>
                <a:latin typeface="微软雅黑" panose="020B0503020204020204" pitchFamily="34" charset="-122"/>
                <a:ea typeface="微软雅黑" panose="020B0503020204020204" pitchFamily="34" charset="-122"/>
              </a:rPr>
              <a:t>reflow soldering</a:t>
            </a:r>
          </a:p>
          <a:p>
            <a:pPr algn="r"/>
            <a:r>
              <a:rPr lang="en-US" altLang="zh-CN" sz="1200" dirty="0">
                <a:solidFill>
                  <a:schemeClr val="bg2">
                    <a:lumMod val="50000"/>
                  </a:schemeClr>
                </a:solidFill>
                <a:latin typeface="微软雅黑" panose="020B0503020204020204" pitchFamily="34" charset="-122"/>
                <a:ea typeface="微软雅黑" panose="020B0503020204020204" pitchFamily="34" charset="-122"/>
              </a:rPr>
              <a:t>Energy Dispersive X-ray Fluorescence Spectrometer</a:t>
            </a:r>
            <a:endParaRPr lang="zh-CN" altLang="en-US" sz="1200" dirty="0">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 xmlns:a16="http://schemas.microsoft.com/office/drawing/2014/main" id="{3B078BF4-D766-4621-94E7-A906FF9B5002}"/>
              </a:ext>
            </a:extLst>
          </p:cNvPr>
          <p:cNvSpPr txBox="1"/>
          <p:nvPr/>
        </p:nvSpPr>
        <p:spPr>
          <a:xfrm>
            <a:off x="2469417" y="4585146"/>
            <a:ext cx="2561103" cy="1754326"/>
          </a:xfrm>
          <a:prstGeom prst="rect">
            <a:avLst/>
          </a:prstGeom>
          <a:noFill/>
        </p:spPr>
        <p:txBody>
          <a:bodyPr wrap="square" rtlCol="0">
            <a:spAutoFit/>
          </a:bodyPr>
          <a:lstStyle/>
          <a:p>
            <a:r>
              <a:rPr lang="en-US" altLang="zh-CN" sz="1200" dirty="0">
                <a:solidFill>
                  <a:schemeClr val="bg2">
                    <a:lumMod val="50000"/>
                  </a:schemeClr>
                </a:solidFill>
                <a:latin typeface="微软雅黑" panose="020B0503020204020204" pitchFamily="34" charset="-122"/>
                <a:ea typeface="微软雅黑" panose="020B0503020204020204" pitchFamily="34" charset="-122"/>
              </a:rPr>
              <a:t>X-ray coating thickness-</a:t>
            </a:r>
          </a:p>
          <a:p>
            <a:r>
              <a:rPr lang="en-US" altLang="zh-CN" sz="1200" dirty="0">
                <a:solidFill>
                  <a:schemeClr val="bg2">
                    <a:lumMod val="50000"/>
                  </a:schemeClr>
                </a:solidFill>
                <a:latin typeface="微软雅黑" panose="020B0503020204020204" pitchFamily="34" charset="-122"/>
                <a:ea typeface="微软雅黑" panose="020B0503020204020204" pitchFamily="34" charset="-122"/>
              </a:rPr>
              <a:t>                            -gauge</a:t>
            </a:r>
          </a:p>
          <a:p>
            <a:r>
              <a:rPr lang="en-US" altLang="zh-CN" sz="1200" dirty="0">
                <a:solidFill>
                  <a:schemeClr val="bg2">
                    <a:lumMod val="50000"/>
                  </a:schemeClr>
                </a:solidFill>
                <a:latin typeface="微软雅黑" panose="020B0503020204020204" pitchFamily="34" charset="-122"/>
                <a:ea typeface="微软雅黑" panose="020B0503020204020204" pitchFamily="34" charset="-122"/>
              </a:rPr>
              <a:t>Tracking Tester</a:t>
            </a:r>
          </a:p>
          <a:p>
            <a:r>
              <a:rPr lang="en-US" altLang="zh-CN" sz="1200" dirty="0">
                <a:solidFill>
                  <a:schemeClr val="bg2">
                    <a:lumMod val="50000"/>
                  </a:schemeClr>
                </a:solidFill>
                <a:latin typeface="微软雅黑" panose="020B0503020204020204" pitchFamily="34" charset="-122"/>
                <a:ea typeface="微软雅黑" panose="020B0503020204020204" pitchFamily="34" charset="-122"/>
              </a:rPr>
              <a:t>Glow Wire Tester</a:t>
            </a:r>
          </a:p>
          <a:p>
            <a:r>
              <a:rPr lang="en-US" altLang="zh-CN" sz="1200" dirty="0">
                <a:solidFill>
                  <a:schemeClr val="bg2">
                    <a:lumMod val="50000"/>
                  </a:schemeClr>
                </a:solidFill>
                <a:latin typeface="微软雅黑" panose="020B0503020204020204" pitchFamily="34" charset="-122"/>
                <a:ea typeface="微软雅黑" panose="020B0503020204020204" pitchFamily="34" charset="-122"/>
              </a:rPr>
              <a:t>Needle Flame Tester</a:t>
            </a:r>
          </a:p>
          <a:p>
            <a:r>
              <a:rPr lang="en-US" altLang="zh-CN" sz="1200" dirty="0">
                <a:solidFill>
                  <a:schemeClr val="bg2">
                    <a:lumMod val="50000"/>
                  </a:schemeClr>
                </a:solidFill>
                <a:latin typeface="微软雅黑" panose="020B0503020204020204" pitchFamily="34" charset="-122"/>
                <a:ea typeface="微软雅黑" panose="020B0503020204020204" pitchFamily="34" charset="-122"/>
              </a:rPr>
              <a:t>Ball pressure test device</a:t>
            </a:r>
          </a:p>
          <a:p>
            <a:r>
              <a:rPr lang="en-US" altLang="zh-CN" sz="1200" dirty="0">
                <a:solidFill>
                  <a:schemeClr val="bg2">
                    <a:lumMod val="50000"/>
                  </a:schemeClr>
                </a:solidFill>
                <a:latin typeface="微软雅黑" panose="020B0503020204020204" pitchFamily="34" charset="-122"/>
                <a:ea typeface="微软雅黑" panose="020B0503020204020204" pitchFamily="34" charset="-122"/>
              </a:rPr>
              <a:t>Digital Thermo-Hygrometer</a:t>
            </a:r>
          </a:p>
          <a:p>
            <a:r>
              <a:rPr lang="en-US" altLang="zh-CN" sz="1200" dirty="0">
                <a:solidFill>
                  <a:schemeClr val="bg2">
                    <a:lumMod val="50000"/>
                  </a:schemeClr>
                </a:solidFill>
                <a:latin typeface="微软雅黑" panose="020B0503020204020204" pitchFamily="34" charset="-122"/>
                <a:ea typeface="微软雅黑" panose="020B0503020204020204" pitchFamily="34" charset="-122"/>
              </a:rPr>
              <a:t>Mechanical Thermo-Hygrometer</a:t>
            </a:r>
            <a:endParaRPr lang="zh-CN" altLang="en-US" sz="12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 xmlns:a16="http://schemas.microsoft.com/office/drawing/2014/main" id="{2A37DBC5-7C07-4F6D-ADDB-F01F38EE34F7}"/>
              </a:ext>
            </a:extLst>
          </p:cNvPr>
          <p:cNvSpPr txBox="1"/>
          <p:nvPr/>
        </p:nvSpPr>
        <p:spPr>
          <a:xfrm>
            <a:off x="7831192" y="2105234"/>
            <a:ext cx="2432493" cy="1692771"/>
          </a:xfrm>
          <a:prstGeom prst="rect">
            <a:avLst/>
          </a:prstGeom>
          <a:noFill/>
        </p:spPr>
        <p:txBody>
          <a:bodyPr wrap="square" rtlCol="0">
            <a:spAutoFit/>
          </a:bodyPr>
          <a:lstStyle/>
          <a:p>
            <a:pPr marL="12700" marR="78105" algn="r">
              <a:lnSpc>
                <a:spcPct val="100000"/>
              </a:lnSpc>
              <a:spcBef>
                <a:spcPts val="615"/>
              </a:spcBef>
              <a:buClrTx/>
              <a:buSzTx/>
              <a:buFontTx/>
            </a:pPr>
            <a:r>
              <a:rPr lang="en-US" altLang="zh-CN" sz="1200" dirty="0">
                <a:solidFill>
                  <a:schemeClr val="bg2">
                    <a:lumMod val="50000"/>
                  </a:schemeClr>
                </a:solidFill>
                <a:latin typeface="微软雅黑" panose="020B0503020204020204" pitchFamily="34" charset="-122"/>
                <a:ea typeface="微软雅黑" panose="020B0503020204020204" pitchFamily="34" charset="-122"/>
                <a:cs typeface="Noto Sans CJK JP Regular"/>
              </a:rPr>
              <a:t>Fully automatic insertion force testing machine</a:t>
            </a:r>
          </a:p>
          <a:p>
            <a:pPr marL="12700" marR="78105" algn="r">
              <a:lnSpc>
                <a:spcPct val="100000"/>
              </a:lnSpc>
              <a:spcBef>
                <a:spcPts val="615"/>
              </a:spcBef>
              <a:buClrTx/>
              <a:buSzTx/>
              <a:buFontTx/>
            </a:pPr>
            <a:r>
              <a:rPr lang="en-US" altLang="zh-CN" sz="1200" dirty="0">
                <a:solidFill>
                  <a:schemeClr val="bg2">
                    <a:lumMod val="50000"/>
                  </a:schemeClr>
                </a:solidFill>
                <a:latin typeface="微软雅黑" panose="020B0503020204020204" pitchFamily="34" charset="-122"/>
                <a:ea typeface="微软雅黑" panose="020B0503020204020204" pitchFamily="34" charset="-122"/>
                <a:cs typeface="Noto Sans CJK JP Regular"/>
              </a:rPr>
              <a:t>Electrodynamic Vibration Test System</a:t>
            </a:r>
          </a:p>
          <a:p>
            <a:pPr marL="12700" marR="78105" algn="r">
              <a:lnSpc>
                <a:spcPct val="100000"/>
              </a:lnSpc>
              <a:spcBef>
                <a:spcPts val="615"/>
              </a:spcBef>
              <a:buClrTx/>
              <a:buSzTx/>
              <a:buFontTx/>
            </a:pPr>
            <a:r>
              <a:rPr lang="en-US" altLang="zh-CN" sz="1200" dirty="0">
                <a:solidFill>
                  <a:schemeClr val="bg2">
                    <a:lumMod val="50000"/>
                  </a:schemeClr>
                </a:solidFill>
                <a:latin typeface="微软雅黑" panose="020B0503020204020204" pitchFamily="34" charset="-122"/>
                <a:ea typeface="微软雅黑" panose="020B0503020204020204" pitchFamily="34" charset="-122"/>
                <a:cs typeface="Noto Sans CJK JP Regular"/>
              </a:rPr>
              <a:t>Transient tester</a:t>
            </a:r>
          </a:p>
          <a:p>
            <a:pPr marL="12700" marR="78105" algn="r">
              <a:lnSpc>
                <a:spcPct val="100000"/>
              </a:lnSpc>
              <a:spcBef>
                <a:spcPts val="615"/>
              </a:spcBef>
              <a:buClrTx/>
              <a:buSzTx/>
              <a:buFontTx/>
            </a:pPr>
            <a:r>
              <a:rPr lang="en-US" altLang="zh-CN" sz="1200" dirty="0">
                <a:solidFill>
                  <a:schemeClr val="bg2">
                    <a:lumMod val="50000"/>
                  </a:schemeClr>
                </a:solidFill>
                <a:latin typeface="微软雅黑" panose="020B0503020204020204" pitchFamily="34" charset="-122"/>
                <a:ea typeface="微软雅黑" panose="020B0503020204020204" pitchFamily="34" charset="-122"/>
                <a:cs typeface="Noto Sans CJK JP Regular"/>
              </a:rPr>
              <a:t>Smart Torque Tester</a:t>
            </a:r>
          </a:p>
          <a:p>
            <a:pPr marL="12700" marR="78105" algn="r">
              <a:lnSpc>
                <a:spcPct val="100000"/>
              </a:lnSpc>
              <a:spcBef>
                <a:spcPts val="615"/>
              </a:spcBef>
              <a:buClrTx/>
              <a:buSzTx/>
              <a:buFontTx/>
            </a:pPr>
            <a:r>
              <a:rPr lang="en-US" altLang="zh-CN" sz="1200" dirty="0">
                <a:solidFill>
                  <a:schemeClr val="bg2">
                    <a:lumMod val="50000"/>
                  </a:schemeClr>
                </a:solidFill>
                <a:latin typeface="微软雅黑" panose="020B0503020204020204" pitchFamily="34" charset="-122"/>
                <a:ea typeface="微软雅黑" panose="020B0503020204020204" pitchFamily="34" charset="-122"/>
                <a:cs typeface="Noto Sans CJK JP Regular"/>
              </a:rPr>
              <a:t>Digital torque driver </a:t>
            </a:r>
            <a:endParaRPr lang="zh-CN" altLang="en-US" sz="12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p:txBody>
      </p:sp>
      <p:sp>
        <p:nvSpPr>
          <p:cNvPr id="38" name="文本框 37">
            <a:extLst>
              <a:ext uri="{FF2B5EF4-FFF2-40B4-BE49-F238E27FC236}">
                <a16:creationId xmlns="" xmlns:a16="http://schemas.microsoft.com/office/drawing/2014/main" id="{BB2A5417-769C-4F7D-8ED3-DA2E2AA70EEF}"/>
              </a:ext>
            </a:extLst>
          </p:cNvPr>
          <p:cNvSpPr txBox="1"/>
          <p:nvPr/>
        </p:nvSpPr>
        <p:spPr>
          <a:xfrm>
            <a:off x="10119822" y="2176573"/>
            <a:ext cx="2244734" cy="1250315"/>
          </a:xfrm>
          <a:prstGeom prst="rect">
            <a:avLst/>
          </a:prstGeom>
          <a:noFill/>
        </p:spPr>
        <p:txBody>
          <a:bodyPr wrap="square" rtlCol="0">
            <a:spAutoFit/>
          </a:bodyPr>
          <a:lstStyle/>
          <a:p>
            <a:pPr marL="12700" marR="78105" algn="just">
              <a:lnSpc>
                <a:spcPct val="100000"/>
              </a:lnSpc>
              <a:spcBef>
                <a:spcPts val="615"/>
              </a:spcBef>
              <a:buClrTx/>
              <a:buSzTx/>
              <a:buFontTx/>
            </a:pPr>
            <a:r>
              <a:rPr lang="en-US" altLang="zh-CN" sz="1200" dirty="0">
                <a:solidFill>
                  <a:schemeClr val="bg2">
                    <a:lumMod val="50000"/>
                  </a:schemeClr>
                </a:solidFill>
                <a:latin typeface="微软雅黑" panose="020B0503020204020204" pitchFamily="34" charset="-122"/>
                <a:ea typeface="微软雅黑" panose="020B0503020204020204" pitchFamily="34" charset="-122"/>
                <a:cs typeface="Noto Sans CJK JP Regular"/>
              </a:rPr>
              <a:t>Pointer Push Pull Gauge</a:t>
            </a:r>
          </a:p>
          <a:p>
            <a:pPr marL="12700" marR="78105" algn="just">
              <a:lnSpc>
                <a:spcPct val="100000"/>
              </a:lnSpc>
              <a:spcBef>
                <a:spcPts val="615"/>
              </a:spcBef>
              <a:buClrTx/>
              <a:buSzTx/>
              <a:buFontTx/>
            </a:pPr>
            <a:r>
              <a:rPr lang="en-US" altLang="zh-CN" sz="1200" dirty="0">
                <a:solidFill>
                  <a:schemeClr val="bg2">
                    <a:lumMod val="50000"/>
                  </a:schemeClr>
                </a:solidFill>
                <a:latin typeface="微软雅黑" panose="020B0503020204020204" pitchFamily="34" charset="-122"/>
                <a:ea typeface="微软雅黑" panose="020B0503020204020204" pitchFamily="34" charset="-122"/>
                <a:cs typeface="Noto Sans CJK JP Regular"/>
              </a:rPr>
              <a:t>Electronic universal testing machine</a:t>
            </a:r>
          </a:p>
          <a:p>
            <a:pPr marL="12700" marR="78105" algn="just">
              <a:lnSpc>
                <a:spcPct val="100000"/>
              </a:lnSpc>
              <a:spcBef>
                <a:spcPts val="615"/>
              </a:spcBef>
              <a:buClrTx/>
              <a:buSzTx/>
              <a:buFontTx/>
            </a:pPr>
            <a:r>
              <a:rPr lang="en-US" altLang="zh-CN" sz="1200" dirty="0">
                <a:solidFill>
                  <a:schemeClr val="bg2">
                    <a:lumMod val="50000"/>
                  </a:schemeClr>
                </a:solidFill>
                <a:latin typeface="微软雅黑" panose="020B0503020204020204" pitchFamily="34" charset="-122"/>
                <a:ea typeface="微软雅黑" panose="020B0503020204020204" pitchFamily="34" charset="-122"/>
                <a:cs typeface="Noto Sans CJK JP Regular"/>
              </a:rPr>
              <a:t>Vickers Hardness Tester</a:t>
            </a:r>
          </a:p>
          <a:p>
            <a:pPr marL="12700" marR="78105" algn="just">
              <a:lnSpc>
                <a:spcPct val="100000"/>
              </a:lnSpc>
              <a:spcBef>
                <a:spcPts val="615"/>
              </a:spcBef>
              <a:buClrTx/>
              <a:buSzTx/>
              <a:buFontTx/>
            </a:pPr>
            <a:r>
              <a:rPr lang="en-US" altLang="zh-CN" sz="1200" dirty="0">
                <a:solidFill>
                  <a:schemeClr val="bg2">
                    <a:lumMod val="50000"/>
                  </a:schemeClr>
                </a:solidFill>
                <a:latin typeface="微软雅黑" panose="020B0503020204020204" pitchFamily="34" charset="-122"/>
                <a:ea typeface="微软雅黑" panose="020B0503020204020204" pitchFamily="34" charset="-122"/>
                <a:cs typeface="Noto Sans CJK JP Regular"/>
              </a:rPr>
              <a:t>Terminal Section Analyzer</a:t>
            </a:r>
            <a:endParaRPr lang="zh-CN" altLang="en-US" sz="1200"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p:txBody>
      </p:sp>
      <p:sp>
        <p:nvSpPr>
          <p:cNvPr id="39" name="文本框 38">
            <a:extLst>
              <a:ext uri="{FF2B5EF4-FFF2-40B4-BE49-F238E27FC236}">
                <a16:creationId xmlns="" xmlns:a16="http://schemas.microsoft.com/office/drawing/2014/main" id="{A6E5787D-6D2F-420E-B12A-482BB4237BC3}"/>
              </a:ext>
            </a:extLst>
          </p:cNvPr>
          <p:cNvSpPr txBox="1"/>
          <p:nvPr/>
        </p:nvSpPr>
        <p:spPr>
          <a:xfrm>
            <a:off x="2036601" y="2023818"/>
            <a:ext cx="1907383" cy="1015663"/>
          </a:xfrm>
          <a:prstGeom prst="rect">
            <a:avLst/>
          </a:prstGeom>
          <a:noFill/>
        </p:spPr>
        <p:txBody>
          <a:bodyPr wrap="square" rtlCol="0">
            <a:spAutoFit/>
          </a:bodyPr>
          <a:lstStyle/>
          <a:p>
            <a:r>
              <a:rPr lang="en-US" altLang="zh-CN" sz="1200" dirty="0">
                <a:solidFill>
                  <a:schemeClr val="bg2">
                    <a:lumMod val="50000"/>
                  </a:schemeClr>
                </a:solidFill>
                <a:latin typeface="微软雅黑" panose="020B0503020204020204" pitchFamily="34" charset="-122"/>
                <a:ea typeface="微软雅黑" panose="020B0503020204020204" pitchFamily="34" charset="-122"/>
              </a:rPr>
              <a:t>Calipers with watch</a:t>
            </a:r>
          </a:p>
          <a:p>
            <a:r>
              <a:rPr lang="en-US" altLang="zh-CN" sz="1200" dirty="0">
                <a:solidFill>
                  <a:schemeClr val="bg2">
                    <a:lumMod val="50000"/>
                  </a:schemeClr>
                </a:solidFill>
                <a:latin typeface="微软雅黑" panose="020B0503020204020204" pitchFamily="34" charset="-122"/>
                <a:ea typeface="微软雅黑" panose="020B0503020204020204" pitchFamily="34" charset="-122"/>
              </a:rPr>
              <a:t>Outside micrometer</a:t>
            </a:r>
          </a:p>
          <a:p>
            <a:r>
              <a:rPr lang="en-US" altLang="zh-CN" sz="1200" dirty="0">
                <a:solidFill>
                  <a:schemeClr val="bg2">
                    <a:lumMod val="50000"/>
                  </a:schemeClr>
                </a:solidFill>
                <a:latin typeface="微软雅黑" panose="020B0503020204020204" pitchFamily="34" charset="-122"/>
                <a:ea typeface="微软雅黑" panose="020B0503020204020204" pitchFamily="34" charset="-122"/>
              </a:rPr>
              <a:t>digital caliper</a:t>
            </a:r>
          </a:p>
          <a:p>
            <a:r>
              <a:rPr lang="en-US" altLang="zh-CN" sz="1200" dirty="0">
                <a:solidFill>
                  <a:schemeClr val="bg2">
                    <a:lumMod val="50000"/>
                  </a:schemeClr>
                </a:solidFill>
                <a:latin typeface="微软雅黑" panose="020B0503020204020204" pitchFamily="34" charset="-122"/>
                <a:ea typeface="微软雅黑" panose="020B0503020204020204" pitchFamily="34" charset="-122"/>
              </a:rPr>
              <a:t>Image Measuring Instrument</a:t>
            </a:r>
            <a:endParaRPr lang="zh-CN" altLang="en-US" sz="1200" dirty="0">
              <a:solidFill>
                <a:schemeClr val="bg2">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8626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40800"/>
            <a:ext cx="6048672"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内部实验室</a:t>
            </a:r>
            <a:r>
              <a:rPr lang="en-US" altLang="zh-CN" sz="2800" b="1" dirty="0">
                <a:solidFill>
                  <a:srgbClr val="00467C"/>
                </a:solidFill>
                <a:latin typeface="微软雅黑" panose="020B0503020204020204" pitchFamily="34" charset="-122"/>
                <a:ea typeface="微软雅黑" panose="020B0503020204020204" pitchFamily="34" charset="-122"/>
              </a:rPr>
              <a:t>Internal Laboratory</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311230" y="898675"/>
            <a:ext cx="3888432" cy="25295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14686" y="3777744"/>
            <a:ext cx="3962001" cy="26413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11229" y="3717032"/>
            <a:ext cx="4053069" cy="27020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14686" y="887765"/>
            <a:ext cx="3962001" cy="25404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菱形 7">
            <a:extLst>
              <a:ext uri="{FF2B5EF4-FFF2-40B4-BE49-F238E27FC236}">
                <a16:creationId xmlns="" xmlns:a16="http://schemas.microsoft.com/office/drawing/2014/main" id="{F9CFC31F-B860-4864-9D41-892681D75B30}"/>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a:extLst>
              <a:ext uri="{FF2B5EF4-FFF2-40B4-BE49-F238E27FC236}">
                <a16:creationId xmlns="" xmlns:a16="http://schemas.microsoft.com/office/drawing/2014/main" id="{0DADAF94-656A-477D-B412-1256786206A0}"/>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 xmlns:a16="http://schemas.microsoft.com/office/drawing/2014/main" id="{1D64A85C-6194-49B3-8AB8-4349C220670E}"/>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93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4862" y="160580"/>
            <a:ext cx="5673439"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品质管理</a:t>
            </a:r>
            <a:r>
              <a:rPr lang="en-US" altLang="zh-CN" sz="2800" b="1" dirty="0">
                <a:solidFill>
                  <a:srgbClr val="00467C"/>
                </a:solidFill>
                <a:latin typeface="微软雅黑" panose="020B0503020204020204" pitchFamily="34" charset="-122"/>
                <a:ea typeface="微软雅黑" panose="020B0503020204020204" pitchFamily="34" charset="-122"/>
              </a:rPr>
              <a:t>Quality Management</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2503011" y="1310550"/>
            <a:ext cx="1371600" cy="705523"/>
            <a:chOff x="5410199" y="2457450"/>
            <a:chExt cx="1371600" cy="428625"/>
          </a:xfrm>
          <a:solidFill>
            <a:srgbClr val="00467C"/>
          </a:solidFill>
        </p:grpSpPr>
        <p:sp>
          <p:nvSpPr>
            <p:cNvPr id="40" name="圆角矩形 39"/>
            <p:cNvSpPr/>
            <p:nvPr/>
          </p:nvSpPr>
          <p:spPr>
            <a:xfrm>
              <a:off x="5410199" y="2457450"/>
              <a:ext cx="1371600" cy="4286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TextBox 13"/>
            <p:cNvSpPr txBox="1"/>
            <p:nvPr/>
          </p:nvSpPr>
          <p:spPr>
            <a:xfrm>
              <a:off x="5738087" y="2495699"/>
              <a:ext cx="715620" cy="359007"/>
            </a:xfrm>
            <a:prstGeom prst="rect">
              <a:avLst/>
            </a:prstGeom>
            <a:grp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合格入库</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Qualified storage</a:t>
              </a:r>
            </a:p>
          </p:txBody>
        </p:sp>
      </p:grpSp>
      <p:grpSp>
        <p:nvGrpSpPr>
          <p:cNvPr id="42" name="组合 41"/>
          <p:cNvGrpSpPr/>
          <p:nvPr/>
        </p:nvGrpSpPr>
        <p:grpSpPr>
          <a:xfrm>
            <a:off x="847011" y="1310550"/>
            <a:ext cx="1371600" cy="705167"/>
            <a:chOff x="5410199" y="2457450"/>
            <a:chExt cx="1371600" cy="428625"/>
          </a:xfrm>
        </p:grpSpPr>
        <p:sp>
          <p:nvSpPr>
            <p:cNvPr id="43" name="圆角矩形 42"/>
            <p:cNvSpPr/>
            <p:nvPr/>
          </p:nvSpPr>
          <p:spPr>
            <a:xfrm>
              <a:off x="5410199" y="2457450"/>
              <a:ext cx="1371600" cy="428625"/>
            </a:xfrm>
            <a:prstGeom prst="roundRect">
              <a:avLst/>
            </a:prstGeom>
            <a:solidFill>
              <a:srgbClr val="00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4" name="TextBox 13"/>
            <p:cNvSpPr txBox="1"/>
            <p:nvPr/>
          </p:nvSpPr>
          <p:spPr>
            <a:xfrm>
              <a:off x="5613531" y="2500752"/>
              <a:ext cx="1067421" cy="359188"/>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来料通知</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Incoming notification</a:t>
              </a:r>
            </a:p>
          </p:txBody>
        </p:sp>
      </p:grpSp>
      <p:sp>
        <p:nvSpPr>
          <p:cNvPr id="45" name="右箭头 44"/>
          <p:cNvSpPr/>
          <p:nvPr/>
        </p:nvSpPr>
        <p:spPr>
          <a:xfrm rot="2700000">
            <a:off x="1789039" y="2156789"/>
            <a:ext cx="238539" cy="139147"/>
          </a:xfrm>
          <a:prstGeom prst="rightArrow">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nvGrpSpPr>
          <p:cNvPr id="46" name="组合 45"/>
          <p:cNvGrpSpPr/>
          <p:nvPr/>
        </p:nvGrpSpPr>
        <p:grpSpPr>
          <a:xfrm>
            <a:off x="1713580" y="2303819"/>
            <a:ext cx="1371600" cy="682822"/>
            <a:chOff x="7002632" y="2287812"/>
            <a:chExt cx="1371600" cy="751104"/>
          </a:xfrm>
          <a:solidFill>
            <a:srgbClr val="00467C"/>
          </a:solidFill>
        </p:grpSpPr>
        <p:sp>
          <p:nvSpPr>
            <p:cNvPr id="47" name="圆角矩形 46"/>
            <p:cNvSpPr/>
            <p:nvPr/>
          </p:nvSpPr>
          <p:spPr>
            <a:xfrm>
              <a:off x="7002632" y="2287812"/>
              <a:ext cx="1371600" cy="75110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TextBox 13"/>
            <p:cNvSpPr txBox="1"/>
            <p:nvPr/>
          </p:nvSpPr>
          <p:spPr>
            <a:xfrm>
              <a:off x="7277754" y="2352295"/>
              <a:ext cx="988719" cy="609398"/>
            </a:xfrm>
            <a:prstGeom prst="rect">
              <a:avLst/>
            </a:prstGeom>
            <a:grp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进货检验</a:t>
              </a: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incoming inspection</a:t>
              </a:r>
            </a:p>
          </p:txBody>
        </p:sp>
      </p:grpSp>
      <p:sp>
        <p:nvSpPr>
          <p:cNvPr id="49" name="右箭头 48"/>
          <p:cNvSpPr/>
          <p:nvPr/>
        </p:nvSpPr>
        <p:spPr>
          <a:xfrm rot="18900000">
            <a:off x="2849213" y="2163411"/>
            <a:ext cx="238539" cy="139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1646576" y="3121999"/>
            <a:ext cx="1371600" cy="598786"/>
            <a:chOff x="5410199" y="2420094"/>
            <a:chExt cx="1371600" cy="658665"/>
          </a:xfrm>
          <a:solidFill>
            <a:srgbClr val="00467C"/>
          </a:solidFill>
        </p:grpSpPr>
        <p:sp>
          <p:nvSpPr>
            <p:cNvPr id="51" name="圆角矩形 50"/>
            <p:cNvSpPr/>
            <p:nvPr/>
          </p:nvSpPr>
          <p:spPr>
            <a:xfrm>
              <a:off x="5410199" y="2420094"/>
              <a:ext cx="1371600" cy="6366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TextBox 13"/>
            <p:cNvSpPr txBox="1"/>
            <p:nvPr/>
          </p:nvSpPr>
          <p:spPr>
            <a:xfrm>
              <a:off x="5600022" y="2469361"/>
              <a:ext cx="1103242" cy="609398"/>
            </a:xfrm>
            <a:prstGeom prst="rect">
              <a:avLst/>
            </a:prstGeom>
            <a:grp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不合格评审</a:t>
              </a: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unqualified review</a:t>
              </a:r>
            </a:p>
          </p:txBody>
        </p:sp>
      </p:grpSp>
      <p:grpSp>
        <p:nvGrpSpPr>
          <p:cNvPr id="53" name="组合 52"/>
          <p:cNvGrpSpPr/>
          <p:nvPr/>
        </p:nvGrpSpPr>
        <p:grpSpPr>
          <a:xfrm>
            <a:off x="2472760" y="3894133"/>
            <a:ext cx="1371600" cy="646152"/>
            <a:chOff x="5415948" y="2335413"/>
            <a:chExt cx="1371600" cy="710767"/>
          </a:xfrm>
          <a:solidFill>
            <a:srgbClr val="00467C"/>
          </a:solidFill>
        </p:grpSpPr>
        <p:sp>
          <p:nvSpPr>
            <p:cNvPr id="54" name="圆角矩形 53"/>
            <p:cNvSpPr/>
            <p:nvPr/>
          </p:nvSpPr>
          <p:spPr>
            <a:xfrm>
              <a:off x="5415948" y="2335413"/>
              <a:ext cx="1371600" cy="71076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TextBox 13"/>
            <p:cNvSpPr txBox="1"/>
            <p:nvPr/>
          </p:nvSpPr>
          <p:spPr>
            <a:xfrm>
              <a:off x="5542532" y="2490142"/>
              <a:ext cx="1192153" cy="446892"/>
            </a:xfrm>
            <a:prstGeom prst="rect">
              <a:avLst/>
            </a:prstGeom>
            <a:grp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特采使用区</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special use area</a:t>
              </a:r>
            </a:p>
          </p:txBody>
        </p:sp>
      </p:grpSp>
      <p:grpSp>
        <p:nvGrpSpPr>
          <p:cNvPr id="56" name="组合 55"/>
          <p:cNvGrpSpPr/>
          <p:nvPr/>
        </p:nvGrpSpPr>
        <p:grpSpPr>
          <a:xfrm>
            <a:off x="893675" y="3832366"/>
            <a:ext cx="1371600" cy="734472"/>
            <a:chOff x="5410199" y="2457450"/>
            <a:chExt cx="1371600" cy="428625"/>
          </a:xfrm>
        </p:grpSpPr>
        <p:sp>
          <p:nvSpPr>
            <p:cNvPr id="57" name="圆角矩形 56"/>
            <p:cNvSpPr/>
            <p:nvPr/>
          </p:nvSpPr>
          <p:spPr>
            <a:xfrm>
              <a:off x="5410199" y="2457450"/>
              <a:ext cx="1371600" cy="428625"/>
            </a:xfrm>
            <a:prstGeom prst="roundRect">
              <a:avLst/>
            </a:prstGeom>
            <a:solidFill>
              <a:srgbClr val="00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TextBox 13"/>
            <p:cNvSpPr txBox="1"/>
            <p:nvPr/>
          </p:nvSpPr>
          <p:spPr>
            <a:xfrm>
              <a:off x="5641007" y="2556727"/>
              <a:ext cx="1103242" cy="212243"/>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退货区</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Return area</a:t>
              </a:r>
            </a:p>
          </p:txBody>
        </p:sp>
      </p:grpSp>
      <p:grpSp>
        <p:nvGrpSpPr>
          <p:cNvPr id="59" name="组合 58"/>
          <p:cNvGrpSpPr/>
          <p:nvPr/>
        </p:nvGrpSpPr>
        <p:grpSpPr>
          <a:xfrm>
            <a:off x="798424" y="4777705"/>
            <a:ext cx="1443656" cy="733899"/>
            <a:chOff x="5410199" y="2457450"/>
            <a:chExt cx="1443656" cy="807289"/>
          </a:xfrm>
          <a:solidFill>
            <a:srgbClr val="00467C"/>
          </a:solidFill>
        </p:grpSpPr>
        <p:sp>
          <p:nvSpPr>
            <p:cNvPr id="60" name="圆角矩形 59"/>
            <p:cNvSpPr/>
            <p:nvPr/>
          </p:nvSpPr>
          <p:spPr>
            <a:xfrm>
              <a:off x="5410199" y="2457450"/>
              <a:ext cx="1371600" cy="8072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TextBox 13"/>
            <p:cNvSpPr txBox="1"/>
            <p:nvPr/>
          </p:nvSpPr>
          <p:spPr>
            <a:xfrm>
              <a:off x="5641407" y="2566665"/>
              <a:ext cx="1212448" cy="650024"/>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退给供应商</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return to supplier</a:t>
              </a:r>
            </a:p>
          </p:txBody>
        </p:sp>
      </p:grpSp>
      <p:sp>
        <p:nvSpPr>
          <p:cNvPr id="63" name="圆角矩形 62"/>
          <p:cNvSpPr/>
          <p:nvPr/>
        </p:nvSpPr>
        <p:spPr>
          <a:xfrm rot="5400000">
            <a:off x="2069446" y="5298414"/>
            <a:ext cx="1371600" cy="389659"/>
          </a:xfrm>
          <a:prstGeom prst="roundRect">
            <a:avLst/>
          </a:prstGeom>
          <a:solidFill>
            <a:srgbClr val="00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6" name="圆角矩形 65"/>
          <p:cNvSpPr/>
          <p:nvPr/>
        </p:nvSpPr>
        <p:spPr>
          <a:xfrm rot="5400000">
            <a:off x="2806141" y="5298415"/>
            <a:ext cx="1371600" cy="389659"/>
          </a:xfrm>
          <a:prstGeom prst="roundRect">
            <a:avLst/>
          </a:prstGeom>
          <a:solidFill>
            <a:srgbClr val="00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8" name="组合 67"/>
          <p:cNvGrpSpPr/>
          <p:nvPr/>
        </p:nvGrpSpPr>
        <p:grpSpPr>
          <a:xfrm>
            <a:off x="4176938" y="2258717"/>
            <a:ext cx="1371600" cy="689319"/>
            <a:chOff x="5428126" y="2278856"/>
            <a:chExt cx="1371600" cy="758252"/>
          </a:xfrm>
          <a:solidFill>
            <a:srgbClr val="00467C"/>
          </a:solidFill>
        </p:grpSpPr>
        <p:sp>
          <p:nvSpPr>
            <p:cNvPr id="69" name="圆角矩形 68"/>
            <p:cNvSpPr/>
            <p:nvPr/>
          </p:nvSpPr>
          <p:spPr>
            <a:xfrm>
              <a:off x="5428126" y="2278856"/>
              <a:ext cx="1371600" cy="7582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TextBox 13"/>
            <p:cNvSpPr txBox="1"/>
            <p:nvPr/>
          </p:nvSpPr>
          <p:spPr>
            <a:xfrm>
              <a:off x="5669272" y="2340264"/>
              <a:ext cx="1103242" cy="650025"/>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批量生产</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mass production</a:t>
              </a:r>
            </a:p>
          </p:txBody>
        </p:sp>
      </p:grpSp>
      <p:grpSp>
        <p:nvGrpSpPr>
          <p:cNvPr id="71" name="组合 70"/>
          <p:cNvGrpSpPr/>
          <p:nvPr/>
        </p:nvGrpSpPr>
        <p:grpSpPr>
          <a:xfrm>
            <a:off x="9127012" y="1272934"/>
            <a:ext cx="1312695" cy="743139"/>
            <a:chOff x="5410197" y="2457450"/>
            <a:chExt cx="1371599" cy="428625"/>
          </a:xfrm>
          <a:solidFill>
            <a:srgbClr val="00467C"/>
          </a:solidFill>
        </p:grpSpPr>
        <p:sp>
          <p:nvSpPr>
            <p:cNvPr id="72" name="圆角矩形 71"/>
            <p:cNvSpPr/>
            <p:nvPr/>
          </p:nvSpPr>
          <p:spPr>
            <a:xfrm>
              <a:off x="5410197" y="2457450"/>
              <a:ext cx="1371599" cy="4286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TextBox 13"/>
            <p:cNvSpPr txBox="1"/>
            <p:nvPr/>
          </p:nvSpPr>
          <p:spPr>
            <a:xfrm>
              <a:off x="5695396" y="2536983"/>
              <a:ext cx="891314" cy="234324"/>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置报废区</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waste area</a:t>
              </a:r>
            </a:p>
          </p:txBody>
        </p:sp>
      </p:grpSp>
      <p:grpSp>
        <p:nvGrpSpPr>
          <p:cNvPr id="74" name="组合 73"/>
          <p:cNvGrpSpPr/>
          <p:nvPr/>
        </p:nvGrpSpPr>
        <p:grpSpPr>
          <a:xfrm>
            <a:off x="4159011" y="1314328"/>
            <a:ext cx="1470830" cy="701745"/>
            <a:chOff x="5410199" y="2457450"/>
            <a:chExt cx="1470830" cy="428625"/>
          </a:xfrm>
          <a:solidFill>
            <a:srgbClr val="00467C"/>
          </a:solidFill>
        </p:grpSpPr>
        <p:sp>
          <p:nvSpPr>
            <p:cNvPr id="75" name="圆角矩形 74"/>
            <p:cNvSpPr/>
            <p:nvPr/>
          </p:nvSpPr>
          <p:spPr>
            <a:xfrm>
              <a:off x="5410199" y="2457450"/>
              <a:ext cx="1371600" cy="4286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TextBox 13"/>
            <p:cNvSpPr txBox="1"/>
            <p:nvPr/>
          </p:nvSpPr>
          <p:spPr>
            <a:xfrm>
              <a:off x="5608820" y="2522226"/>
              <a:ext cx="1272209" cy="340835"/>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小规模生产</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small scale production</a:t>
              </a:r>
            </a:p>
          </p:txBody>
        </p:sp>
      </p:grpSp>
      <p:grpSp>
        <p:nvGrpSpPr>
          <p:cNvPr id="77" name="组合 76"/>
          <p:cNvGrpSpPr/>
          <p:nvPr/>
        </p:nvGrpSpPr>
        <p:grpSpPr>
          <a:xfrm>
            <a:off x="5805682" y="2348003"/>
            <a:ext cx="1611401" cy="700463"/>
            <a:chOff x="5410199" y="2431620"/>
            <a:chExt cx="1611401" cy="650025"/>
          </a:xfrm>
          <a:solidFill>
            <a:srgbClr val="00467C"/>
          </a:solidFill>
        </p:grpSpPr>
        <p:sp>
          <p:nvSpPr>
            <p:cNvPr id="78" name="圆角矩形 77"/>
            <p:cNvSpPr/>
            <p:nvPr/>
          </p:nvSpPr>
          <p:spPr>
            <a:xfrm>
              <a:off x="5410199" y="2457449"/>
              <a:ext cx="1371600" cy="5825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TextBox 13"/>
            <p:cNvSpPr txBox="1"/>
            <p:nvPr/>
          </p:nvSpPr>
          <p:spPr>
            <a:xfrm>
              <a:off x="5669878" y="2431620"/>
              <a:ext cx="1351722" cy="650025"/>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首模检验</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First mold inspection</a:t>
              </a:r>
            </a:p>
          </p:txBody>
        </p:sp>
      </p:grpSp>
      <p:grpSp>
        <p:nvGrpSpPr>
          <p:cNvPr id="80" name="组合 79"/>
          <p:cNvGrpSpPr/>
          <p:nvPr/>
        </p:nvGrpSpPr>
        <p:grpSpPr>
          <a:xfrm>
            <a:off x="7471011" y="1304202"/>
            <a:ext cx="1469264" cy="711872"/>
            <a:chOff x="5410199" y="2457450"/>
            <a:chExt cx="1469264" cy="428625"/>
          </a:xfrm>
          <a:solidFill>
            <a:srgbClr val="00467C"/>
          </a:solidFill>
        </p:grpSpPr>
        <p:sp>
          <p:nvSpPr>
            <p:cNvPr id="81" name="圆角矩形 80"/>
            <p:cNvSpPr/>
            <p:nvPr/>
          </p:nvSpPr>
          <p:spPr>
            <a:xfrm>
              <a:off x="5410199" y="2457450"/>
              <a:ext cx="1371600" cy="4286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TextBox 13"/>
            <p:cNvSpPr txBox="1"/>
            <p:nvPr/>
          </p:nvSpPr>
          <p:spPr>
            <a:xfrm>
              <a:off x="5762586" y="2550242"/>
              <a:ext cx="1116877" cy="244616"/>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重新检验</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retest</a:t>
              </a:r>
            </a:p>
          </p:txBody>
        </p:sp>
      </p:grpSp>
      <p:grpSp>
        <p:nvGrpSpPr>
          <p:cNvPr id="83" name="组合 82"/>
          <p:cNvGrpSpPr/>
          <p:nvPr/>
        </p:nvGrpSpPr>
        <p:grpSpPr>
          <a:xfrm>
            <a:off x="8355489" y="3885926"/>
            <a:ext cx="1735383" cy="691474"/>
            <a:chOff x="5466677" y="2329314"/>
            <a:chExt cx="1735383" cy="760622"/>
          </a:xfrm>
          <a:solidFill>
            <a:srgbClr val="00467C"/>
          </a:solidFill>
        </p:grpSpPr>
        <p:sp>
          <p:nvSpPr>
            <p:cNvPr id="84" name="圆角矩形 83"/>
            <p:cNvSpPr/>
            <p:nvPr/>
          </p:nvSpPr>
          <p:spPr>
            <a:xfrm>
              <a:off x="5466677" y="2329314"/>
              <a:ext cx="1371600" cy="7606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TextBox 13"/>
            <p:cNvSpPr txBox="1"/>
            <p:nvPr/>
          </p:nvSpPr>
          <p:spPr>
            <a:xfrm>
              <a:off x="5546060" y="2436719"/>
              <a:ext cx="1656000" cy="609398"/>
            </a:xfrm>
            <a:prstGeom prst="rect">
              <a:avLst/>
            </a:prstGeom>
            <a:noFill/>
          </p:spPr>
          <p:txBody>
            <a:bodyPr wrap="square" lIns="0" tIns="0" rIns="0" bIns="0" rtlCol="0" anchor="t" anchorCtr="0">
              <a:spAutoFit/>
            </a:bodyPr>
            <a:lstStyle/>
            <a:p>
              <a:pPr defTabSz="1216660">
                <a:spcBef>
                  <a:spcPct val="20000"/>
                </a:spcBef>
                <a:defRPr/>
              </a:pPr>
              <a:r>
                <a:rPr 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纠正预防措施</a:t>
              </a: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Corrective and preventive measures</a:t>
              </a:r>
            </a:p>
          </p:txBody>
        </p:sp>
      </p:grpSp>
      <p:sp>
        <p:nvSpPr>
          <p:cNvPr id="86" name="右箭头 85"/>
          <p:cNvSpPr/>
          <p:nvPr/>
        </p:nvSpPr>
        <p:spPr>
          <a:xfrm rot="8100000">
            <a:off x="1620073" y="3747049"/>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87" name="右箭头 86"/>
          <p:cNvSpPr/>
          <p:nvPr/>
        </p:nvSpPr>
        <p:spPr>
          <a:xfrm rot="2700000">
            <a:off x="2703437" y="3727170"/>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88" name="TextBox 87"/>
          <p:cNvSpPr txBox="1"/>
          <p:nvPr/>
        </p:nvSpPr>
        <p:spPr>
          <a:xfrm>
            <a:off x="1832106" y="2855840"/>
            <a:ext cx="474810" cy="307777"/>
          </a:xfrm>
          <a:prstGeom prst="rect">
            <a:avLst/>
          </a:prstGeom>
          <a:noFill/>
        </p:spPr>
        <p:txBody>
          <a:bodyPr wrap="non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NG</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89" name="右箭头 88"/>
          <p:cNvSpPr/>
          <p:nvPr/>
        </p:nvSpPr>
        <p:spPr>
          <a:xfrm rot="5400000">
            <a:off x="2627237" y="4505734"/>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90" name="右箭头 89"/>
          <p:cNvSpPr/>
          <p:nvPr/>
        </p:nvSpPr>
        <p:spPr>
          <a:xfrm rot="5400000">
            <a:off x="3366046" y="4509046"/>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91" name="右箭头 90"/>
          <p:cNvSpPr/>
          <p:nvPr/>
        </p:nvSpPr>
        <p:spPr>
          <a:xfrm rot="5400000">
            <a:off x="1401411" y="4532238"/>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92" name="右箭头 91"/>
          <p:cNvSpPr/>
          <p:nvPr/>
        </p:nvSpPr>
        <p:spPr>
          <a:xfrm>
            <a:off x="3902763" y="1736029"/>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93" name="右箭头 92"/>
          <p:cNvSpPr/>
          <p:nvPr/>
        </p:nvSpPr>
        <p:spPr>
          <a:xfrm rot="10800000">
            <a:off x="5532777" y="2531161"/>
            <a:ext cx="238539" cy="139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TextBox 93"/>
          <p:cNvSpPr txBox="1"/>
          <p:nvPr/>
        </p:nvSpPr>
        <p:spPr>
          <a:xfrm>
            <a:off x="2332376" y="2044143"/>
            <a:ext cx="457176" cy="307777"/>
          </a:xfrm>
          <a:prstGeom prst="rect">
            <a:avLst/>
          </a:prstGeom>
          <a:noFill/>
        </p:spPr>
        <p:txBody>
          <a:bodyPr wrap="none" rtlCol="0">
            <a:spAutoFit/>
          </a:bodyPr>
          <a:lstStyle/>
          <a:p>
            <a:r>
              <a:rPr lang="en-US" altLang="zh-CN" sz="1400" b="1" dirty="0">
                <a:solidFill>
                  <a:srgbClr val="0194DA"/>
                </a:solidFill>
                <a:latin typeface="微软雅黑" panose="020B0503020204020204" pitchFamily="34" charset="-122"/>
                <a:ea typeface="微软雅黑" panose="020B0503020204020204" pitchFamily="34" charset="-122"/>
              </a:rPr>
              <a:t>OK</a:t>
            </a:r>
            <a:endParaRPr lang="zh-CN" altLang="en-US" b="1" dirty="0">
              <a:solidFill>
                <a:srgbClr val="0194DA"/>
              </a:solidFill>
              <a:latin typeface="微软雅黑" panose="020B0503020204020204" pitchFamily="34" charset="-122"/>
              <a:ea typeface="微软雅黑" panose="020B0503020204020204" pitchFamily="34" charset="-122"/>
            </a:endParaRPr>
          </a:p>
        </p:txBody>
      </p:sp>
      <p:sp>
        <p:nvSpPr>
          <p:cNvPr id="95" name="TextBox 94"/>
          <p:cNvSpPr txBox="1"/>
          <p:nvPr/>
        </p:nvSpPr>
        <p:spPr>
          <a:xfrm>
            <a:off x="5426758" y="2236300"/>
            <a:ext cx="457176" cy="307777"/>
          </a:xfrm>
          <a:prstGeom prst="rect">
            <a:avLst/>
          </a:prstGeom>
          <a:noFill/>
        </p:spPr>
        <p:txBody>
          <a:bodyPr wrap="none" rtlCol="0">
            <a:spAutoFit/>
          </a:bodyPr>
          <a:lstStyle/>
          <a:p>
            <a:r>
              <a:rPr lang="en-US" altLang="zh-CN" sz="1400" b="1" dirty="0">
                <a:solidFill>
                  <a:srgbClr val="0194DA"/>
                </a:solidFill>
                <a:latin typeface="微软雅黑" panose="020B0503020204020204" pitchFamily="34" charset="-122"/>
                <a:ea typeface="微软雅黑" panose="020B0503020204020204" pitchFamily="34" charset="-122"/>
              </a:rPr>
              <a:t>OK</a:t>
            </a:r>
            <a:endParaRPr lang="zh-CN" altLang="en-US" b="1" dirty="0">
              <a:solidFill>
                <a:srgbClr val="0194DA"/>
              </a:solidFill>
              <a:latin typeface="微软雅黑" panose="020B0503020204020204" pitchFamily="34" charset="-122"/>
              <a:ea typeface="微软雅黑" panose="020B0503020204020204" pitchFamily="34" charset="-122"/>
            </a:endParaRPr>
          </a:p>
        </p:txBody>
      </p:sp>
      <p:sp>
        <p:nvSpPr>
          <p:cNvPr id="96" name="TextBox 95"/>
          <p:cNvSpPr txBox="1"/>
          <p:nvPr/>
        </p:nvSpPr>
        <p:spPr>
          <a:xfrm>
            <a:off x="6506811" y="2143535"/>
            <a:ext cx="474810" cy="307777"/>
          </a:xfrm>
          <a:prstGeom prst="rect">
            <a:avLst/>
          </a:prstGeom>
          <a:noFill/>
        </p:spPr>
        <p:txBody>
          <a:bodyPr wrap="non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NG</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97" name="直角上箭头 96"/>
          <p:cNvSpPr/>
          <p:nvPr/>
        </p:nvSpPr>
        <p:spPr>
          <a:xfrm rot="16200000">
            <a:off x="5943598" y="1272204"/>
            <a:ext cx="496755" cy="1232652"/>
          </a:xfrm>
          <a:prstGeom prst="bent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dirty="0"/>
          </a:p>
        </p:txBody>
      </p:sp>
      <p:sp>
        <p:nvSpPr>
          <p:cNvPr id="98" name="TextBox 97"/>
          <p:cNvSpPr txBox="1"/>
          <p:nvPr/>
        </p:nvSpPr>
        <p:spPr>
          <a:xfrm>
            <a:off x="5652034" y="1191541"/>
            <a:ext cx="1841594" cy="461665"/>
          </a:xfrm>
          <a:prstGeom prst="rect">
            <a:avLst/>
          </a:prstGeom>
          <a:noFill/>
        </p:spPr>
        <p:txBody>
          <a:bodyPr wrap="none" rtlCol="0">
            <a:spAutoFit/>
          </a:bodyPr>
          <a:lstStyle/>
          <a:p>
            <a:r>
              <a:rPr lang="zh-CN" altLang="en-US" sz="1200" dirty="0"/>
              <a:t>生产调试</a:t>
            </a:r>
            <a:endParaRPr lang="en-US" altLang="zh-CN" sz="1200" dirty="0"/>
          </a:p>
          <a:p>
            <a:r>
              <a:rPr lang="en-US" altLang="zh-CN" sz="1200" dirty="0"/>
              <a:t>Production commissioning</a:t>
            </a:r>
            <a:endParaRPr lang="zh-CN" altLang="en-US" sz="1200" dirty="0"/>
          </a:p>
        </p:txBody>
      </p:sp>
      <p:grpSp>
        <p:nvGrpSpPr>
          <p:cNvPr id="99" name="组合 98"/>
          <p:cNvGrpSpPr/>
          <p:nvPr/>
        </p:nvGrpSpPr>
        <p:grpSpPr>
          <a:xfrm>
            <a:off x="5839570" y="3128254"/>
            <a:ext cx="1371600" cy="658548"/>
            <a:chOff x="5410199" y="2457449"/>
            <a:chExt cx="1371600" cy="428624"/>
          </a:xfrm>
          <a:solidFill>
            <a:srgbClr val="00467C"/>
          </a:solidFill>
        </p:grpSpPr>
        <p:sp>
          <p:nvSpPr>
            <p:cNvPr id="100" name="圆角矩形 99"/>
            <p:cNvSpPr/>
            <p:nvPr/>
          </p:nvSpPr>
          <p:spPr>
            <a:xfrm>
              <a:off x="5410199" y="2457449"/>
              <a:ext cx="1371600" cy="42862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TextBox 13"/>
            <p:cNvSpPr txBox="1"/>
            <p:nvPr/>
          </p:nvSpPr>
          <p:spPr>
            <a:xfrm>
              <a:off x="5668680" y="2479832"/>
              <a:ext cx="1103242" cy="384615"/>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过程检验</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Process inspection</a:t>
              </a:r>
            </a:p>
          </p:txBody>
        </p:sp>
      </p:grpSp>
      <p:sp>
        <p:nvSpPr>
          <p:cNvPr id="102" name="右箭头 101"/>
          <p:cNvSpPr/>
          <p:nvPr/>
        </p:nvSpPr>
        <p:spPr>
          <a:xfrm rot="2700000">
            <a:off x="5477319" y="2079303"/>
            <a:ext cx="604204" cy="12579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nvGrpSpPr>
          <p:cNvPr id="103" name="组合 102"/>
          <p:cNvGrpSpPr/>
          <p:nvPr/>
        </p:nvGrpSpPr>
        <p:grpSpPr>
          <a:xfrm>
            <a:off x="4128612" y="3125637"/>
            <a:ext cx="1371600" cy="630441"/>
            <a:chOff x="5379800" y="2361265"/>
            <a:chExt cx="1371600" cy="693485"/>
          </a:xfrm>
          <a:solidFill>
            <a:srgbClr val="00467C"/>
          </a:solidFill>
        </p:grpSpPr>
        <p:sp>
          <p:nvSpPr>
            <p:cNvPr id="104" name="圆角矩形 103"/>
            <p:cNvSpPr/>
            <p:nvPr/>
          </p:nvSpPr>
          <p:spPr>
            <a:xfrm>
              <a:off x="5379800" y="2364191"/>
              <a:ext cx="1371600" cy="690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TextBox 13"/>
            <p:cNvSpPr txBox="1"/>
            <p:nvPr/>
          </p:nvSpPr>
          <p:spPr>
            <a:xfrm>
              <a:off x="5573477" y="2361265"/>
              <a:ext cx="1103242" cy="609398"/>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包装入库</a:t>
              </a: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Packaging and storage</a:t>
              </a:r>
            </a:p>
          </p:txBody>
        </p:sp>
      </p:grpSp>
      <p:grpSp>
        <p:nvGrpSpPr>
          <p:cNvPr id="106" name="组合 105"/>
          <p:cNvGrpSpPr/>
          <p:nvPr/>
        </p:nvGrpSpPr>
        <p:grpSpPr>
          <a:xfrm>
            <a:off x="4158632" y="3930275"/>
            <a:ext cx="1453586" cy="628131"/>
            <a:chOff x="5409820" y="2375173"/>
            <a:chExt cx="1453586" cy="690945"/>
          </a:xfrm>
          <a:solidFill>
            <a:srgbClr val="00467C"/>
          </a:solidFill>
        </p:grpSpPr>
        <p:sp>
          <p:nvSpPr>
            <p:cNvPr id="107" name="圆角矩形 106"/>
            <p:cNvSpPr/>
            <p:nvPr/>
          </p:nvSpPr>
          <p:spPr>
            <a:xfrm>
              <a:off x="5409820" y="2375173"/>
              <a:ext cx="1371600" cy="6909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TextBox 13"/>
            <p:cNvSpPr txBox="1"/>
            <p:nvPr/>
          </p:nvSpPr>
          <p:spPr>
            <a:xfrm>
              <a:off x="5500913" y="2409841"/>
              <a:ext cx="1362493" cy="650025"/>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包装出库</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Packaging out of the warehouse</a:t>
              </a:r>
              <a:endParaRPr 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9" name="组合 108"/>
          <p:cNvGrpSpPr/>
          <p:nvPr/>
        </p:nvGrpSpPr>
        <p:grpSpPr>
          <a:xfrm>
            <a:off x="4159011" y="4797078"/>
            <a:ext cx="1456080" cy="670844"/>
            <a:chOff x="5410199" y="2457449"/>
            <a:chExt cx="1456080" cy="510900"/>
          </a:xfrm>
          <a:solidFill>
            <a:srgbClr val="00467C"/>
          </a:solidFill>
        </p:grpSpPr>
        <p:sp>
          <p:nvSpPr>
            <p:cNvPr id="110" name="圆角矩形 109"/>
            <p:cNvSpPr/>
            <p:nvPr/>
          </p:nvSpPr>
          <p:spPr>
            <a:xfrm>
              <a:off x="5410199" y="2457449"/>
              <a:ext cx="1371600" cy="42862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TextBox 13"/>
            <p:cNvSpPr txBox="1"/>
            <p:nvPr/>
          </p:nvSpPr>
          <p:spPr>
            <a:xfrm>
              <a:off x="5618057" y="2521456"/>
              <a:ext cx="1248222" cy="446893"/>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发货出库</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Ship out</a:t>
              </a:r>
              <a:endPar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2" name="组合 111"/>
          <p:cNvGrpSpPr/>
          <p:nvPr/>
        </p:nvGrpSpPr>
        <p:grpSpPr>
          <a:xfrm>
            <a:off x="4159011" y="5589072"/>
            <a:ext cx="1371600" cy="700932"/>
            <a:chOff x="5410199" y="2457448"/>
            <a:chExt cx="1371600" cy="771026"/>
          </a:xfrm>
          <a:solidFill>
            <a:srgbClr val="00467C"/>
          </a:solidFill>
        </p:grpSpPr>
        <p:sp>
          <p:nvSpPr>
            <p:cNvPr id="113" name="圆角矩形 112"/>
            <p:cNvSpPr/>
            <p:nvPr/>
          </p:nvSpPr>
          <p:spPr>
            <a:xfrm>
              <a:off x="5410199" y="2457448"/>
              <a:ext cx="1371600" cy="61630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TextBox 13"/>
            <p:cNvSpPr txBox="1"/>
            <p:nvPr/>
          </p:nvSpPr>
          <p:spPr>
            <a:xfrm>
              <a:off x="5541391" y="2537825"/>
              <a:ext cx="1103242" cy="690649"/>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客户反馈</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client feedback</a:t>
              </a:r>
            </a:p>
            <a:p>
              <a:pPr defTabSz="1216660">
                <a:spcBef>
                  <a:spcPct val="20000"/>
                </a:spcBef>
                <a:defRPr/>
              </a:pPr>
              <a:endParaRPr 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5" name="右箭头 114"/>
          <p:cNvSpPr/>
          <p:nvPr/>
        </p:nvSpPr>
        <p:spPr>
          <a:xfrm rot="2700000">
            <a:off x="5490571" y="2867809"/>
            <a:ext cx="604204" cy="12579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16" name="TextBox 115"/>
          <p:cNvSpPr txBox="1"/>
          <p:nvPr/>
        </p:nvSpPr>
        <p:spPr>
          <a:xfrm>
            <a:off x="5420132" y="3034743"/>
            <a:ext cx="457176" cy="307777"/>
          </a:xfrm>
          <a:prstGeom prst="rect">
            <a:avLst/>
          </a:prstGeom>
          <a:noFill/>
        </p:spPr>
        <p:txBody>
          <a:bodyPr wrap="none" rtlCol="0">
            <a:spAutoFit/>
          </a:bodyPr>
          <a:lstStyle/>
          <a:p>
            <a:r>
              <a:rPr lang="en-US" altLang="zh-CN" sz="1400" b="1" dirty="0">
                <a:solidFill>
                  <a:srgbClr val="0194DA"/>
                </a:solidFill>
                <a:latin typeface="微软雅黑" panose="020B0503020204020204" pitchFamily="34" charset="-122"/>
                <a:ea typeface="微软雅黑" panose="020B0503020204020204" pitchFamily="34" charset="-122"/>
              </a:rPr>
              <a:t>OK</a:t>
            </a:r>
            <a:endParaRPr lang="zh-CN" altLang="en-US" b="1" dirty="0">
              <a:solidFill>
                <a:srgbClr val="0194DA"/>
              </a:solidFill>
              <a:latin typeface="微软雅黑" panose="020B0503020204020204" pitchFamily="34" charset="-122"/>
              <a:ea typeface="微软雅黑" panose="020B0503020204020204" pitchFamily="34" charset="-122"/>
            </a:endParaRPr>
          </a:p>
        </p:txBody>
      </p:sp>
      <p:sp>
        <p:nvSpPr>
          <p:cNvPr id="117" name="右箭头 116"/>
          <p:cNvSpPr/>
          <p:nvPr/>
        </p:nvSpPr>
        <p:spPr>
          <a:xfrm rot="10800000">
            <a:off x="5536090" y="3309727"/>
            <a:ext cx="238539" cy="139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8" name="组合 117"/>
          <p:cNvGrpSpPr/>
          <p:nvPr/>
        </p:nvGrpSpPr>
        <p:grpSpPr>
          <a:xfrm>
            <a:off x="5815011" y="4002421"/>
            <a:ext cx="1371600" cy="654417"/>
            <a:chOff x="5410199" y="2457449"/>
            <a:chExt cx="1371600" cy="719857"/>
          </a:xfrm>
          <a:solidFill>
            <a:srgbClr val="00467C"/>
          </a:solidFill>
        </p:grpSpPr>
        <p:sp>
          <p:nvSpPr>
            <p:cNvPr id="119" name="圆角矩形 118"/>
            <p:cNvSpPr/>
            <p:nvPr/>
          </p:nvSpPr>
          <p:spPr>
            <a:xfrm>
              <a:off x="5410199" y="2457449"/>
              <a:ext cx="1371600" cy="7198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0" name="TextBox 13"/>
            <p:cNvSpPr txBox="1"/>
            <p:nvPr/>
          </p:nvSpPr>
          <p:spPr>
            <a:xfrm>
              <a:off x="5668680" y="2516703"/>
              <a:ext cx="1103242" cy="650022"/>
            </a:xfrm>
            <a:prstGeom prst="rect">
              <a:avLst/>
            </a:prstGeom>
            <a:no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出货检验</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Shipping inspection</a:t>
              </a:r>
            </a:p>
          </p:txBody>
        </p:sp>
      </p:grpSp>
      <p:sp>
        <p:nvSpPr>
          <p:cNvPr id="121" name="右箭头 120"/>
          <p:cNvSpPr/>
          <p:nvPr/>
        </p:nvSpPr>
        <p:spPr>
          <a:xfrm rot="2700000">
            <a:off x="5493884" y="3676190"/>
            <a:ext cx="604204" cy="12579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22" name="右箭头 121"/>
          <p:cNvSpPr/>
          <p:nvPr/>
        </p:nvSpPr>
        <p:spPr>
          <a:xfrm rot="10800000">
            <a:off x="5549342" y="4118109"/>
            <a:ext cx="238539" cy="139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TextBox 122"/>
          <p:cNvSpPr txBox="1"/>
          <p:nvPr/>
        </p:nvSpPr>
        <p:spPr>
          <a:xfrm>
            <a:off x="5423446" y="3823249"/>
            <a:ext cx="457176" cy="307777"/>
          </a:xfrm>
          <a:prstGeom prst="rect">
            <a:avLst/>
          </a:prstGeom>
          <a:noFill/>
        </p:spPr>
        <p:txBody>
          <a:bodyPr wrap="none" rtlCol="0">
            <a:spAutoFit/>
          </a:bodyPr>
          <a:lstStyle/>
          <a:p>
            <a:r>
              <a:rPr lang="en-US" altLang="zh-CN" sz="1400" b="1" dirty="0">
                <a:solidFill>
                  <a:srgbClr val="0194DA"/>
                </a:solidFill>
                <a:latin typeface="微软雅黑" panose="020B0503020204020204" pitchFamily="34" charset="-122"/>
                <a:ea typeface="微软雅黑" panose="020B0503020204020204" pitchFamily="34" charset="-122"/>
              </a:rPr>
              <a:t>OK</a:t>
            </a:r>
            <a:endParaRPr lang="zh-CN" altLang="en-US" b="1" dirty="0">
              <a:solidFill>
                <a:srgbClr val="0194DA"/>
              </a:solidFill>
              <a:latin typeface="微软雅黑" panose="020B0503020204020204" pitchFamily="34" charset="-122"/>
              <a:ea typeface="微软雅黑" panose="020B0503020204020204" pitchFamily="34" charset="-122"/>
            </a:endParaRPr>
          </a:p>
        </p:txBody>
      </p:sp>
      <p:sp>
        <p:nvSpPr>
          <p:cNvPr id="124" name="右箭头 123"/>
          <p:cNvSpPr/>
          <p:nvPr/>
        </p:nvSpPr>
        <p:spPr>
          <a:xfrm rot="5400000">
            <a:off x="4601811" y="4542176"/>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25" name="右箭头 124"/>
          <p:cNvSpPr/>
          <p:nvPr/>
        </p:nvSpPr>
        <p:spPr>
          <a:xfrm rot="5400000">
            <a:off x="4601812" y="5297550"/>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nvGrpSpPr>
          <p:cNvPr id="126" name="组合 125"/>
          <p:cNvGrpSpPr/>
          <p:nvPr/>
        </p:nvGrpSpPr>
        <p:grpSpPr>
          <a:xfrm>
            <a:off x="7481244" y="2322522"/>
            <a:ext cx="1371600" cy="601400"/>
            <a:chOff x="5420432" y="2351969"/>
            <a:chExt cx="1371600" cy="661540"/>
          </a:xfrm>
          <a:solidFill>
            <a:srgbClr val="00467C"/>
          </a:solidFill>
        </p:grpSpPr>
        <p:sp>
          <p:nvSpPr>
            <p:cNvPr id="127" name="圆角矩形 126"/>
            <p:cNvSpPr/>
            <p:nvPr/>
          </p:nvSpPr>
          <p:spPr>
            <a:xfrm>
              <a:off x="5420432" y="2351969"/>
              <a:ext cx="1371600" cy="6615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8" name="TextBox 13"/>
            <p:cNvSpPr txBox="1"/>
            <p:nvPr/>
          </p:nvSpPr>
          <p:spPr>
            <a:xfrm>
              <a:off x="5774305" y="2394044"/>
              <a:ext cx="835965" cy="609398"/>
            </a:xfrm>
            <a:prstGeom prst="rect">
              <a:avLst/>
            </a:prstGeom>
            <a:grp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特采返工</a:t>
              </a: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Special rework</a:t>
              </a:r>
            </a:p>
          </p:txBody>
        </p:sp>
      </p:grpSp>
      <p:grpSp>
        <p:nvGrpSpPr>
          <p:cNvPr id="129" name="组合 128"/>
          <p:cNvGrpSpPr/>
          <p:nvPr/>
        </p:nvGrpSpPr>
        <p:grpSpPr>
          <a:xfrm>
            <a:off x="8289720" y="3124523"/>
            <a:ext cx="1516390" cy="635327"/>
            <a:chOff x="5410199" y="2457450"/>
            <a:chExt cx="1516390" cy="491482"/>
          </a:xfrm>
          <a:solidFill>
            <a:srgbClr val="00467C"/>
          </a:solidFill>
        </p:grpSpPr>
        <p:sp>
          <p:nvSpPr>
            <p:cNvPr id="130" name="圆角矩形 129"/>
            <p:cNvSpPr/>
            <p:nvPr/>
          </p:nvSpPr>
          <p:spPr>
            <a:xfrm>
              <a:off x="5410199" y="2457450"/>
              <a:ext cx="1371600" cy="4286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1" name="TextBox 13"/>
            <p:cNvSpPr txBox="1"/>
            <p:nvPr/>
          </p:nvSpPr>
          <p:spPr>
            <a:xfrm>
              <a:off x="5495355" y="2502040"/>
              <a:ext cx="1431234" cy="446892"/>
            </a:xfrm>
            <a:prstGeom prst="rect">
              <a:avLst/>
            </a:prstGeom>
            <a:noFill/>
          </p:spPr>
          <p:txBody>
            <a:bodyPr wrap="square" lIns="0" tIns="0" rIns="0" bIns="0" rtlCol="0" anchor="t" anchorCtr="0">
              <a:spAutoFit/>
            </a:bodyPr>
            <a:lstStyle/>
            <a:p>
              <a:pPr defTabSz="1216660">
                <a:spcBef>
                  <a:spcPct val="20000"/>
                </a:spcBef>
                <a:defRPr/>
              </a:pPr>
              <a:r>
                <a:rPr 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不良分析</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Failure analysis</a:t>
              </a:r>
              <a:endParaRPr 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32" name="组合 131"/>
          <p:cNvGrpSpPr/>
          <p:nvPr/>
        </p:nvGrpSpPr>
        <p:grpSpPr>
          <a:xfrm>
            <a:off x="9167827" y="2282957"/>
            <a:ext cx="1371600" cy="658744"/>
            <a:chOff x="5458517" y="2424595"/>
            <a:chExt cx="1371600" cy="653283"/>
          </a:xfrm>
          <a:solidFill>
            <a:srgbClr val="00467C"/>
          </a:solidFill>
        </p:grpSpPr>
        <p:sp>
          <p:nvSpPr>
            <p:cNvPr id="133" name="圆角矩形 132"/>
            <p:cNvSpPr/>
            <p:nvPr/>
          </p:nvSpPr>
          <p:spPr>
            <a:xfrm>
              <a:off x="5458517" y="2424595"/>
              <a:ext cx="1371600" cy="6532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4" name="TextBox 13"/>
            <p:cNvSpPr txBox="1"/>
            <p:nvPr/>
          </p:nvSpPr>
          <p:spPr>
            <a:xfrm>
              <a:off x="5693303" y="2516282"/>
              <a:ext cx="968238" cy="446891"/>
            </a:xfrm>
            <a:prstGeom prst="rect">
              <a:avLst/>
            </a:prstGeom>
            <a:grp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报废标识</a:t>
              </a:r>
              <a:endPar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defTabSz="1216660">
                <a:spcBef>
                  <a:spcPct val="20000"/>
                </a:spcBef>
                <a:defRPr/>
              </a:pP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Scrap mark</a:t>
              </a:r>
            </a:p>
          </p:txBody>
        </p:sp>
      </p:grpSp>
      <p:grpSp>
        <p:nvGrpSpPr>
          <p:cNvPr id="135" name="组合 134"/>
          <p:cNvGrpSpPr/>
          <p:nvPr/>
        </p:nvGrpSpPr>
        <p:grpSpPr>
          <a:xfrm>
            <a:off x="8310718" y="4739662"/>
            <a:ext cx="1371600" cy="570197"/>
            <a:chOff x="5421906" y="2397224"/>
            <a:chExt cx="1371600" cy="627217"/>
          </a:xfrm>
          <a:solidFill>
            <a:srgbClr val="00467C"/>
          </a:solidFill>
        </p:grpSpPr>
        <p:sp>
          <p:nvSpPr>
            <p:cNvPr id="136" name="圆角矩形 135"/>
            <p:cNvSpPr/>
            <p:nvPr/>
          </p:nvSpPr>
          <p:spPr>
            <a:xfrm>
              <a:off x="5421906" y="2397224"/>
              <a:ext cx="1371600" cy="62721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7" name="TextBox 13"/>
            <p:cNvSpPr txBox="1"/>
            <p:nvPr/>
          </p:nvSpPr>
          <p:spPr>
            <a:xfrm>
              <a:off x="5590370" y="2551817"/>
              <a:ext cx="1150815" cy="406265"/>
            </a:xfrm>
            <a:prstGeom prst="rect">
              <a:avLst/>
            </a:prstGeom>
            <a:grp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效果确认</a:t>
              </a: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Effect confirmed</a:t>
              </a:r>
            </a:p>
          </p:txBody>
        </p:sp>
      </p:grpSp>
      <p:grpSp>
        <p:nvGrpSpPr>
          <p:cNvPr id="138" name="组合 137"/>
          <p:cNvGrpSpPr/>
          <p:nvPr/>
        </p:nvGrpSpPr>
        <p:grpSpPr>
          <a:xfrm>
            <a:off x="8299011" y="5586415"/>
            <a:ext cx="1371600" cy="691809"/>
            <a:chOff x="5410199" y="2457450"/>
            <a:chExt cx="1371600" cy="760990"/>
          </a:xfrm>
          <a:solidFill>
            <a:srgbClr val="00467C"/>
          </a:solidFill>
        </p:grpSpPr>
        <p:sp>
          <p:nvSpPr>
            <p:cNvPr id="139" name="圆角矩形 138"/>
            <p:cNvSpPr/>
            <p:nvPr/>
          </p:nvSpPr>
          <p:spPr>
            <a:xfrm>
              <a:off x="5410199" y="2457450"/>
              <a:ext cx="1371600" cy="76099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TextBox 13"/>
            <p:cNvSpPr txBox="1"/>
            <p:nvPr/>
          </p:nvSpPr>
          <p:spPr>
            <a:xfrm>
              <a:off x="5544401" y="2663154"/>
              <a:ext cx="1183023" cy="406265"/>
            </a:xfrm>
            <a:prstGeom prst="rect">
              <a:avLst/>
            </a:prstGeom>
            <a:grpFill/>
          </p:spPr>
          <p:txBody>
            <a:bodyPr wrap="square" lIns="0" tIns="0" rIns="0" bIns="0" rtlCol="0" anchor="t" anchorCtr="0">
              <a:spAutoFit/>
            </a:bodyPr>
            <a:lstStyle/>
            <a:p>
              <a:pPr defTabSz="1216660">
                <a:spcBef>
                  <a:spcPct val="20000"/>
                </a:spcBef>
                <a:defRPr/>
              </a:pPr>
              <a:r>
                <a:rPr lang="zh-CN" altLang="en-US"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效果标准化</a:t>
              </a:r>
              <a:r>
                <a:rPr lang="en-US" altLang="zh-CN" sz="1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normalization</a:t>
              </a:r>
            </a:p>
          </p:txBody>
        </p:sp>
      </p:grpSp>
      <p:sp>
        <p:nvSpPr>
          <p:cNvPr id="141" name="TextBox 140"/>
          <p:cNvSpPr txBox="1"/>
          <p:nvPr/>
        </p:nvSpPr>
        <p:spPr>
          <a:xfrm>
            <a:off x="7215802" y="3230213"/>
            <a:ext cx="474810" cy="307777"/>
          </a:xfrm>
          <a:prstGeom prst="rect">
            <a:avLst/>
          </a:prstGeom>
          <a:noFill/>
        </p:spPr>
        <p:txBody>
          <a:bodyPr wrap="non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NG</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42" name="TextBox 141"/>
          <p:cNvSpPr txBox="1"/>
          <p:nvPr/>
        </p:nvSpPr>
        <p:spPr>
          <a:xfrm>
            <a:off x="7225742" y="4055162"/>
            <a:ext cx="474810" cy="307777"/>
          </a:xfrm>
          <a:prstGeom prst="rect">
            <a:avLst/>
          </a:prstGeom>
          <a:noFill/>
        </p:spPr>
        <p:txBody>
          <a:bodyPr wrap="non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NG</a:t>
            </a:r>
            <a:endParaRPr lang="zh-CN" altLang="en-US" b="1" dirty="0">
              <a:solidFill>
                <a:srgbClr val="FF0000"/>
              </a:solidFill>
              <a:latin typeface="微软雅黑" panose="020B0503020204020204" pitchFamily="34" charset="-122"/>
              <a:ea typeface="微软雅黑" panose="020B0503020204020204" pitchFamily="34" charset="-122"/>
            </a:endParaRPr>
          </a:p>
        </p:txBody>
      </p:sp>
      <p:cxnSp>
        <p:nvCxnSpPr>
          <p:cNvPr id="143" name="直接连接符 142"/>
          <p:cNvCxnSpPr/>
          <p:nvPr/>
        </p:nvCxnSpPr>
        <p:spPr>
          <a:xfrm flipV="1">
            <a:off x="5645420" y="5834266"/>
            <a:ext cx="2385391"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直接箭头连接符 143"/>
          <p:cNvCxnSpPr/>
          <p:nvPr/>
        </p:nvCxnSpPr>
        <p:spPr>
          <a:xfrm>
            <a:off x="7742576" y="3379301"/>
            <a:ext cx="437322"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5" name="直接连接符 144"/>
          <p:cNvCxnSpPr/>
          <p:nvPr/>
        </p:nvCxnSpPr>
        <p:spPr>
          <a:xfrm rot="5400000">
            <a:off x="6774620" y="4610096"/>
            <a:ext cx="2467110" cy="5527"/>
          </a:xfrm>
          <a:prstGeom prst="line">
            <a:avLst/>
          </a:prstGeom>
        </p:spPr>
        <p:style>
          <a:lnRef idx="3">
            <a:schemeClr val="accent2"/>
          </a:lnRef>
          <a:fillRef idx="0">
            <a:schemeClr val="accent2"/>
          </a:fillRef>
          <a:effectRef idx="2">
            <a:schemeClr val="accent2"/>
          </a:effectRef>
          <a:fontRef idx="minor">
            <a:schemeClr val="tx1"/>
          </a:fontRef>
        </p:style>
      </p:cxnSp>
      <p:cxnSp>
        <p:nvCxnSpPr>
          <p:cNvPr id="146" name="直接连接符 145"/>
          <p:cNvCxnSpPr/>
          <p:nvPr/>
        </p:nvCxnSpPr>
        <p:spPr>
          <a:xfrm>
            <a:off x="7705632" y="4224291"/>
            <a:ext cx="309939" cy="1603"/>
          </a:xfrm>
          <a:prstGeom prst="line">
            <a:avLst/>
          </a:prstGeom>
        </p:spPr>
        <p:style>
          <a:lnRef idx="3">
            <a:schemeClr val="accent2"/>
          </a:lnRef>
          <a:fillRef idx="0">
            <a:schemeClr val="accent2"/>
          </a:fillRef>
          <a:effectRef idx="2">
            <a:schemeClr val="accent2"/>
          </a:effectRef>
          <a:fontRef idx="minor">
            <a:schemeClr val="tx1"/>
          </a:fontRef>
        </p:style>
      </p:cxnSp>
      <p:sp>
        <p:nvSpPr>
          <p:cNvPr id="147" name="TextBox 146"/>
          <p:cNvSpPr txBox="1"/>
          <p:nvPr/>
        </p:nvSpPr>
        <p:spPr>
          <a:xfrm>
            <a:off x="7537168" y="5539406"/>
            <a:ext cx="474810" cy="307777"/>
          </a:xfrm>
          <a:prstGeom prst="rect">
            <a:avLst/>
          </a:prstGeom>
          <a:noFill/>
        </p:spPr>
        <p:txBody>
          <a:bodyPr wrap="non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NG</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48" name="TextBox 147"/>
          <p:cNvSpPr txBox="1"/>
          <p:nvPr/>
        </p:nvSpPr>
        <p:spPr>
          <a:xfrm>
            <a:off x="5774628" y="5526153"/>
            <a:ext cx="785793"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8D</a:t>
            </a:r>
            <a:r>
              <a:rPr lang="zh-CN" altLang="en-US" sz="1400" dirty="0">
                <a:latin typeface="微软雅黑" panose="020B0503020204020204" pitchFamily="34" charset="-122"/>
                <a:ea typeface="微软雅黑" panose="020B0503020204020204" pitchFamily="34" charset="-122"/>
              </a:rPr>
              <a:t>报告</a:t>
            </a:r>
          </a:p>
        </p:txBody>
      </p:sp>
      <p:sp>
        <p:nvSpPr>
          <p:cNvPr id="149" name="右箭头 148"/>
          <p:cNvSpPr/>
          <p:nvPr/>
        </p:nvSpPr>
        <p:spPr>
          <a:xfrm rot="16200000">
            <a:off x="9708992" y="2094114"/>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50" name="右箭头 149"/>
          <p:cNvSpPr/>
          <p:nvPr/>
        </p:nvSpPr>
        <p:spPr>
          <a:xfrm rot="16200000">
            <a:off x="8010933" y="2146846"/>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51" name="右箭头 150"/>
          <p:cNvSpPr/>
          <p:nvPr/>
        </p:nvSpPr>
        <p:spPr>
          <a:xfrm rot="16200000">
            <a:off x="9160559" y="2918785"/>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52" name="右箭头 151"/>
          <p:cNvSpPr/>
          <p:nvPr/>
        </p:nvSpPr>
        <p:spPr>
          <a:xfrm rot="16200000">
            <a:off x="8617220" y="2922098"/>
            <a:ext cx="238539" cy="1391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53" name="右箭头 152"/>
          <p:cNvSpPr/>
          <p:nvPr/>
        </p:nvSpPr>
        <p:spPr>
          <a:xfrm rot="5400000">
            <a:off x="8884050" y="4601220"/>
            <a:ext cx="238539" cy="139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右箭头 153"/>
          <p:cNvSpPr/>
          <p:nvPr/>
        </p:nvSpPr>
        <p:spPr>
          <a:xfrm rot="5400000">
            <a:off x="8846211" y="5304177"/>
            <a:ext cx="238539" cy="139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右箭头 154"/>
          <p:cNvSpPr/>
          <p:nvPr/>
        </p:nvSpPr>
        <p:spPr>
          <a:xfrm rot="5400000">
            <a:off x="8845820" y="3717229"/>
            <a:ext cx="238539" cy="139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右箭头 155"/>
          <p:cNvSpPr/>
          <p:nvPr/>
        </p:nvSpPr>
        <p:spPr>
          <a:xfrm rot="5400000">
            <a:off x="2199855" y="2935351"/>
            <a:ext cx="238539" cy="13914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57" name="TextBox 156"/>
          <p:cNvSpPr txBox="1"/>
          <p:nvPr/>
        </p:nvSpPr>
        <p:spPr>
          <a:xfrm>
            <a:off x="9024725" y="3657596"/>
            <a:ext cx="3167983" cy="276999"/>
          </a:xfrm>
          <a:prstGeom prst="rect">
            <a:avLst/>
          </a:prstGeom>
          <a:noFill/>
        </p:spPr>
        <p:txBody>
          <a:bodyPr wrap="none" rtlCol="0">
            <a:spAutoFit/>
          </a:bodyPr>
          <a:lstStyle/>
          <a:p>
            <a:r>
              <a:rPr lang="zh-CN" altLang="en-US" sz="1200" dirty="0">
                <a:latin typeface="微软雅黑" panose="020B0503020204020204" pitchFamily="34" charset="-122"/>
                <a:ea typeface="微软雅黑" panose="020B0503020204020204" pitchFamily="34" charset="-122"/>
              </a:rPr>
              <a:t>责任单位判定 </a:t>
            </a:r>
            <a:r>
              <a:rPr lang="en-US" altLang="zh-CN" sz="1200" dirty="0">
                <a:latin typeface="微软雅黑" panose="020B0503020204020204" pitchFamily="34" charset="-122"/>
                <a:ea typeface="微软雅黑" panose="020B0503020204020204" pitchFamily="34" charset="-122"/>
              </a:rPr>
              <a:t>Responsible Unit Judgment</a:t>
            </a:r>
            <a:endParaRPr lang="zh-CN" altLang="en-US" sz="1200" dirty="0">
              <a:latin typeface="微软雅黑" panose="020B0503020204020204" pitchFamily="34" charset="-122"/>
              <a:ea typeface="微软雅黑" panose="020B0503020204020204" pitchFamily="34" charset="-122"/>
            </a:endParaRPr>
          </a:p>
        </p:txBody>
      </p:sp>
      <p:sp>
        <p:nvSpPr>
          <p:cNvPr id="158" name="TextBox 157"/>
          <p:cNvSpPr txBox="1"/>
          <p:nvPr/>
        </p:nvSpPr>
        <p:spPr>
          <a:xfrm>
            <a:off x="9087887" y="4523984"/>
            <a:ext cx="2701830" cy="276999"/>
          </a:xfrm>
          <a:prstGeom prst="rect">
            <a:avLst/>
          </a:prstGeom>
          <a:noFill/>
        </p:spPr>
        <p:txBody>
          <a:bodyPr wrap="none" rtlCol="0">
            <a:spAutoFit/>
          </a:bodyPr>
          <a:lstStyle/>
          <a:p>
            <a:r>
              <a:rPr lang="zh-CN" altLang="en-US" sz="1200" dirty="0">
                <a:latin typeface="微软雅黑" panose="020B0503020204020204" pitchFamily="34" charset="-122"/>
                <a:ea typeface="微软雅黑" panose="020B0503020204020204" pitchFamily="34" charset="-122"/>
              </a:rPr>
              <a:t>品管部</a:t>
            </a:r>
            <a:r>
              <a:rPr lang="en-US" altLang="zh-CN" sz="1200" dirty="0">
                <a:latin typeface="微软雅黑" panose="020B0503020204020204" pitchFamily="34" charset="-122"/>
                <a:ea typeface="微软雅黑" panose="020B0503020204020204" pitchFamily="34" charset="-122"/>
              </a:rPr>
              <a:t>Quality Control Department</a:t>
            </a:r>
            <a:endParaRPr lang="zh-CN" altLang="en-US" sz="1200" dirty="0">
              <a:latin typeface="微软雅黑" panose="020B0503020204020204" pitchFamily="34" charset="-122"/>
              <a:ea typeface="微软雅黑" panose="020B0503020204020204" pitchFamily="34" charset="-122"/>
            </a:endParaRPr>
          </a:p>
        </p:txBody>
      </p:sp>
      <p:sp>
        <p:nvSpPr>
          <p:cNvPr id="159" name="TextBox 158"/>
          <p:cNvSpPr txBox="1"/>
          <p:nvPr/>
        </p:nvSpPr>
        <p:spPr>
          <a:xfrm>
            <a:off x="9080758" y="5311898"/>
            <a:ext cx="2442720" cy="276999"/>
          </a:xfrm>
          <a:prstGeom prst="rect">
            <a:avLst/>
          </a:prstGeom>
          <a:noFill/>
        </p:spPr>
        <p:txBody>
          <a:bodyPr wrap="none" rtlCol="0">
            <a:spAutoFit/>
          </a:bodyPr>
          <a:lstStyle/>
          <a:p>
            <a:r>
              <a:rPr lang="zh-CN" altLang="en-US" sz="1200" dirty="0">
                <a:latin typeface="微软雅黑" panose="020B0503020204020204" pitchFamily="34" charset="-122"/>
                <a:ea typeface="微软雅黑" panose="020B0503020204020204" pitchFamily="34" charset="-122"/>
              </a:rPr>
              <a:t>工程部</a:t>
            </a:r>
            <a:r>
              <a:rPr lang="en-US" altLang="zh-CN" sz="1200" dirty="0">
                <a:latin typeface="微软雅黑" panose="020B0503020204020204" pitchFamily="34" charset="-122"/>
                <a:ea typeface="微软雅黑" panose="020B0503020204020204" pitchFamily="34" charset="-122"/>
              </a:rPr>
              <a:t>engineering department</a:t>
            </a:r>
            <a:endParaRPr lang="zh-CN" altLang="en-US" sz="1200" dirty="0">
              <a:latin typeface="微软雅黑" panose="020B0503020204020204" pitchFamily="34" charset="-122"/>
              <a:ea typeface="微软雅黑" panose="020B0503020204020204" pitchFamily="34" charset="-122"/>
            </a:endParaRPr>
          </a:p>
        </p:txBody>
      </p:sp>
      <p:sp>
        <p:nvSpPr>
          <p:cNvPr id="160" name="菱形 159">
            <a:extLst>
              <a:ext uri="{FF2B5EF4-FFF2-40B4-BE49-F238E27FC236}">
                <a16:creationId xmlns="" xmlns:a16="http://schemas.microsoft.com/office/drawing/2014/main" id="{0EB37290-3DE1-496C-B852-61B49DA751C0}"/>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菱形 160">
            <a:extLst>
              <a:ext uri="{FF2B5EF4-FFF2-40B4-BE49-F238E27FC236}">
                <a16:creationId xmlns="" xmlns:a16="http://schemas.microsoft.com/office/drawing/2014/main" id="{279A936B-CBC3-4D8A-B990-FDF202EEC76B}"/>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2" name="直接连接符 161">
            <a:extLst>
              <a:ext uri="{FF2B5EF4-FFF2-40B4-BE49-F238E27FC236}">
                <a16:creationId xmlns="" xmlns:a16="http://schemas.microsoft.com/office/drawing/2014/main" id="{2E807149-A768-4F07-B9CD-8A822FCD7800}"/>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3" name="文本框 2">
            <a:extLst>
              <a:ext uri="{FF2B5EF4-FFF2-40B4-BE49-F238E27FC236}">
                <a16:creationId xmlns="" xmlns:a16="http://schemas.microsoft.com/office/drawing/2014/main" id="{D777CD00-9462-4E65-973D-94003FDCFA5F}"/>
              </a:ext>
            </a:extLst>
          </p:cNvPr>
          <p:cNvSpPr txBox="1"/>
          <p:nvPr/>
        </p:nvSpPr>
        <p:spPr>
          <a:xfrm>
            <a:off x="2283087" y="5002254"/>
            <a:ext cx="738664" cy="1063775"/>
          </a:xfrm>
          <a:prstGeom prst="rect">
            <a:avLst/>
          </a:prstGeom>
          <a:noFill/>
        </p:spPr>
        <p:txBody>
          <a:bodyPr vert="eaVert" wrap="square"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修正使用</a:t>
            </a:r>
            <a:r>
              <a:rPr lang="en-US" altLang="zh-CN" sz="1200" b="1" dirty="0">
                <a:solidFill>
                  <a:schemeClr val="bg1"/>
                </a:solidFill>
                <a:latin typeface="微软雅黑" panose="020B0503020204020204" pitchFamily="34" charset="-122"/>
                <a:ea typeface="微软雅黑" panose="020B0503020204020204" pitchFamily="34" charset="-122"/>
              </a:rPr>
              <a:t>correct use</a:t>
            </a:r>
            <a:endParaRPr lang="zh-CN" altLang="en-US" sz="1200" b="1" dirty="0">
              <a:solidFill>
                <a:schemeClr val="bg1"/>
              </a:solidFill>
              <a:latin typeface="微软雅黑" panose="020B0503020204020204" pitchFamily="34" charset="-122"/>
              <a:ea typeface="微软雅黑" panose="020B0503020204020204" pitchFamily="34" charset="-122"/>
            </a:endParaRPr>
          </a:p>
          <a:p>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 xmlns:a16="http://schemas.microsoft.com/office/drawing/2014/main" id="{BAF3EA4A-2FEA-421F-ACEB-C209A960F028}"/>
              </a:ext>
            </a:extLst>
          </p:cNvPr>
          <p:cNvSpPr txBox="1"/>
          <p:nvPr/>
        </p:nvSpPr>
        <p:spPr>
          <a:xfrm>
            <a:off x="3224967" y="4874310"/>
            <a:ext cx="553998" cy="1234773"/>
          </a:xfrm>
          <a:prstGeom prst="rect">
            <a:avLst/>
          </a:prstGeom>
          <a:noFill/>
        </p:spPr>
        <p:txBody>
          <a:bodyPr vert="eaVert" wrap="square"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选择使用</a:t>
            </a:r>
            <a:r>
              <a:rPr lang="en-US" altLang="zh-CN" sz="1200" b="1" dirty="0">
                <a:solidFill>
                  <a:schemeClr val="bg1"/>
                </a:solidFill>
                <a:latin typeface="微软雅黑" panose="020B0503020204020204" pitchFamily="34" charset="-122"/>
                <a:ea typeface="微软雅黑" panose="020B0503020204020204" pitchFamily="34" charset="-122"/>
              </a:rPr>
              <a:t>choose to use</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2" presetClass="entr" presetSubtype="8"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8" presetClass="entr" presetSubtype="16"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diamond(in)">
                                      <p:cBhvr>
                                        <p:cTn id="17" dur="500"/>
                                        <p:tgtEl>
                                          <p:spTgt spid="45"/>
                                        </p:tgtEl>
                                      </p:cBhvr>
                                    </p:animEffect>
                                  </p:childTnLst>
                                </p:cTn>
                              </p:par>
                            </p:childTnLst>
                          </p:cTn>
                        </p:par>
                        <p:par>
                          <p:cTn id="18" fill="hold">
                            <p:stCondLst>
                              <p:cond delay="2500"/>
                            </p:stCondLst>
                            <p:childTnLst>
                              <p:par>
                                <p:cTn id="19" presetID="9"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dissolve">
                                      <p:cBhvr>
                                        <p:cTn id="21" dur="500"/>
                                        <p:tgtEl>
                                          <p:spTgt spid="46"/>
                                        </p:tgtEl>
                                      </p:cBhvr>
                                    </p:animEffect>
                                  </p:childTnLst>
                                </p:cTn>
                              </p:par>
                            </p:childTnLst>
                          </p:cTn>
                        </p:par>
                        <p:par>
                          <p:cTn id="22" fill="hold">
                            <p:stCondLst>
                              <p:cond delay="3000"/>
                            </p:stCondLst>
                            <p:childTnLst>
                              <p:par>
                                <p:cTn id="23" presetID="9" presetClass="entr" presetSubtype="0" fill="hold" grpId="0" nodeType="after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dissolve">
                                      <p:cBhvr>
                                        <p:cTn id="25" dur="500"/>
                                        <p:tgtEl>
                                          <p:spTgt spid="8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dissolve">
                                      <p:cBhvr>
                                        <p:cTn id="28" dur="500"/>
                                        <p:tgtEl>
                                          <p:spTgt spid="94"/>
                                        </p:tgtEl>
                                      </p:cBhvr>
                                    </p:animEffect>
                                  </p:childTnLst>
                                </p:cTn>
                              </p:par>
                            </p:childTnLst>
                          </p:cTn>
                        </p:par>
                        <p:par>
                          <p:cTn id="29" fill="hold">
                            <p:stCondLst>
                              <p:cond delay="3500"/>
                            </p:stCondLst>
                            <p:childTnLst>
                              <p:par>
                                <p:cTn id="30" presetID="9"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dissolve">
                                      <p:cBhvr>
                                        <p:cTn id="32" dur="500"/>
                                        <p:tgtEl>
                                          <p:spTgt spid="4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56"/>
                                        </p:tgtEl>
                                        <p:attrNameLst>
                                          <p:attrName>style.visibility</p:attrName>
                                        </p:attrNameLst>
                                      </p:cBhvr>
                                      <p:to>
                                        <p:strVal val="visible"/>
                                      </p:to>
                                    </p:set>
                                    <p:animEffect transition="in" filter="dissolve">
                                      <p:cBhvr>
                                        <p:cTn id="35" dur="500"/>
                                        <p:tgtEl>
                                          <p:spTgt spid="156"/>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dissolve">
                                      <p:cBhvr>
                                        <p:cTn id="39" dur="500"/>
                                        <p:tgtEl>
                                          <p:spTgt spid="39"/>
                                        </p:tgtEl>
                                      </p:cBhvr>
                                    </p:animEffect>
                                  </p:childTnLst>
                                </p:cTn>
                              </p:par>
                              <p:par>
                                <p:cTn id="40" presetID="9" presetClass="entr" presetSubtype="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dissolve">
                                      <p:cBhvr>
                                        <p:cTn id="42" dur="500"/>
                                        <p:tgtEl>
                                          <p:spTgt spid="50"/>
                                        </p:tgtEl>
                                      </p:cBhvr>
                                    </p:animEffect>
                                  </p:childTnLst>
                                </p:cTn>
                              </p:par>
                            </p:childTnLst>
                          </p:cTn>
                        </p:par>
                        <p:par>
                          <p:cTn id="43" fill="hold">
                            <p:stCondLst>
                              <p:cond delay="4500"/>
                            </p:stCondLst>
                            <p:childTnLst>
                              <p:par>
                                <p:cTn id="44" presetID="9" presetClass="entr" presetSubtype="0" fill="hold" grpId="0" nodeType="after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dissolve">
                                      <p:cBhvr>
                                        <p:cTn id="46" dur="500"/>
                                        <p:tgtEl>
                                          <p:spTgt spid="9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dissolve">
                                      <p:cBhvr>
                                        <p:cTn id="49" dur="500"/>
                                        <p:tgtEl>
                                          <p:spTgt spid="8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dissolve">
                                      <p:cBhvr>
                                        <p:cTn id="52" dur="500"/>
                                        <p:tgtEl>
                                          <p:spTgt spid="86"/>
                                        </p:tgtEl>
                                      </p:cBhvr>
                                    </p:animEffect>
                                  </p:childTnLst>
                                </p:cTn>
                              </p:par>
                            </p:childTnLst>
                          </p:cTn>
                        </p:par>
                        <p:par>
                          <p:cTn id="53" fill="hold">
                            <p:stCondLst>
                              <p:cond delay="5000"/>
                            </p:stCondLst>
                            <p:childTnLst>
                              <p:par>
                                <p:cTn id="54" presetID="9" presetClass="entr" presetSubtype="0" fill="hold" nodeType="after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dissolve">
                                      <p:cBhvr>
                                        <p:cTn id="56" dur="500"/>
                                        <p:tgtEl>
                                          <p:spTgt spid="74"/>
                                        </p:tgtEl>
                                      </p:cBhvr>
                                    </p:animEffect>
                                  </p:childTnLst>
                                </p:cTn>
                              </p:par>
                              <p:par>
                                <p:cTn id="57" presetID="9"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dissolve">
                                      <p:cBhvr>
                                        <p:cTn id="59" dur="500"/>
                                        <p:tgtEl>
                                          <p:spTgt spid="53"/>
                                        </p:tgtEl>
                                      </p:cBhvr>
                                    </p:animEffect>
                                  </p:childTnLst>
                                </p:cTn>
                              </p:par>
                              <p:par>
                                <p:cTn id="60" presetID="9" presetClass="entr" presetSubtype="0" fill="hold"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dissolve">
                                      <p:cBhvr>
                                        <p:cTn id="62" dur="500"/>
                                        <p:tgtEl>
                                          <p:spTgt spid="56"/>
                                        </p:tgtEl>
                                      </p:cBhvr>
                                    </p:animEffect>
                                  </p:childTnLst>
                                </p:cTn>
                              </p:par>
                            </p:childTnLst>
                          </p:cTn>
                        </p:par>
                        <p:par>
                          <p:cTn id="63" fill="hold">
                            <p:stCondLst>
                              <p:cond delay="5500"/>
                            </p:stCondLst>
                            <p:childTnLst>
                              <p:par>
                                <p:cTn id="64" presetID="9" presetClass="entr" presetSubtype="0" fill="hold" grpId="0" nodeType="after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dissolve">
                                      <p:cBhvr>
                                        <p:cTn id="66" dur="500"/>
                                        <p:tgtEl>
                                          <p:spTgt spid="90"/>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89"/>
                                        </p:tgtEl>
                                        <p:attrNameLst>
                                          <p:attrName>style.visibility</p:attrName>
                                        </p:attrNameLst>
                                      </p:cBhvr>
                                      <p:to>
                                        <p:strVal val="visible"/>
                                      </p:to>
                                    </p:set>
                                    <p:animEffect transition="in" filter="dissolve">
                                      <p:cBhvr>
                                        <p:cTn id="69" dur="500"/>
                                        <p:tgtEl>
                                          <p:spTgt spid="89"/>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dissolve">
                                      <p:cBhvr>
                                        <p:cTn id="72" dur="500"/>
                                        <p:tgtEl>
                                          <p:spTgt spid="91"/>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dissolve">
                                      <p:cBhvr>
                                        <p:cTn id="75" dur="500"/>
                                        <p:tgtEl>
                                          <p:spTgt spid="102"/>
                                        </p:tgtEl>
                                      </p:cBhvr>
                                    </p:animEffect>
                                  </p:childTnLst>
                                </p:cTn>
                              </p:par>
                            </p:childTnLst>
                          </p:cTn>
                        </p:par>
                        <p:par>
                          <p:cTn id="76" fill="hold">
                            <p:stCondLst>
                              <p:cond delay="6000"/>
                            </p:stCondLst>
                            <p:childTnLst>
                              <p:par>
                                <p:cTn id="77" presetID="9" presetClass="entr" presetSubtype="0"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dissolve">
                                      <p:cBhvr>
                                        <p:cTn id="79" dur="500"/>
                                        <p:tgtEl>
                                          <p:spTgt spid="77"/>
                                        </p:tgtEl>
                                      </p:cBhvr>
                                    </p:animEffect>
                                  </p:childTnLst>
                                </p:cTn>
                              </p:par>
                              <p:par>
                                <p:cTn id="80" presetID="9" presetClass="entr" presetSubtype="0"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dissolve">
                                      <p:cBhvr>
                                        <p:cTn id="82" dur="500"/>
                                        <p:tgtEl>
                                          <p:spTgt spid="59"/>
                                        </p:tgtEl>
                                      </p:cBhvr>
                                    </p:animEffect>
                                  </p:childTnLst>
                                </p:cTn>
                              </p:par>
                            </p:childTnLst>
                          </p:cTn>
                        </p:par>
                        <p:par>
                          <p:cTn id="83" fill="hold">
                            <p:stCondLst>
                              <p:cond delay="6500"/>
                            </p:stCondLst>
                            <p:childTnLst>
                              <p:par>
                                <p:cTn id="84" presetID="9" presetClass="entr" presetSubtype="0" fill="hold" grpId="0" nodeType="after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dissolve">
                                      <p:cBhvr>
                                        <p:cTn id="86" dur="500"/>
                                        <p:tgtEl>
                                          <p:spTgt spid="95"/>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96"/>
                                        </p:tgtEl>
                                        <p:attrNameLst>
                                          <p:attrName>style.visibility</p:attrName>
                                        </p:attrNameLst>
                                      </p:cBhvr>
                                      <p:to>
                                        <p:strVal val="visible"/>
                                      </p:to>
                                    </p:set>
                                    <p:animEffect transition="in" filter="dissolve">
                                      <p:cBhvr>
                                        <p:cTn id="89" dur="500"/>
                                        <p:tgtEl>
                                          <p:spTgt spid="96"/>
                                        </p:tgtEl>
                                      </p:cBhvr>
                                    </p:animEffect>
                                  </p:childTnLst>
                                </p:cTn>
                              </p:par>
                            </p:childTnLst>
                          </p:cTn>
                        </p:par>
                        <p:par>
                          <p:cTn id="90" fill="hold">
                            <p:stCondLst>
                              <p:cond delay="7000"/>
                            </p:stCondLst>
                            <p:childTnLst>
                              <p:par>
                                <p:cTn id="91" presetID="9" presetClass="entr" presetSubtype="0" fill="hold" grpId="0" nodeType="afterEffect">
                                  <p:stCondLst>
                                    <p:cond delay="0"/>
                                  </p:stCondLst>
                                  <p:childTnLst>
                                    <p:set>
                                      <p:cBhvr>
                                        <p:cTn id="92" dur="1" fill="hold">
                                          <p:stCondLst>
                                            <p:cond delay="0"/>
                                          </p:stCondLst>
                                        </p:cTn>
                                        <p:tgtEl>
                                          <p:spTgt spid="97"/>
                                        </p:tgtEl>
                                        <p:attrNameLst>
                                          <p:attrName>style.visibility</p:attrName>
                                        </p:attrNameLst>
                                      </p:cBhvr>
                                      <p:to>
                                        <p:strVal val="visible"/>
                                      </p:to>
                                    </p:set>
                                    <p:animEffect transition="in" filter="dissolve">
                                      <p:cBhvr>
                                        <p:cTn id="93" dur="500"/>
                                        <p:tgtEl>
                                          <p:spTgt spid="97"/>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98"/>
                                        </p:tgtEl>
                                        <p:attrNameLst>
                                          <p:attrName>style.visibility</p:attrName>
                                        </p:attrNameLst>
                                      </p:cBhvr>
                                      <p:to>
                                        <p:strVal val="visible"/>
                                      </p:to>
                                    </p:set>
                                    <p:animEffect transition="in" filter="dissolve">
                                      <p:cBhvr>
                                        <p:cTn id="96" dur="500"/>
                                        <p:tgtEl>
                                          <p:spTgt spid="98"/>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93"/>
                                        </p:tgtEl>
                                        <p:attrNameLst>
                                          <p:attrName>style.visibility</p:attrName>
                                        </p:attrNameLst>
                                      </p:cBhvr>
                                      <p:to>
                                        <p:strVal val="visible"/>
                                      </p:to>
                                    </p:set>
                                    <p:animEffect transition="in" filter="dissolve">
                                      <p:cBhvr>
                                        <p:cTn id="99" dur="500"/>
                                        <p:tgtEl>
                                          <p:spTgt spid="93"/>
                                        </p:tgtEl>
                                      </p:cBhvr>
                                    </p:animEffect>
                                  </p:childTnLst>
                                </p:cTn>
                              </p:par>
                            </p:childTnLst>
                          </p:cTn>
                        </p:par>
                        <p:par>
                          <p:cTn id="100" fill="hold">
                            <p:stCondLst>
                              <p:cond delay="7500"/>
                            </p:stCondLst>
                            <p:childTnLst>
                              <p:par>
                                <p:cTn id="101" presetID="9" presetClass="entr" presetSubtype="0" fill="hold" nodeType="afterEffect">
                                  <p:stCondLst>
                                    <p:cond delay="0"/>
                                  </p:stCondLst>
                                  <p:childTnLst>
                                    <p:set>
                                      <p:cBhvr>
                                        <p:cTn id="102" dur="1" fill="hold">
                                          <p:stCondLst>
                                            <p:cond delay="0"/>
                                          </p:stCondLst>
                                        </p:cTn>
                                        <p:tgtEl>
                                          <p:spTgt spid="68"/>
                                        </p:tgtEl>
                                        <p:attrNameLst>
                                          <p:attrName>style.visibility</p:attrName>
                                        </p:attrNameLst>
                                      </p:cBhvr>
                                      <p:to>
                                        <p:strVal val="visible"/>
                                      </p:to>
                                    </p:set>
                                    <p:animEffect transition="in" filter="dissolve">
                                      <p:cBhvr>
                                        <p:cTn id="103" dur="500"/>
                                        <p:tgtEl>
                                          <p:spTgt spid="68"/>
                                        </p:tgtEl>
                                      </p:cBhvr>
                                    </p:animEffect>
                                  </p:childTnLst>
                                </p:cTn>
                              </p:par>
                              <p:par>
                                <p:cTn id="104" presetID="11" presetClass="entr" presetSubtype="0" fill="hold" nodeType="withEffect">
                                  <p:stCondLst>
                                    <p:cond delay="0"/>
                                  </p:stCondLst>
                                  <p:childTnLst>
                                    <p:set>
                                      <p:cBhvr>
                                        <p:cTn id="105" dur="1000">
                                          <p:stCondLst>
                                            <p:cond delay="0"/>
                                          </p:stCondLst>
                                        </p:cTn>
                                        <p:tgtEl>
                                          <p:spTgt spid="74"/>
                                        </p:tgtEl>
                                        <p:attrNameLst>
                                          <p:attrName>style.visibility</p:attrName>
                                        </p:attrNameLst>
                                      </p:cBhvr>
                                      <p:to>
                                        <p:strVal val="visible"/>
                                      </p:to>
                                    </p:set>
                                  </p:childTnLst>
                                </p:cTn>
                              </p:par>
                            </p:childTnLst>
                          </p:cTn>
                        </p:par>
                        <p:par>
                          <p:cTn id="106" fill="hold">
                            <p:stCondLst>
                              <p:cond delay="8500"/>
                            </p:stCondLst>
                            <p:childTnLst>
                              <p:par>
                                <p:cTn id="107" presetID="9" presetClass="entr" presetSubtype="0" fill="hold" grpId="0" nodeType="afterEffect">
                                  <p:stCondLst>
                                    <p:cond delay="0"/>
                                  </p:stCondLst>
                                  <p:childTnLst>
                                    <p:set>
                                      <p:cBhvr>
                                        <p:cTn id="108" dur="1" fill="hold">
                                          <p:stCondLst>
                                            <p:cond delay="0"/>
                                          </p:stCondLst>
                                        </p:cTn>
                                        <p:tgtEl>
                                          <p:spTgt spid="115"/>
                                        </p:tgtEl>
                                        <p:attrNameLst>
                                          <p:attrName>style.visibility</p:attrName>
                                        </p:attrNameLst>
                                      </p:cBhvr>
                                      <p:to>
                                        <p:strVal val="visible"/>
                                      </p:to>
                                    </p:set>
                                    <p:animEffect transition="in" filter="dissolve">
                                      <p:cBhvr>
                                        <p:cTn id="109" dur="500"/>
                                        <p:tgtEl>
                                          <p:spTgt spid="115"/>
                                        </p:tgtEl>
                                      </p:cBhvr>
                                    </p:animEffect>
                                  </p:childTnLst>
                                </p:cTn>
                              </p:par>
                            </p:childTnLst>
                          </p:cTn>
                        </p:par>
                        <p:par>
                          <p:cTn id="110" fill="hold">
                            <p:stCondLst>
                              <p:cond delay="9000"/>
                            </p:stCondLst>
                            <p:childTnLst>
                              <p:par>
                                <p:cTn id="111" presetID="9" presetClass="entr" presetSubtype="0" fill="hold" nodeType="afterEffect">
                                  <p:stCondLst>
                                    <p:cond delay="0"/>
                                  </p:stCondLst>
                                  <p:childTnLst>
                                    <p:set>
                                      <p:cBhvr>
                                        <p:cTn id="112" dur="1" fill="hold">
                                          <p:stCondLst>
                                            <p:cond delay="0"/>
                                          </p:stCondLst>
                                        </p:cTn>
                                        <p:tgtEl>
                                          <p:spTgt spid="99"/>
                                        </p:tgtEl>
                                        <p:attrNameLst>
                                          <p:attrName>style.visibility</p:attrName>
                                        </p:attrNameLst>
                                      </p:cBhvr>
                                      <p:to>
                                        <p:strVal val="visible"/>
                                      </p:to>
                                    </p:set>
                                    <p:animEffect transition="in" filter="dissolve">
                                      <p:cBhvr>
                                        <p:cTn id="113" dur="500"/>
                                        <p:tgtEl>
                                          <p:spTgt spid="99"/>
                                        </p:tgtEl>
                                      </p:cBhvr>
                                    </p:animEffect>
                                  </p:childTnLst>
                                </p:cTn>
                              </p:par>
                            </p:childTnLst>
                          </p:cTn>
                        </p:par>
                        <p:par>
                          <p:cTn id="114" fill="hold">
                            <p:stCondLst>
                              <p:cond delay="9500"/>
                            </p:stCondLst>
                            <p:childTnLst>
                              <p:par>
                                <p:cTn id="115" presetID="9" presetClass="entr" presetSubtype="0" fill="hold" grpId="0" nodeType="afterEffect">
                                  <p:stCondLst>
                                    <p:cond delay="0"/>
                                  </p:stCondLst>
                                  <p:childTnLst>
                                    <p:set>
                                      <p:cBhvr>
                                        <p:cTn id="116" dur="1" fill="hold">
                                          <p:stCondLst>
                                            <p:cond delay="0"/>
                                          </p:stCondLst>
                                        </p:cTn>
                                        <p:tgtEl>
                                          <p:spTgt spid="116"/>
                                        </p:tgtEl>
                                        <p:attrNameLst>
                                          <p:attrName>style.visibility</p:attrName>
                                        </p:attrNameLst>
                                      </p:cBhvr>
                                      <p:to>
                                        <p:strVal val="visible"/>
                                      </p:to>
                                    </p:set>
                                    <p:animEffect transition="in" filter="dissolve">
                                      <p:cBhvr>
                                        <p:cTn id="117" dur="500"/>
                                        <p:tgtEl>
                                          <p:spTgt spid="116"/>
                                        </p:tgtEl>
                                      </p:cBhvr>
                                    </p:animEffect>
                                  </p:childTnLst>
                                </p:cTn>
                              </p:par>
                              <p:par>
                                <p:cTn id="118" presetID="9" presetClass="entr" presetSubtype="0" fill="hold" grpId="0" nodeType="withEffect">
                                  <p:stCondLst>
                                    <p:cond delay="0"/>
                                  </p:stCondLst>
                                  <p:childTnLst>
                                    <p:set>
                                      <p:cBhvr>
                                        <p:cTn id="119" dur="1" fill="hold">
                                          <p:stCondLst>
                                            <p:cond delay="0"/>
                                          </p:stCondLst>
                                        </p:cTn>
                                        <p:tgtEl>
                                          <p:spTgt spid="141"/>
                                        </p:tgtEl>
                                        <p:attrNameLst>
                                          <p:attrName>style.visibility</p:attrName>
                                        </p:attrNameLst>
                                      </p:cBhvr>
                                      <p:to>
                                        <p:strVal val="visible"/>
                                      </p:to>
                                    </p:set>
                                    <p:animEffect transition="in" filter="dissolve">
                                      <p:cBhvr>
                                        <p:cTn id="120" dur="500"/>
                                        <p:tgtEl>
                                          <p:spTgt spid="141"/>
                                        </p:tgtEl>
                                      </p:cBhvr>
                                    </p:animEffect>
                                  </p:childTnLst>
                                </p:cTn>
                              </p:par>
                            </p:childTnLst>
                          </p:cTn>
                        </p:par>
                        <p:par>
                          <p:cTn id="121" fill="hold">
                            <p:stCondLst>
                              <p:cond delay="10000"/>
                            </p:stCondLst>
                            <p:childTnLst>
                              <p:par>
                                <p:cTn id="122" presetID="9" presetClass="entr" presetSubtype="0" fill="hold" nodeType="afterEffect">
                                  <p:stCondLst>
                                    <p:cond delay="0"/>
                                  </p:stCondLst>
                                  <p:childTnLst>
                                    <p:set>
                                      <p:cBhvr>
                                        <p:cTn id="123" dur="1" fill="hold">
                                          <p:stCondLst>
                                            <p:cond delay="0"/>
                                          </p:stCondLst>
                                        </p:cTn>
                                        <p:tgtEl>
                                          <p:spTgt spid="144"/>
                                        </p:tgtEl>
                                        <p:attrNameLst>
                                          <p:attrName>style.visibility</p:attrName>
                                        </p:attrNameLst>
                                      </p:cBhvr>
                                      <p:to>
                                        <p:strVal val="visible"/>
                                      </p:to>
                                    </p:set>
                                    <p:animEffect transition="in" filter="dissolve">
                                      <p:cBhvr>
                                        <p:cTn id="124" dur="500"/>
                                        <p:tgtEl>
                                          <p:spTgt spid="144"/>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117"/>
                                        </p:tgtEl>
                                        <p:attrNameLst>
                                          <p:attrName>style.visibility</p:attrName>
                                        </p:attrNameLst>
                                      </p:cBhvr>
                                      <p:to>
                                        <p:strVal val="visible"/>
                                      </p:to>
                                    </p:set>
                                    <p:animEffect transition="in" filter="dissolve">
                                      <p:cBhvr>
                                        <p:cTn id="127" dur="500"/>
                                        <p:tgtEl>
                                          <p:spTgt spid="117"/>
                                        </p:tgtEl>
                                      </p:cBhvr>
                                    </p:animEffect>
                                  </p:childTnLst>
                                </p:cTn>
                              </p:par>
                            </p:childTnLst>
                          </p:cTn>
                        </p:par>
                        <p:par>
                          <p:cTn id="128" fill="hold">
                            <p:stCondLst>
                              <p:cond delay="10500"/>
                            </p:stCondLst>
                            <p:childTnLst>
                              <p:par>
                                <p:cTn id="129" presetID="9" presetClass="entr" presetSubtype="0" fill="hold" nodeType="afterEffect">
                                  <p:stCondLst>
                                    <p:cond delay="0"/>
                                  </p:stCondLst>
                                  <p:childTnLst>
                                    <p:set>
                                      <p:cBhvr>
                                        <p:cTn id="130" dur="1" fill="hold">
                                          <p:stCondLst>
                                            <p:cond delay="0"/>
                                          </p:stCondLst>
                                        </p:cTn>
                                        <p:tgtEl>
                                          <p:spTgt spid="129"/>
                                        </p:tgtEl>
                                        <p:attrNameLst>
                                          <p:attrName>style.visibility</p:attrName>
                                        </p:attrNameLst>
                                      </p:cBhvr>
                                      <p:to>
                                        <p:strVal val="visible"/>
                                      </p:to>
                                    </p:set>
                                    <p:animEffect transition="in" filter="dissolve">
                                      <p:cBhvr>
                                        <p:cTn id="131" dur="500"/>
                                        <p:tgtEl>
                                          <p:spTgt spid="129"/>
                                        </p:tgtEl>
                                      </p:cBhvr>
                                    </p:animEffect>
                                  </p:childTnLst>
                                </p:cTn>
                              </p:par>
                              <p:par>
                                <p:cTn id="132" presetID="9" presetClass="entr" presetSubtype="0" fill="hold" nodeType="withEffect">
                                  <p:stCondLst>
                                    <p:cond delay="0"/>
                                  </p:stCondLst>
                                  <p:childTnLst>
                                    <p:set>
                                      <p:cBhvr>
                                        <p:cTn id="133" dur="1" fill="hold">
                                          <p:stCondLst>
                                            <p:cond delay="0"/>
                                          </p:stCondLst>
                                        </p:cTn>
                                        <p:tgtEl>
                                          <p:spTgt spid="103"/>
                                        </p:tgtEl>
                                        <p:attrNameLst>
                                          <p:attrName>style.visibility</p:attrName>
                                        </p:attrNameLst>
                                      </p:cBhvr>
                                      <p:to>
                                        <p:strVal val="visible"/>
                                      </p:to>
                                    </p:set>
                                    <p:animEffect transition="in" filter="dissolve">
                                      <p:cBhvr>
                                        <p:cTn id="134" dur="500"/>
                                        <p:tgtEl>
                                          <p:spTgt spid="103"/>
                                        </p:tgtEl>
                                      </p:cBhvr>
                                    </p:animEffect>
                                  </p:childTnLst>
                                </p:cTn>
                              </p:par>
                            </p:childTnLst>
                          </p:cTn>
                        </p:par>
                        <p:par>
                          <p:cTn id="135" fill="hold">
                            <p:stCondLst>
                              <p:cond delay="11000"/>
                            </p:stCondLst>
                            <p:childTnLst>
                              <p:par>
                                <p:cTn id="136" presetID="9" presetClass="entr" presetSubtype="0" fill="hold" grpId="0" nodeType="afterEffect">
                                  <p:stCondLst>
                                    <p:cond delay="0"/>
                                  </p:stCondLst>
                                  <p:childTnLst>
                                    <p:set>
                                      <p:cBhvr>
                                        <p:cTn id="137" dur="1" fill="hold">
                                          <p:stCondLst>
                                            <p:cond delay="0"/>
                                          </p:stCondLst>
                                        </p:cTn>
                                        <p:tgtEl>
                                          <p:spTgt spid="121"/>
                                        </p:tgtEl>
                                        <p:attrNameLst>
                                          <p:attrName>style.visibility</p:attrName>
                                        </p:attrNameLst>
                                      </p:cBhvr>
                                      <p:to>
                                        <p:strVal val="visible"/>
                                      </p:to>
                                    </p:set>
                                    <p:animEffect transition="in" filter="dissolve">
                                      <p:cBhvr>
                                        <p:cTn id="138" dur="500"/>
                                        <p:tgtEl>
                                          <p:spTgt spid="121"/>
                                        </p:tgtEl>
                                      </p:cBhvr>
                                    </p:animEffect>
                                  </p:childTnLst>
                                </p:cTn>
                              </p:par>
                            </p:childTnLst>
                          </p:cTn>
                        </p:par>
                        <p:par>
                          <p:cTn id="139" fill="hold">
                            <p:stCondLst>
                              <p:cond delay="11500"/>
                            </p:stCondLst>
                            <p:childTnLst>
                              <p:par>
                                <p:cTn id="140" presetID="9" presetClass="entr" presetSubtype="0" fill="hold" nodeType="afterEffect">
                                  <p:stCondLst>
                                    <p:cond delay="0"/>
                                  </p:stCondLst>
                                  <p:childTnLst>
                                    <p:set>
                                      <p:cBhvr>
                                        <p:cTn id="141" dur="1" fill="hold">
                                          <p:stCondLst>
                                            <p:cond delay="0"/>
                                          </p:stCondLst>
                                        </p:cTn>
                                        <p:tgtEl>
                                          <p:spTgt spid="118"/>
                                        </p:tgtEl>
                                        <p:attrNameLst>
                                          <p:attrName>style.visibility</p:attrName>
                                        </p:attrNameLst>
                                      </p:cBhvr>
                                      <p:to>
                                        <p:strVal val="visible"/>
                                      </p:to>
                                    </p:set>
                                    <p:animEffect transition="in" filter="dissolve">
                                      <p:cBhvr>
                                        <p:cTn id="142" dur="500"/>
                                        <p:tgtEl>
                                          <p:spTgt spid="118"/>
                                        </p:tgtEl>
                                      </p:cBhvr>
                                    </p:animEffect>
                                  </p:childTnLst>
                                </p:cTn>
                              </p:par>
                            </p:childTnLst>
                          </p:cTn>
                        </p:par>
                        <p:par>
                          <p:cTn id="143" fill="hold">
                            <p:stCondLst>
                              <p:cond delay="12000"/>
                            </p:stCondLst>
                            <p:childTnLst>
                              <p:par>
                                <p:cTn id="144" presetID="9" presetClass="entr" presetSubtype="0" fill="hold" grpId="0" nodeType="afterEffect">
                                  <p:stCondLst>
                                    <p:cond delay="0"/>
                                  </p:stCondLst>
                                  <p:childTnLst>
                                    <p:set>
                                      <p:cBhvr>
                                        <p:cTn id="145" dur="1" fill="hold">
                                          <p:stCondLst>
                                            <p:cond delay="0"/>
                                          </p:stCondLst>
                                        </p:cTn>
                                        <p:tgtEl>
                                          <p:spTgt spid="123"/>
                                        </p:tgtEl>
                                        <p:attrNameLst>
                                          <p:attrName>style.visibility</p:attrName>
                                        </p:attrNameLst>
                                      </p:cBhvr>
                                      <p:to>
                                        <p:strVal val="visible"/>
                                      </p:to>
                                    </p:set>
                                    <p:animEffect transition="in" filter="dissolve">
                                      <p:cBhvr>
                                        <p:cTn id="146" dur="500"/>
                                        <p:tgtEl>
                                          <p:spTgt spid="123"/>
                                        </p:tgtEl>
                                      </p:cBhvr>
                                    </p:animEffect>
                                  </p:childTnLst>
                                </p:cTn>
                              </p:par>
                              <p:par>
                                <p:cTn id="147" presetID="9" presetClass="entr" presetSubtype="0" fill="hold" grpId="0" nodeType="withEffect">
                                  <p:stCondLst>
                                    <p:cond delay="0"/>
                                  </p:stCondLst>
                                  <p:childTnLst>
                                    <p:set>
                                      <p:cBhvr>
                                        <p:cTn id="148" dur="1" fill="hold">
                                          <p:stCondLst>
                                            <p:cond delay="0"/>
                                          </p:stCondLst>
                                        </p:cTn>
                                        <p:tgtEl>
                                          <p:spTgt spid="142"/>
                                        </p:tgtEl>
                                        <p:attrNameLst>
                                          <p:attrName>style.visibility</p:attrName>
                                        </p:attrNameLst>
                                      </p:cBhvr>
                                      <p:to>
                                        <p:strVal val="visible"/>
                                      </p:to>
                                    </p:set>
                                    <p:animEffect transition="in" filter="dissolve">
                                      <p:cBhvr>
                                        <p:cTn id="149" dur="500"/>
                                        <p:tgtEl>
                                          <p:spTgt spid="142"/>
                                        </p:tgtEl>
                                      </p:cBhvr>
                                    </p:animEffect>
                                  </p:childTnLst>
                                </p:cTn>
                              </p:par>
                            </p:childTnLst>
                          </p:cTn>
                        </p:par>
                        <p:par>
                          <p:cTn id="150" fill="hold">
                            <p:stCondLst>
                              <p:cond delay="12500"/>
                            </p:stCondLst>
                            <p:childTnLst>
                              <p:par>
                                <p:cTn id="151" presetID="9" presetClass="entr" presetSubtype="0" fill="hold" grpId="0" nodeType="afterEffect">
                                  <p:stCondLst>
                                    <p:cond delay="0"/>
                                  </p:stCondLst>
                                  <p:childTnLst>
                                    <p:set>
                                      <p:cBhvr>
                                        <p:cTn id="152" dur="1" fill="hold">
                                          <p:stCondLst>
                                            <p:cond delay="0"/>
                                          </p:stCondLst>
                                        </p:cTn>
                                        <p:tgtEl>
                                          <p:spTgt spid="122"/>
                                        </p:tgtEl>
                                        <p:attrNameLst>
                                          <p:attrName>style.visibility</p:attrName>
                                        </p:attrNameLst>
                                      </p:cBhvr>
                                      <p:to>
                                        <p:strVal val="visible"/>
                                      </p:to>
                                    </p:set>
                                    <p:animEffect transition="in" filter="dissolve">
                                      <p:cBhvr>
                                        <p:cTn id="153" dur="500"/>
                                        <p:tgtEl>
                                          <p:spTgt spid="122"/>
                                        </p:tgtEl>
                                      </p:cBhvr>
                                    </p:animEffect>
                                  </p:childTnLst>
                                </p:cTn>
                              </p:par>
                              <p:par>
                                <p:cTn id="154" presetID="9" presetClass="entr" presetSubtype="0" fill="hold" grpId="0" nodeType="withEffect">
                                  <p:stCondLst>
                                    <p:cond delay="0"/>
                                  </p:stCondLst>
                                  <p:childTnLst>
                                    <p:set>
                                      <p:cBhvr>
                                        <p:cTn id="155" dur="1" fill="hold">
                                          <p:stCondLst>
                                            <p:cond delay="0"/>
                                          </p:stCondLst>
                                        </p:cTn>
                                        <p:tgtEl>
                                          <p:spTgt spid="152"/>
                                        </p:tgtEl>
                                        <p:attrNameLst>
                                          <p:attrName>style.visibility</p:attrName>
                                        </p:attrNameLst>
                                      </p:cBhvr>
                                      <p:to>
                                        <p:strVal val="visible"/>
                                      </p:to>
                                    </p:set>
                                    <p:animEffect transition="in" filter="dissolve">
                                      <p:cBhvr>
                                        <p:cTn id="156" dur="500"/>
                                        <p:tgtEl>
                                          <p:spTgt spid="152"/>
                                        </p:tgtEl>
                                      </p:cBhvr>
                                    </p:animEffect>
                                  </p:childTnLst>
                                </p:cTn>
                              </p:par>
                              <p:par>
                                <p:cTn id="157" presetID="9" presetClass="entr" presetSubtype="0" fill="hold" grpId="0" nodeType="withEffect">
                                  <p:stCondLst>
                                    <p:cond delay="0"/>
                                  </p:stCondLst>
                                  <p:childTnLst>
                                    <p:set>
                                      <p:cBhvr>
                                        <p:cTn id="158" dur="1" fill="hold">
                                          <p:stCondLst>
                                            <p:cond delay="0"/>
                                          </p:stCondLst>
                                        </p:cTn>
                                        <p:tgtEl>
                                          <p:spTgt spid="151"/>
                                        </p:tgtEl>
                                        <p:attrNameLst>
                                          <p:attrName>style.visibility</p:attrName>
                                        </p:attrNameLst>
                                      </p:cBhvr>
                                      <p:to>
                                        <p:strVal val="visible"/>
                                      </p:to>
                                    </p:set>
                                    <p:animEffect transition="in" filter="dissolve">
                                      <p:cBhvr>
                                        <p:cTn id="159" dur="500"/>
                                        <p:tgtEl>
                                          <p:spTgt spid="151"/>
                                        </p:tgtEl>
                                      </p:cBhvr>
                                    </p:animEffect>
                                  </p:childTnLst>
                                </p:cTn>
                              </p:par>
                              <p:par>
                                <p:cTn id="160" presetID="9" presetClass="entr" presetSubtype="0" fill="hold" nodeType="withEffect">
                                  <p:stCondLst>
                                    <p:cond delay="0"/>
                                  </p:stCondLst>
                                  <p:childTnLst>
                                    <p:set>
                                      <p:cBhvr>
                                        <p:cTn id="161" dur="1" fill="hold">
                                          <p:stCondLst>
                                            <p:cond delay="0"/>
                                          </p:stCondLst>
                                        </p:cTn>
                                        <p:tgtEl>
                                          <p:spTgt spid="126"/>
                                        </p:tgtEl>
                                        <p:attrNameLst>
                                          <p:attrName>style.visibility</p:attrName>
                                        </p:attrNameLst>
                                      </p:cBhvr>
                                      <p:to>
                                        <p:strVal val="visible"/>
                                      </p:to>
                                    </p:set>
                                    <p:animEffect transition="in" filter="dissolve">
                                      <p:cBhvr>
                                        <p:cTn id="162" dur="500"/>
                                        <p:tgtEl>
                                          <p:spTgt spid="126"/>
                                        </p:tgtEl>
                                      </p:cBhvr>
                                    </p:animEffect>
                                  </p:childTnLst>
                                </p:cTn>
                              </p:par>
                              <p:par>
                                <p:cTn id="163" presetID="9" presetClass="entr" presetSubtype="0" fill="hold" nodeType="withEffect">
                                  <p:stCondLst>
                                    <p:cond delay="0"/>
                                  </p:stCondLst>
                                  <p:childTnLst>
                                    <p:set>
                                      <p:cBhvr>
                                        <p:cTn id="164" dur="1" fill="hold">
                                          <p:stCondLst>
                                            <p:cond delay="0"/>
                                          </p:stCondLst>
                                        </p:cTn>
                                        <p:tgtEl>
                                          <p:spTgt spid="132"/>
                                        </p:tgtEl>
                                        <p:attrNameLst>
                                          <p:attrName>style.visibility</p:attrName>
                                        </p:attrNameLst>
                                      </p:cBhvr>
                                      <p:to>
                                        <p:strVal val="visible"/>
                                      </p:to>
                                    </p:set>
                                    <p:animEffect transition="in" filter="dissolve">
                                      <p:cBhvr>
                                        <p:cTn id="165" dur="500"/>
                                        <p:tgtEl>
                                          <p:spTgt spid="132"/>
                                        </p:tgtEl>
                                      </p:cBhvr>
                                    </p:animEffect>
                                  </p:childTnLst>
                                </p:cTn>
                              </p:par>
                              <p:par>
                                <p:cTn id="166" presetID="9" presetClass="entr" presetSubtype="0" fill="hold" nodeType="withEffect">
                                  <p:stCondLst>
                                    <p:cond delay="0"/>
                                  </p:stCondLst>
                                  <p:childTnLst>
                                    <p:set>
                                      <p:cBhvr>
                                        <p:cTn id="167" dur="1" fill="hold">
                                          <p:stCondLst>
                                            <p:cond delay="0"/>
                                          </p:stCondLst>
                                        </p:cTn>
                                        <p:tgtEl>
                                          <p:spTgt spid="106"/>
                                        </p:tgtEl>
                                        <p:attrNameLst>
                                          <p:attrName>style.visibility</p:attrName>
                                        </p:attrNameLst>
                                      </p:cBhvr>
                                      <p:to>
                                        <p:strVal val="visible"/>
                                      </p:to>
                                    </p:set>
                                    <p:animEffect transition="in" filter="dissolve">
                                      <p:cBhvr>
                                        <p:cTn id="168" dur="500"/>
                                        <p:tgtEl>
                                          <p:spTgt spid="106"/>
                                        </p:tgtEl>
                                      </p:cBhvr>
                                    </p:animEffect>
                                  </p:childTnLst>
                                </p:cTn>
                              </p:par>
                              <p:par>
                                <p:cTn id="169" presetID="9" presetClass="entr" presetSubtype="0" fill="hold" grpId="0" nodeType="withEffect">
                                  <p:stCondLst>
                                    <p:cond delay="0"/>
                                  </p:stCondLst>
                                  <p:childTnLst>
                                    <p:set>
                                      <p:cBhvr>
                                        <p:cTn id="170" dur="1" fill="hold">
                                          <p:stCondLst>
                                            <p:cond delay="0"/>
                                          </p:stCondLst>
                                        </p:cTn>
                                        <p:tgtEl>
                                          <p:spTgt spid="149"/>
                                        </p:tgtEl>
                                        <p:attrNameLst>
                                          <p:attrName>style.visibility</p:attrName>
                                        </p:attrNameLst>
                                      </p:cBhvr>
                                      <p:to>
                                        <p:strVal val="visible"/>
                                      </p:to>
                                    </p:set>
                                    <p:animEffect transition="in" filter="dissolve">
                                      <p:cBhvr>
                                        <p:cTn id="171" dur="500"/>
                                        <p:tgtEl>
                                          <p:spTgt spid="149"/>
                                        </p:tgtEl>
                                      </p:cBhvr>
                                    </p:animEffect>
                                  </p:childTnLst>
                                </p:cTn>
                              </p:par>
                              <p:par>
                                <p:cTn id="172" presetID="9" presetClass="entr" presetSubtype="0" fill="hold" grpId="0" nodeType="withEffect">
                                  <p:stCondLst>
                                    <p:cond delay="0"/>
                                  </p:stCondLst>
                                  <p:childTnLst>
                                    <p:set>
                                      <p:cBhvr>
                                        <p:cTn id="173" dur="1" fill="hold">
                                          <p:stCondLst>
                                            <p:cond delay="0"/>
                                          </p:stCondLst>
                                        </p:cTn>
                                        <p:tgtEl>
                                          <p:spTgt spid="150"/>
                                        </p:tgtEl>
                                        <p:attrNameLst>
                                          <p:attrName>style.visibility</p:attrName>
                                        </p:attrNameLst>
                                      </p:cBhvr>
                                      <p:to>
                                        <p:strVal val="visible"/>
                                      </p:to>
                                    </p:set>
                                    <p:animEffect transition="in" filter="dissolve">
                                      <p:cBhvr>
                                        <p:cTn id="174" dur="500"/>
                                        <p:tgtEl>
                                          <p:spTgt spid="150"/>
                                        </p:tgtEl>
                                      </p:cBhvr>
                                    </p:animEffect>
                                  </p:childTnLst>
                                </p:cTn>
                              </p:par>
                              <p:par>
                                <p:cTn id="175" presetID="9" presetClass="entr" presetSubtype="0" fill="hold" nodeType="withEffect">
                                  <p:stCondLst>
                                    <p:cond delay="0"/>
                                  </p:stCondLst>
                                  <p:childTnLst>
                                    <p:set>
                                      <p:cBhvr>
                                        <p:cTn id="176" dur="1" fill="hold">
                                          <p:stCondLst>
                                            <p:cond delay="0"/>
                                          </p:stCondLst>
                                        </p:cTn>
                                        <p:tgtEl>
                                          <p:spTgt spid="80"/>
                                        </p:tgtEl>
                                        <p:attrNameLst>
                                          <p:attrName>style.visibility</p:attrName>
                                        </p:attrNameLst>
                                      </p:cBhvr>
                                      <p:to>
                                        <p:strVal val="visible"/>
                                      </p:to>
                                    </p:set>
                                    <p:animEffect transition="in" filter="dissolve">
                                      <p:cBhvr>
                                        <p:cTn id="177" dur="500"/>
                                        <p:tgtEl>
                                          <p:spTgt spid="80"/>
                                        </p:tgtEl>
                                      </p:cBhvr>
                                    </p:animEffect>
                                  </p:childTnLst>
                                </p:cTn>
                              </p:par>
                              <p:par>
                                <p:cTn id="178" presetID="9" presetClass="entr" presetSubtype="0" fill="hold" nodeType="withEffect">
                                  <p:stCondLst>
                                    <p:cond delay="0"/>
                                  </p:stCondLst>
                                  <p:childTnLst>
                                    <p:set>
                                      <p:cBhvr>
                                        <p:cTn id="179" dur="1" fill="hold">
                                          <p:stCondLst>
                                            <p:cond delay="0"/>
                                          </p:stCondLst>
                                        </p:cTn>
                                        <p:tgtEl>
                                          <p:spTgt spid="71"/>
                                        </p:tgtEl>
                                        <p:attrNameLst>
                                          <p:attrName>style.visibility</p:attrName>
                                        </p:attrNameLst>
                                      </p:cBhvr>
                                      <p:to>
                                        <p:strVal val="visible"/>
                                      </p:to>
                                    </p:set>
                                    <p:animEffect transition="in" filter="dissolve">
                                      <p:cBhvr>
                                        <p:cTn id="180" dur="500"/>
                                        <p:tgtEl>
                                          <p:spTgt spid="71"/>
                                        </p:tgtEl>
                                      </p:cBhvr>
                                    </p:animEffect>
                                  </p:childTnLst>
                                </p:cTn>
                              </p:par>
                              <p:par>
                                <p:cTn id="181" presetID="9" presetClass="entr" presetSubtype="0" fill="hold" grpId="0" nodeType="withEffect">
                                  <p:stCondLst>
                                    <p:cond delay="0"/>
                                  </p:stCondLst>
                                  <p:childTnLst>
                                    <p:set>
                                      <p:cBhvr>
                                        <p:cTn id="182" dur="1" fill="hold">
                                          <p:stCondLst>
                                            <p:cond delay="0"/>
                                          </p:stCondLst>
                                        </p:cTn>
                                        <p:tgtEl>
                                          <p:spTgt spid="124"/>
                                        </p:tgtEl>
                                        <p:attrNameLst>
                                          <p:attrName>style.visibility</p:attrName>
                                        </p:attrNameLst>
                                      </p:cBhvr>
                                      <p:to>
                                        <p:strVal val="visible"/>
                                      </p:to>
                                    </p:set>
                                    <p:animEffect transition="in" filter="dissolve">
                                      <p:cBhvr>
                                        <p:cTn id="183" dur="500"/>
                                        <p:tgtEl>
                                          <p:spTgt spid="124"/>
                                        </p:tgtEl>
                                      </p:cBhvr>
                                    </p:animEffect>
                                  </p:childTnLst>
                                </p:cTn>
                              </p:par>
                              <p:par>
                                <p:cTn id="184" presetID="9" presetClass="entr" presetSubtype="0" fill="hold" nodeType="withEffect">
                                  <p:stCondLst>
                                    <p:cond delay="0"/>
                                  </p:stCondLst>
                                  <p:childTnLst>
                                    <p:set>
                                      <p:cBhvr>
                                        <p:cTn id="185" dur="1" fill="hold">
                                          <p:stCondLst>
                                            <p:cond delay="0"/>
                                          </p:stCondLst>
                                        </p:cTn>
                                        <p:tgtEl>
                                          <p:spTgt spid="109"/>
                                        </p:tgtEl>
                                        <p:attrNameLst>
                                          <p:attrName>style.visibility</p:attrName>
                                        </p:attrNameLst>
                                      </p:cBhvr>
                                      <p:to>
                                        <p:strVal val="visible"/>
                                      </p:to>
                                    </p:set>
                                    <p:animEffect transition="in" filter="dissolve">
                                      <p:cBhvr>
                                        <p:cTn id="186" dur="500"/>
                                        <p:tgtEl>
                                          <p:spTgt spid="109"/>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125"/>
                                        </p:tgtEl>
                                        <p:attrNameLst>
                                          <p:attrName>style.visibility</p:attrName>
                                        </p:attrNameLst>
                                      </p:cBhvr>
                                      <p:to>
                                        <p:strVal val="visible"/>
                                      </p:to>
                                    </p:set>
                                    <p:animEffect transition="in" filter="dissolve">
                                      <p:cBhvr>
                                        <p:cTn id="189" dur="500"/>
                                        <p:tgtEl>
                                          <p:spTgt spid="125"/>
                                        </p:tgtEl>
                                      </p:cBhvr>
                                    </p:animEffect>
                                  </p:childTnLst>
                                </p:cTn>
                              </p:par>
                              <p:par>
                                <p:cTn id="190" presetID="9" presetClass="entr" presetSubtype="0" fill="hold" nodeType="withEffect">
                                  <p:stCondLst>
                                    <p:cond delay="0"/>
                                  </p:stCondLst>
                                  <p:childTnLst>
                                    <p:set>
                                      <p:cBhvr>
                                        <p:cTn id="191" dur="1" fill="hold">
                                          <p:stCondLst>
                                            <p:cond delay="0"/>
                                          </p:stCondLst>
                                        </p:cTn>
                                        <p:tgtEl>
                                          <p:spTgt spid="112"/>
                                        </p:tgtEl>
                                        <p:attrNameLst>
                                          <p:attrName>style.visibility</p:attrName>
                                        </p:attrNameLst>
                                      </p:cBhvr>
                                      <p:to>
                                        <p:strVal val="visible"/>
                                      </p:to>
                                    </p:set>
                                    <p:animEffect transition="in" filter="dissolve">
                                      <p:cBhvr>
                                        <p:cTn id="192" dur="500"/>
                                        <p:tgtEl>
                                          <p:spTgt spid="112"/>
                                        </p:tgtEl>
                                      </p:cBhvr>
                                    </p:animEffect>
                                  </p:childTnLst>
                                </p:cTn>
                              </p:par>
                              <p:par>
                                <p:cTn id="193" presetID="9" presetClass="entr" presetSubtype="0" fill="hold" grpId="0" nodeType="withEffect">
                                  <p:stCondLst>
                                    <p:cond delay="0"/>
                                  </p:stCondLst>
                                  <p:childTnLst>
                                    <p:set>
                                      <p:cBhvr>
                                        <p:cTn id="194" dur="1" fill="hold">
                                          <p:stCondLst>
                                            <p:cond delay="0"/>
                                          </p:stCondLst>
                                        </p:cTn>
                                        <p:tgtEl>
                                          <p:spTgt spid="155"/>
                                        </p:tgtEl>
                                        <p:attrNameLst>
                                          <p:attrName>style.visibility</p:attrName>
                                        </p:attrNameLst>
                                      </p:cBhvr>
                                      <p:to>
                                        <p:strVal val="visible"/>
                                      </p:to>
                                    </p:set>
                                    <p:animEffect transition="in" filter="dissolve">
                                      <p:cBhvr>
                                        <p:cTn id="195" dur="500"/>
                                        <p:tgtEl>
                                          <p:spTgt spid="155"/>
                                        </p:tgtEl>
                                      </p:cBhvr>
                                    </p:animEffect>
                                  </p:childTnLst>
                                </p:cTn>
                              </p:par>
                              <p:par>
                                <p:cTn id="196" presetID="9" presetClass="entr" presetSubtype="0" fill="hold" grpId="0" nodeType="withEffect">
                                  <p:stCondLst>
                                    <p:cond delay="0"/>
                                  </p:stCondLst>
                                  <p:childTnLst>
                                    <p:set>
                                      <p:cBhvr>
                                        <p:cTn id="197" dur="1" fill="hold">
                                          <p:stCondLst>
                                            <p:cond delay="0"/>
                                          </p:stCondLst>
                                        </p:cTn>
                                        <p:tgtEl>
                                          <p:spTgt spid="157"/>
                                        </p:tgtEl>
                                        <p:attrNameLst>
                                          <p:attrName>style.visibility</p:attrName>
                                        </p:attrNameLst>
                                      </p:cBhvr>
                                      <p:to>
                                        <p:strVal val="visible"/>
                                      </p:to>
                                    </p:set>
                                    <p:animEffect transition="in" filter="dissolve">
                                      <p:cBhvr>
                                        <p:cTn id="198" dur="500"/>
                                        <p:tgtEl>
                                          <p:spTgt spid="157"/>
                                        </p:tgtEl>
                                      </p:cBhvr>
                                    </p:animEffect>
                                  </p:childTnLst>
                                </p:cTn>
                              </p:par>
                              <p:par>
                                <p:cTn id="199" presetID="9" presetClass="entr" presetSubtype="0" fill="hold" nodeType="withEffect">
                                  <p:stCondLst>
                                    <p:cond delay="0"/>
                                  </p:stCondLst>
                                  <p:childTnLst>
                                    <p:set>
                                      <p:cBhvr>
                                        <p:cTn id="200" dur="1" fill="hold">
                                          <p:stCondLst>
                                            <p:cond delay="0"/>
                                          </p:stCondLst>
                                        </p:cTn>
                                        <p:tgtEl>
                                          <p:spTgt spid="83"/>
                                        </p:tgtEl>
                                        <p:attrNameLst>
                                          <p:attrName>style.visibility</p:attrName>
                                        </p:attrNameLst>
                                      </p:cBhvr>
                                      <p:to>
                                        <p:strVal val="visible"/>
                                      </p:to>
                                    </p:set>
                                    <p:animEffect transition="in" filter="dissolve">
                                      <p:cBhvr>
                                        <p:cTn id="201" dur="500"/>
                                        <p:tgtEl>
                                          <p:spTgt spid="83"/>
                                        </p:tgtEl>
                                      </p:cBhvr>
                                    </p:animEffect>
                                  </p:childTnLst>
                                </p:cTn>
                              </p:par>
                              <p:par>
                                <p:cTn id="202" presetID="9" presetClass="entr" presetSubtype="0" fill="hold" grpId="0" nodeType="withEffect">
                                  <p:stCondLst>
                                    <p:cond delay="0"/>
                                  </p:stCondLst>
                                  <p:childTnLst>
                                    <p:set>
                                      <p:cBhvr>
                                        <p:cTn id="203" dur="1" fill="hold">
                                          <p:stCondLst>
                                            <p:cond delay="0"/>
                                          </p:stCondLst>
                                        </p:cTn>
                                        <p:tgtEl>
                                          <p:spTgt spid="158"/>
                                        </p:tgtEl>
                                        <p:attrNameLst>
                                          <p:attrName>style.visibility</p:attrName>
                                        </p:attrNameLst>
                                      </p:cBhvr>
                                      <p:to>
                                        <p:strVal val="visible"/>
                                      </p:to>
                                    </p:set>
                                    <p:animEffect transition="in" filter="dissolve">
                                      <p:cBhvr>
                                        <p:cTn id="204" dur="500"/>
                                        <p:tgtEl>
                                          <p:spTgt spid="158"/>
                                        </p:tgtEl>
                                      </p:cBhvr>
                                    </p:animEffect>
                                  </p:childTnLst>
                                </p:cTn>
                              </p:par>
                              <p:par>
                                <p:cTn id="205" presetID="9" presetClass="entr" presetSubtype="0" fill="hold" grpId="0" nodeType="withEffect">
                                  <p:stCondLst>
                                    <p:cond delay="0"/>
                                  </p:stCondLst>
                                  <p:childTnLst>
                                    <p:set>
                                      <p:cBhvr>
                                        <p:cTn id="206" dur="1" fill="hold">
                                          <p:stCondLst>
                                            <p:cond delay="0"/>
                                          </p:stCondLst>
                                        </p:cTn>
                                        <p:tgtEl>
                                          <p:spTgt spid="153"/>
                                        </p:tgtEl>
                                        <p:attrNameLst>
                                          <p:attrName>style.visibility</p:attrName>
                                        </p:attrNameLst>
                                      </p:cBhvr>
                                      <p:to>
                                        <p:strVal val="visible"/>
                                      </p:to>
                                    </p:set>
                                    <p:animEffect transition="in" filter="dissolve">
                                      <p:cBhvr>
                                        <p:cTn id="207" dur="500"/>
                                        <p:tgtEl>
                                          <p:spTgt spid="153"/>
                                        </p:tgtEl>
                                      </p:cBhvr>
                                    </p:animEffect>
                                  </p:childTnLst>
                                </p:cTn>
                              </p:par>
                              <p:par>
                                <p:cTn id="208" presetID="9" presetClass="entr" presetSubtype="0" fill="hold" nodeType="withEffect">
                                  <p:stCondLst>
                                    <p:cond delay="0"/>
                                  </p:stCondLst>
                                  <p:childTnLst>
                                    <p:set>
                                      <p:cBhvr>
                                        <p:cTn id="209" dur="1" fill="hold">
                                          <p:stCondLst>
                                            <p:cond delay="0"/>
                                          </p:stCondLst>
                                        </p:cTn>
                                        <p:tgtEl>
                                          <p:spTgt spid="135"/>
                                        </p:tgtEl>
                                        <p:attrNameLst>
                                          <p:attrName>style.visibility</p:attrName>
                                        </p:attrNameLst>
                                      </p:cBhvr>
                                      <p:to>
                                        <p:strVal val="visible"/>
                                      </p:to>
                                    </p:set>
                                    <p:animEffect transition="in" filter="dissolve">
                                      <p:cBhvr>
                                        <p:cTn id="210" dur="500"/>
                                        <p:tgtEl>
                                          <p:spTgt spid="135"/>
                                        </p:tgtEl>
                                      </p:cBhvr>
                                    </p:animEffect>
                                  </p:childTnLst>
                                </p:cTn>
                              </p:par>
                              <p:par>
                                <p:cTn id="211" presetID="9" presetClass="entr" presetSubtype="0" fill="hold" grpId="0" nodeType="withEffect">
                                  <p:stCondLst>
                                    <p:cond delay="0"/>
                                  </p:stCondLst>
                                  <p:childTnLst>
                                    <p:set>
                                      <p:cBhvr>
                                        <p:cTn id="212" dur="1" fill="hold">
                                          <p:stCondLst>
                                            <p:cond delay="0"/>
                                          </p:stCondLst>
                                        </p:cTn>
                                        <p:tgtEl>
                                          <p:spTgt spid="159"/>
                                        </p:tgtEl>
                                        <p:attrNameLst>
                                          <p:attrName>style.visibility</p:attrName>
                                        </p:attrNameLst>
                                      </p:cBhvr>
                                      <p:to>
                                        <p:strVal val="visible"/>
                                      </p:to>
                                    </p:set>
                                    <p:animEffect transition="in" filter="dissolve">
                                      <p:cBhvr>
                                        <p:cTn id="213" dur="500"/>
                                        <p:tgtEl>
                                          <p:spTgt spid="159"/>
                                        </p:tgtEl>
                                      </p:cBhvr>
                                    </p:animEffect>
                                  </p:childTnLst>
                                </p:cTn>
                              </p:par>
                              <p:par>
                                <p:cTn id="214" presetID="9" presetClass="entr" presetSubtype="0" fill="hold" grpId="0" nodeType="withEffect">
                                  <p:stCondLst>
                                    <p:cond delay="0"/>
                                  </p:stCondLst>
                                  <p:childTnLst>
                                    <p:set>
                                      <p:cBhvr>
                                        <p:cTn id="215" dur="1" fill="hold">
                                          <p:stCondLst>
                                            <p:cond delay="0"/>
                                          </p:stCondLst>
                                        </p:cTn>
                                        <p:tgtEl>
                                          <p:spTgt spid="154"/>
                                        </p:tgtEl>
                                        <p:attrNameLst>
                                          <p:attrName>style.visibility</p:attrName>
                                        </p:attrNameLst>
                                      </p:cBhvr>
                                      <p:to>
                                        <p:strVal val="visible"/>
                                      </p:to>
                                    </p:set>
                                    <p:animEffect transition="in" filter="dissolve">
                                      <p:cBhvr>
                                        <p:cTn id="216" dur="500"/>
                                        <p:tgtEl>
                                          <p:spTgt spid="154"/>
                                        </p:tgtEl>
                                      </p:cBhvr>
                                    </p:animEffect>
                                  </p:childTnLst>
                                </p:cTn>
                              </p:par>
                              <p:par>
                                <p:cTn id="217" presetID="9" presetClass="entr" presetSubtype="0" fill="hold" nodeType="withEffect">
                                  <p:stCondLst>
                                    <p:cond delay="0"/>
                                  </p:stCondLst>
                                  <p:childTnLst>
                                    <p:set>
                                      <p:cBhvr>
                                        <p:cTn id="218" dur="1" fill="hold">
                                          <p:stCondLst>
                                            <p:cond delay="0"/>
                                          </p:stCondLst>
                                        </p:cTn>
                                        <p:tgtEl>
                                          <p:spTgt spid="138"/>
                                        </p:tgtEl>
                                        <p:attrNameLst>
                                          <p:attrName>style.visibility</p:attrName>
                                        </p:attrNameLst>
                                      </p:cBhvr>
                                      <p:to>
                                        <p:strVal val="visible"/>
                                      </p:to>
                                    </p:set>
                                    <p:animEffect transition="in" filter="dissolve">
                                      <p:cBhvr>
                                        <p:cTn id="219" dur="500"/>
                                        <p:tgtEl>
                                          <p:spTgt spid="138"/>
                                        </p:tgtEl>
                                      </p:cBhvr>
                                    </p:animEffect>
                                  </p:childTnLst>
                                </p:cTn>
                              </p:par>
                              <p:par>
                                <p:cTn id="220" presetID="9" presetClass="entr" presetSubtype="0" fill="hold" grpId="0" nodeType="withEffect">
                                  <p:stCondLst>
                                    <p:cond delay="0"/>
                                  </p:stCondLst>
                                  <p:childTnLst>
                                    <p:set>
                                      <p:cBhvr>
                                        <p:cTn id="221" dur="1" fill="hold">
                                          <p:stCondLst>
                                            <p:cond delay="0"/>
                                          </p:stCondLst>
                                        </p:cTn>
                                        <p:tgtEl>
                                          <p:spTgt spid="148"/>
                                        </p:tgtEl>
                                        <p:attrNameLst>
                                          <p:attrName>style.visibility</p:attrName>
                                        </p:attrNameLst>
                                      </p:cBhvr>
                                      <p:to>
                                        <p:strVal val="visible"/>
                                      </p:to>
                                    </p:set>
                                    <p:animEffect transition="in" filter="dissolve">
                                      <p:cBhvr>
                                        <p:cTn id="222" dur="500"/>
                                        <p:tgtEl>
                                          <p:spTgt spid="148"/>
                                        </p:tgtEl>
                                      </p:cBhvr>
                                    </p:animEffect>
                                  </p:childTnLst>
                                </p:cTn>
                              </p:par>
                              <p:par>
                                <p:cTn id="223" presetID="9" presetClass="entr" presetSubtype="0" fill="hold" grpId="0" nodeType="withEffect">
                                  <p:stCondLst>
                                    <p:cond delay="0"/>
                                  </p:stCondLst>
                                  <p:childTnLst>
                                    <p:set>
                                      <p:cBhvr>
                                        <p:cTn id="224" dur="1" fill="hold">
                                          <p:stCondLst>
                                            <p:cond delay="0"/>
                                          </p:stCondLst>
                                        </p:cTn>
                                        <p:tgtEl>
                                          <p:spTgt spid="147"/>
                                        </p:tgtEl>
                                        <p:attrNameLst>
                                          <p:attrName>style.visibility</p:attrName>
                                        </p:attrNameLst>
                                      </p:cBhvr>
                                      <p:to>
                                        <p:strVal val="visible"/>
                                      </p:to>
                                    </p:set>
                                    <p:animEffect transition="in" filter="dissolve">
                                      <p:cBhvr>
                                        <p:cTn id="225" dur="500"/>
                                        <p:tgtEl>
                                          <p:spTgt spid="147"/>
                                        </p:tgtEl>
                                      </p:cBhvr>
                                    </p:animEffect>
                                  </p:childTnLst>
                                </p:cTn>
                              </p:par>
                              <p:par>
                                <p:cTn id="226" presetID="9" presetClass="entr" presetSubtype="0" fill="hold" nodeType="withEffect">
                                  <p:stCondLst>
                                    <p:cond delay="0"/>
                                  </p:stCondLst>
                                  <p:childTnLst>
                                    <p:set>
                                      <p:cBhvr>
                                        <p:cTn id="227" dur="1" fill="hold">
                                          <p:stCondLst>
                                            <p:cond delay="0"/>
                                          </p:stCondLst>
                                        </p:cTn>
                                        <p:tgtEl>
                                          <p:spTgt spid="143"/>
                                        </p:tgtEl>
                                        <p:attrNameLst>
                                          <p:attrName>style.visibility</p:attrName>
                                        </p:attrNameLst>
                                      </p:cBhvr>
                                      <p:to>
                                        <p:strVal val="visible"/>
                                      </p:to>
                                    </p:set>
                                    <p:animEffect transition="in" filter="dissolve">
                                      <p:cBhvr>
                                        <p:cTn id="228" dur="500"/>
                                        <p:tgtEl>
                                          <p:spTgt spid="143"/>
                                        </p:tgtEl>
                                      </p:cBhvr>
                                    </p:animEffect>
                                  </p:childTnLst>
                                </p:cTn>
                              </p:par>
                              <p:par>
                                <p:cTn id="229" presetID="9" presetClass="entr" presetSubtype="0" fill="hold" nodeType="withEffect">
                                  <p:stCondLst>
                                    <p:cond delay="0"/>
                                  </p:stCondLst>
                                  <p:childTnLst>
                                    <p:set>
                                      <p:cBhvr>
                                        <p:cTn id="230" dur="1" fill="hold">
                                          <p:stCondLst>
                                            <p:cond delay="0"/>
                                          </p:stCondLst>
                                        </p:cTn>
                                        <p:tgtEl>
                                          <p:spTgt spid="145"/>
                                        </p:tgtEl>
                                        <p:attrNameLst>
                                          <p:attrName>style.visibility</p:attrName>
                                        </p:attrNameLst>
                                      </p:cBhvr>
                                      <p:to>
                                        <p:strVal val="visible"/>
                                      </p:to>
                                    </p:set>
                                    <p:animEffect transition="in" filter="dissolve">
                                      <p:cBhvr>
                                        <p:cTn id="231" dur="500"/>
                                        <p:tgtEl>
                                          <p:spTgt spid="145"/>
                                        </p:tgtEl>
                                      </p:cBhvr>
                                    </p:animEffect>
                                  </p:childTnLst>
                                </p:cTn>
                              </p:par>
                              <p:par>
                                <p:cTn id="232" presetID="9" presetClass="entr" presetSubtype="0" fill="hold" nodeType="withEffect">
                                  <p:stCondLst>
                                    <p:cond delay="0"/>
                                  </p:stCondLst>
                                  <p:childTnLst>
                                    <p:set>
                                      <p:cBhvr>
                                        <p:cTn id="233" dur="1" fill="hold">
                                          <p:stCondLst>
                                            <p:cond delay="0"/>
                                          </p:stCondLst>
                                        </p:cTn>
                                        <p:tgtEl>
                                          <p:spTgt spid="146"/>
                                        </p:tgtEl>
                                        <p:attrNameLst>
                                          <p:attrName>style.visibility</p:attrName>
                                        </p:attrNameLst>
                                      </p:cBhvr>
                                      <p:to>
                                        <p:strVal val="visible"/>
                                      </p:to>
                                    </p:set>
                                    <p:animEffect transition="in" filter="dissolve">
                                      <p:cBhvr>
                                        <p:cTn id="234" dur="500"/>
                                        <p:tgtEl>
                                          <p:spTgt spid="146"/>
                                        </p:tgtEl>
                                      </p:cBhvr>
                                    </p:animEffect>
                                  </p:childTnLst>
                                </p:cTn>
                              </p:par>
                              <p:par>
                                <p:cTn id="235" presetID="9" presetClass="entr" presetSubtype="0" fill="hold" grpId="1" nodeType="withEffect">
                                  <p:stCondLst>
                                    <p:cond delay="0"/>
                                  </p:stCondLst>
                                  <p:childTnLst>
                                    <p:set>
                                      <p:cBhvr>
                                        <p:cTn id="236" dur="1" fill="hold">
                                          <p:stCondLst>
                                            <p:cond delay="0"/>
                                          </p:stCondLst>
                                        </p:cTn>
                                        <p:tgtEl>
                                          <p:spTgt spid="157"/>
                                        </p:tgtEl>
                                        <p:attrNameLst>
                                          <p:attrName>style.visibility</p:attrName>
                                        </p:attrNameLst>
                                      </p:cBhvr>
                                      <p:to>
                                        <p:strVal val="visible"/>
                                      </p:to>
                                    </p:set>
                                    <p:animEffect transition="in" filter="dissolve">
                                      <p:cBhvr>
                                        <p:cTn id="237" dur="500"/>
                                        <p:tgtEl>
                                          <p:spTgt spid="157"/>
                                        </p:tgtEl>
                                      </p:cBhvr>
                                    </p:animEffect>
                                  </p:childTnLst>
                                </p:cTn>
                              </p:par>
                              <p:par>
                                <p:cTn id="238" presetID="9" presetClass="entr" presetSubtype="0" fill="hold" grpId="1" nodeType="withEffect">
                                  <p:stCondLst>
                                    <p:cond delay="0"/>
                                  </p:stCondLst>
                                  <p:childTnLst>
                                    <p:set>
                                      <p:cBhvr>
                                        <p:cTn id="239" dur="1" fill="hold">
                                          <p:stCondLst>
                                            <p:cond delay="0"/>
                                          </p:stCondLst>
                                        </p:cTn>
                                        <p:tgtEl>
                                          <p:spTgt spid="158"/>
                                        </p:tgtEl>
                                        <p:attrNameLst>
                                          <p:attrName>style.visibility</p:attrName>
                                        </p:attrNameLst>
                                      </p:cBhvr>
                                      <p:to>
                                        <p:strVal val="visible"/>
                                      </p:to>
                                    </p:set>
                                    <p:animEffect transition="in" filter="dissolve">
                                      <p:cBhvr>
                                        <p:cTn id="240" dur="500"/>
                                        <p:tgtEl>
                                          <p:spTgt spid="158"/>
                                        </p:tgtEl>
                                      </p:cBhvr>
                                    </p:animEffect>
                                  </p:childTnLst>
                                </p:cTn>
                              </p:par>
                              <p:par>
                                <p:cTn id="241" presetID="9" presetClass="entr" presetSubtype="0" fill="hold" grpId="1" nodeType="withEffect">
                                  <p:stCondLst>
                                    <p:cond delay="0"/>
                                  </p:stCondLst>
                                  <p:childTnLst>
                                    <p:set>
                                      <p:cBhvr>
                                        <p:cTn id="242" dur="1" fill="hold">
                                          <p:stCondLst>
                                            <p:cond delay="0"/>
                                          </p:stCondLst>
                                        </p:cTn>
                                        <p:tgtEl>
                                          <p:spTgt spid="159"/>
                                        </p:tgtEl>
                                        <p:attrNameLst>
                                          <p:attrName>style.visibility</p:attrName>
                                        </p:attrNameLst>
                                      </p:cBhvr>
                                      <p:to>
                                        <p:strVal val="visible"/>
                                      </p:to>
                                    </p:set>
                                    <p:animEffect transition="in" filter="dissolve">
                                      <p:cBhvr>
                                        <p:cTn id="243"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animBg="1"/>
      <p:bldP spid="49" grpId="0" animBg="1"/>
      <p:bldP spid="86" grpId="0" animBg="1"/>
      <p:bldP spid="87" grpId="0" animBg="1"/>
      <p:bldP spid="88" grpId="0"/>
      <p:bldP spid="89" grpId="0" animBg="1"/>
      <p:bldP spid="90" grpId="0" animBg="1"/>
      <p:bldP spid="91" grpId="0" animBg="1"/>
      <p:bldP spid="92" grpId="0" animBg="1"/>
      <p:bldP spid="93" grpId="0" animBg="1"/>
      <p:bldP spid="94" grpId="0"/>
      <p:bldP spid="95" grpId="0"/>
      <p:bldP spid="96" grpId="0"/>
      <p:bldP spid="97" grpId="0" animBg="1"/>
      <p:bldP spid="98" grpId="0"/>
      <p:bldP spid="102" grpId="0" animBg="1"/>
      <p:bldP spid="115" grpId="0" animBg="1"/>
      <p:bldP spid="116" grpId="0"/>
      <p:bldP spid="117" grpId="0" animBg="1"/>
      <p:bldP spid="121" grpId="0" animBg="1"/>
      <p:bldP spid="122" grpId="0" animBg="1"/>
      <p:bldP spid="123" grpId="0"/>
      <p:bldP spid="124" grpId="0" animBg="1"/>
      <p:bldP spid="125" grpId="0" animBg="1"/>
      <p:bldP spid="141" grpId="0"/>
      <p:bldP spid="142" grpId="0"/>
      <p:bldP spid="147" grpId="0"/>
      <p:bldP spid="148" grpId="0"/>
      <p:bldP spid="149" grpId="0" animBg="1"/>
      <p:bldP spid="150" grpId="0" animBg="1"/>
      <p:bldP spid="151" grpId="0" animBg="1"/>
      <p:bldP spid="152" grpId="0" animBg="1"/>
      <p:bldP spid="153" grpId="0" animBg="1"/>
      <p:bldP spid="154" grpId="0" animBg="1"/>
      <p:bldP spid="155" grpId="0" animBg="1"/>
      <p:bldP spid="156" grpId="0" animBg="1"/>
      <p:bldP spid="157" grpId="0"/>
      <p:bldP spid="157" grpId="1"/>
      <p:bldP spid="158" grpId="0"/>
      <p:bldP spid="158" grpId="1"/>
      <p:bldP spid="159" grpId="0"/>
      <p:bldP spid="159"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972" y="1124744"/>
            <a:ext cx="4336630" cy="5112568"/>
          </a:xfrm>
          <a:prstGeom prst="rect">
            <a:avLst/>
          </a:prstGeom>
          <a:effectLst/>
        </p:spPr>
      </p:pic>
      <p:sp>
        <p:nvSpPr>
          <p:cNvPr id="2" name="TextBox 1"/>
          <p:cNvSpPr txBox="1"/>
          <p:nvPr/>
        </p:nvSpPr>
        <p:spPr>
          <a:xfrm>
            <a:off x="1054646" y="188640"/>
            <a:ext cx="7704856" cy="954107"/>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品质管控</a:t>
            </a:r>
            <a:r>
              <a:rPr lang="en-US" altLang="zh-CN" sz="2800" b="1" dirty="0">
                <a:solidFill>
                  <a:srgbClr val="00467C"/>
                </a:solidFill>
                <a:latin typeface="微软雅黑" panose="020B0503020204020204" pitchFamily="34" charset="-122"/>
                <a:ea typeface="微软雅黑" panose="020B0503020204020204" pitchFamily="34" charset="-122"/>
              </a:rPr>
              <a:t>-</a:t>
            </a:r>
            <a:r>
              <a:rPr lang="zh-CN" altLang="en-US" sz="2800" b="1" dirty="0">
                <a:solidFill>
                  <a:srgbClr val="00467C"/>
                </a:solidFill>
                <a:latin typeface="微软雅黑" panose="020B0503020204020204" pitchFamily="34" charset="-122"/>
                <a:ea typeface="微软雅黑" panose="020B0503020204020204" pitchFamily="34" charset="-122"/>
              </a:rPr>
              <a:t>冲压</a:t>
            </a:r>
            <a:r>
              <a:rPr lang="en-US" altLang="zh-CN" sz="2800" b="1" dirty="0">
                <a:solidFill>
                  <a:srgbClr val="00467C"/>
                </a:solidFill>
                <a:latin typeface="微软雅黑" panose="020B0503020204020204" pitchFamily="34" charset="-122"/>
                <a:ea typeface="微软雅黑" panose="020B0503020204020204" pitchFamily="34" charset="-122"/>
              </a:rPr>
              <a:t>Quality Control - Stamping</a:t>
            </a:r>
            <a:endParaRPr lang="zh-CN" altLang="en-US" sz="2800" b="1" dirty="0">
              <a:solidFill>
                <a:srgbClr val="00467C"/>
              </a:solidFill>
              <a:latin typeface="微软雅黑" panose="020B0503020204020204" pitchFamily="34" charset="-122"/>
              <a:ea typeface="微软雅黑" panose="020B0503020204020204" pitchFamily="34" charset="-122"/>
            </a:endParaRPr>
          </a:p>
          <a:p>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7661026" y="4215358"/>
            <a:ext cx="3816424" cy="2585323"/>
          </a:xfrm>
          <a:prstGeom prst="rect">
            <a:avLst/>
          </a:prstGeom>
          <a:noFill/>
        </p:spPr>
        <p:txBody>
          <a:bodyPr wrap="square" rtlCol="0">
            <a:spAutoFit/>
          </a:bodyPr>
          <a:lstStyle/>
          <a:p>
            <a:r>
              <a:rPr lang="zh-CN" altLang="en-US" sz="1600" dirty="0">
                <a:solidFill>
                  <a:srgbClr val="FF0000"/>
                </a:solidFill>
              </a:rPr>
              <a:t>合格率</a:t>
            </a:r>
            <a:r>
              <a:rPr lang="en-US" altLang="zh-CN" sz="1600" dirty="0">
                <a:solidFill>
                  <a:srgbClr val="FF0000"/>
                </a:solidFill>
              </a:rPr>
              <a:t>99.7%</a:t>
            </a:r>
            <a:r>
              <a:rPr lang="zh-CN" altLang="en-US" sz="1600" dirty="0">
                <a:solidFill>
                  <a:srgbClr val="FF0000"/>
                </a:solidFill>
              </a:rPr>
              <a:t>以上</a:t>
            </a:r>
            <a:endParaRPr lang="en-US" altLang="zh-CN" sz="1600" dirty="0">
              <a:solidFill>
                <a:srgbClr val="FF0000"/>
              </a:solidFill>
            </a:endParaRPr>
          </a:p>
          <a:p>
            <a:r>
              <a:rPr lang="zh-CN" altLang="en-US" sz="1600" dirty="0">
                <a:solidFill>
                  <a:srgbClr val="FF0000"/>
                </a:solidFill>
              </a:rPr>
              <a:t>良品误报不良品排废</a:t>
            </a:r>
            <a:r>
              <a:rPr lang="en-US" altLang="zh-CN" sz="1600" dirty="0">
                <a:solidFill>
                  <a:srgbClr val="FF0000"/>
                </a:solidFill>
              </a:rPr>
              <a:t>0.05-0.15%</a:t>
            </a:r>
          </a:p>
          <a:p>
            <a:r>
              <a:rPr lang="zh-CN" altLang="en-US" sz="1600" dirty="0">
                <a:solidFill>
                  <a:srgbClr val="FF0000"/>
                </a:solidFill>
              </a:rPr>
              <a:t>不良品报良品</a:t>
            </a:r>
            <a:r>
              <a:rPr lang="en-US" altLang="zh-CN" sz="1600" dirty="0">
                <a:solidFill>
                  <a:srgbClr val="FF0000"/>
                </a:solidFill>
              </a:rPr>
              <a:t>0%</a:t>
            </a:r>
          </a:p>
          <a:p>
            <a:r>
              <a:rPr lang="en-US" altLang="zh-CN" sz="1600" dirty="0">
                <a:solidFill>
                  <a:srgbClr val="FF0000"/>
                </a:solidFill>
              </a:rPr>
              <a:t>Pass rate over 99.7%</a:t>
            </a:r>
          </a:p>
          <a:p>
            <a:r>
              <a:rPr lang="en-US" altLang="zh-CN" sz="1600" dirty="0">
                <a:solidFill>
                  <a:srgbClr val="FF0000"/>
                </a:solidFill>
              </a:rPr>
              <a:t>0.05-0.15% of good products are falsely reported and defective products are discharged</a:t>
            </a:r>
          </a:p>
          <a:p>
            <a:r>
              <a:rPr lang="en-US" altLang="zh-CN" sz="1600" dirty="0">
                <a:solidFill>
                  <a:srgbClr val="FF0000"/>
                </a:solidFill>
              </a:rPr>
              <a:t>Defective products report good products 0%</a:t>
            </a:r>
          </a:p>
          <a:p>
            <a:endParaRPr lang="zh-CN" altLang="en-US" dirty="0">
              <a:solidFill>
                <a:srgbClr val="FF0000"/>
              </a:solidFill>
            </a:endParaRPr>
          </a:p>
        </p:txBody>
      </p:sp>
      <p:sp>
        <p:nvSpPr>
          <p:cNvPr id="7" name="菱形 6">
            <a:extLst>
              <a:ext uri="{FF2B5EF4-FFF2-40B4-BE49-F238E27FC236}">
                <a16:creationId xmlns="" xmlns:a16="http://schemas.microsoft.com/office/drawing/2014/main" id="{CCF146BF-F096-41DE-94F3-4C02F0E7D217}"/>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a:extLst>
              <a:ext uri="{FF2B5EF4-FFF2-40B4-BE49-F238E27FC236}">
                <a16:creationId xmlns="" xmlns:a16="http://schemas.microsoft.com/office/drawing/2014/main" id="{7F7F8A56-C33D-46F1-905E-473A8CE1D28E}"/>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 xmlns:a16="http://schemas.microsoft.com/office/drawing/2014/main" id="{3792192C-A7F9-4A0C-AC91-CF48720D343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5" name="标注: 弯曲线形(带强调线) 4">
            <a:extLst>
              <a:ext uri="{FF2B5EF4-FFF2-40B4-BE49-F238E27FC236}">
                <a16:creationId xmlns="" xmlns:a16="http://schemas.microsoft.com/office/drawing/2014/main" id="{275B2346-4371-4985-9C86-ECC9665C3DD8}"/>
              </a:ext>
            </a:extLst>
          </p:cNvPr>
          <p:cNvSpPr/>
          <p:nvPr/>
        </p:nvSpPr>
        <p:spPr>
          <a:xfrm>
            <a:off x="6959302" y="1124744"/>
            <a:ext cx="4464496" cy="2736304"/>
          </a:xfrm>
          <a:prstGeom prst="accentCallout2">
            <a:avLst>
              <a:gd name="adj1" fmla="val 18750"/>
              <a:gd name="adj2" fmla="val -8333"/>
              <a:gd name="adj3" fmla="val 18750"/>
              <a:gd name="adj4" fmla="val -16667"/>
              <a:gd name="adj5" fmla="val 58706"/>
              <a:gd name="adj6" fmla="val -61125"/>
            </a:avLst>
          </a:prstGeom>
          <a:blipFill dpi="0" rotWithShape="1">
            <a:blip r:embed="rId3">
              <a:extLst>
                <a:ext uri="{28A0092B-C50C-407E-A947-70E740481C1C}">
                  <a14:useLocalDpi xmlns:a14="http://schemas.microsoft.com/office/drawing/2010/main" val="0"/>
                </a:ext>
              </a:extLst>
            </a:blip>
            <a:srcRect/>
            <a:stretch>
              <a:fillRect/>
            </a:stretch>
          </a:bli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双括号 5">
            <a:extLst>
              <a:ext uri="{FF2B5EF4-FFF2-40B4-BE49-F238E27FC236}">
                <a16:creationId xmlns="" xmlns:a16="http://schemas.microsoft.com/office/drawing/2014/main" id="{BFD5855E-D1F2-40EE-BB67-6FF0F99E7281}"/>
              </a:ext>
            </a:extLst>
          </p:cNvPr>
          <p:cNvSpPr/>
          <p:nvPr/>
        </p:nvSpPr>
        <p:spPr>
          <a:xfrm>
            <a:off x="7593184" y="4221088"/>
            <a:ext cx="3758605" cy="2376264"/>
          </a:xfrm>
          <a:prstGeom prst="bracketPair">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0" y="0"/>
            <a:ext cx="11694161" cy="6579150"/>
          </a:xfrm>
          <a:prstGeom prst="rect">
            <a:avLst/>
          </a:prstGeom>
        </p:spPr>
      </p:pic>
      <p:pic>
        <p:nvPicPr>
          <p:cNvPr id="76" name="Picture 3"/>
          <p:cNvPicPr>
            <a:picLocks noChangeAspect="1" noChangeArrowheads="1"/>
          </p:cNvPicPr>
          <p:nvPr/>
        </p:nvPicPr>
        <p:blipFill>
          <a:blip r:embed="rId4" cstate="screen"/>
          <a:srcRect/>
          <a:stretch>
            <a:fillRect/>
          </a:stretch>
        </p:blipFill>
        <p:spPr bwMode="auto">
          <a:xfrm flipH="1">
            <a:off x="-834022" y="4849325"/>
            <a:ext cx="2392318" cy="230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104"/>
          <p:cNvSpPr txBox="1"/>
          <p:nvPr/>
        </p:nvSpPr>
        <p:spPr>
          <a:xfrm>
            <a:off x="1178391" y="152144"/>
            <a:ext cx="5534255" cy="954107"/>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发展历程 </a:t>
            </a:r>
            <a:r>
              <a:rPr lang="en-US" altLang="zh-CN" sz="2400" b="1" dirty="0">
                <a:solidFill>
                  <a:srgbClr val="00467C"/>
                </a:solidFill>
                <a:latin typeface="微软雅黑" panose="020B0503020204020204" pitchFamily="34" charset="-122"/>
                <a:ea typeface="微软雅黑" panose="020B0503020204020204" pitchFamily="34" charset="-122"/>
              </a:rPr>
              <a:t>Development Path</a:t>
            </a:r>
            <a:endParaRPr lang="zh-CN" altLang="en-US" sz="2800" b="1" dirty="0">
              <a:solidFill>
                <a:srgbClr val="00467C"/>
              </a:solidFill>
              <a:latin typeface="微软雅黑" panose="020B0503020204020204" pitchFamily="34" charset="-122"/>
              <a:ea typeface="微软雅黑" panose="020B0503020204020204" pitchFamily="34" charset="-122"/>
            </a:endParaRPr>
          </a:p>
          <a:p>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 xmlns:a16="http://schemas.microsoft.com/office/drawing/2014/main" id="{1E235112-AA3E-4F89-960C-577EF6C3A11C}"/>
              </a:ext>
            </a:extLst>
          </p:cNvPr>
          <p:cNvSpPr txBox="1"/>
          <p:nvPr/>
        </p:nvSpPr>
        <p:spPr>
          <a:xfrm>
            <a:off x="473793" y="1708079"/>
            <a:ext cx="1810202" cy="1384995"/>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乐清联和电子厂成立 </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1400" dirty="0">
              <a:solidFill>
                <a:srgbClr val="000000"/>
              </a:solidFill>
              <a:latin typeface="微软雅黑" panose="020B0503020204020204" pitchFamily="34" charset="-122"/>
              <a:ea typeface="微软雅黑" panose="020B0503020204020204" pitchFamily="34" charset="-122"/>
            </a:endParaRPr>
          </a:p>
          <a:p>
            <a:r>
              <a:rPr lang="en-US" altLang="zh-CN" sz="1400" dirty="0" err="1">
                <a:solidFill>
                  <a:srgbClr val="000000"/>
                </a:solidFill>
                <a:latin typeface="微软雅黑" panose="020B0503020204020204" pitchFamily="34" charset="-122"/>
                <a:ea typeface="微软雅黑" panose="020B0503020204020204" pitchFamily="34" charset="-122"/>
              </a:rPr>
              <a:t>Yueqing</a:t>
            </a:r>
            <a:r>
              <a:rPr lang="en-US" altLang="zh-CN" sz="1400" dirty="0">
                <a:solidFill>
                  <a:srgbClr val="000000"/>
                </a:solidFill>
                <a:latin typeface="微软雅黑" panose="020B0503020204020204" pitchFamily="34" charset="-122"/>
                <a:ea typeface="微软雅黑" panose="020B0503020204020204" pitchFamily="34" charset="-122"/>
              </a:rPr>
              <a:t> </a:t>
            </a:r>
            <a:r>
              <a:rPr lang="en-US" altLang="zh-CN" sz="1400" dirty="0" err="1">
                <a:solidFill>
                  <a:srgbClr val="000000"/>
                </a:solidFill>
                <a:latin typeface="微软雅黑" panose="020B0503020204020204" pitchFamily="34" charset="-122"/>
                <a:ea typeface="微软雅黑" panose="020B0503020204020204" pitchFamily="34" charset="-122"/>
              </a:rPr>
              <a:t>Lianhe</a:t>
            </a:r>
            <a:r>
              <a:rPr lang="en-US" altLang="zh-CN" sz="1400" dirty="0">
                <a:solidFill>
                  <a:srgbClr val="000000"/>
                </a:solidFill>
                <a:latin typeface="微软雅黑" panose="020B0503020204020204" pitchFamily="34" charset="-122"/>
                <a:ea typeface="微软雅黑" panose="020B0503020204020204" pitchFamily="34" charset="-122"/>
              </a:rPr>
              <a:t> electronics factory was established</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4" name="文本框 63">
            <a:extLst>
              <a:ext uri="{FF2B5EF4-FFF2-40B4-BE49-F238E27FC236}">
                <a16:creationId xmlns="" xmlns:a16="http://schemas.microsoft.com/office/drawing/2014/main" id="{D544A2BD-7FA7-41ED-AC52-F31032FAD4DE}"/>
              </a:ext>
            </a:extLst>
          </p:cNvPr>
          <p:cNvSpPr txBox="1"/>
          <p:nvPr/>
        </p:nvSpPr>
        <p:spPr>
          <a:xfrm>
            <a:off x="1420856" y="4367914"/>
            <a:ext cx="2057806" cy="2123658"/>
          </a:xfrm>
          <a:prstGeom prst="rect">
            <a:avLst/>
          </a:prstGeom>
          <a:noFill/>
        </p:spPr>
        <p:txBody>
          <a:bodyPr wrap="square" rtlCol="0">
            <a:spAutoFit/>
          </a:bodyPr>
          <a:lstStyle/>
          <a:p>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导入</a:t>
            </a:r>
            <a:r>
              <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rPr>
              <a:t>ERP</a:t>
            </a: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以及</a:t>
            </a:r>
            <a:r>
              <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rPr>
              <a:t>OA</a:t>
            </a: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系统，涉足国际业务，同年更名为浙江联和电 子有限公司</a:t>
            </a:r>
            <a:endPar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rPr>
              <a:t>Add ERP and OA system</a:t>
            </a:r>
          </a:p>
          <a:p>
            <a:endPar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rPr>
              <a:t>Start international business</a:t>
            </a:r>
          </a:p>
          <a:p>
            <a:endPar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rPr>
              <a:t>Changed name to Zhejiang </a:t>
            </a:r>
            <a:r>
              <a:rPr lang="en-US" altLang="zh-CN" sz="1100" b="1" dirty="0" err="1">
                <a:solidFill>
                  <a:schemeClr val="tx1">
                    <a:lumMod val="65000"/>
                    <a:lumOff val="35000"/>
                  </a:schemeClr>
                </a:solidFill>
                <a:latin typeface="微软雅黑" panose="020B0503020204020204" pitchFamily="34" charset="-122"/>
                <a:ea typeface="微软雅黑" panose="020B0503020204020204" pitchFamily="34" charset="-122"/>
              </a:rPr>
              <a:t>Lianhe</a:t>
            </a:r>
            <a:r>
              <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rPr>
              <a:t> Electronics Co Ltd</a:t>
            </a:r>
            <a:endPar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5" name="文本框 64">
            <a:extLst>
              <a:ext uri="{FF2B5EF4-FFF2-40B4-BE49-F238E27FC236}">
                <a16:creationId xmlns="" xmlns:a16="http://schemas.microsoft.com/office/drawing/2014/main" id="{25D77AE2-C57F-4115-A4DB-69F4F6517E87}"/>
              </a:ext>
            </a:extLst>
          </p:cNvPr>
          <p:cNvSpPr txBox="1"/>
          <p:nvPr/>
        </p:nvSpPr>
        <p:spPr>
          <a:xfrm>
            <a:off x="2357236" y="1649836"/>
            <a:ext cx="2326081" cy="1969770"/>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取得</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ISO9001</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认证，并通过了</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UL</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CUL</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CE</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CQC</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ROHS</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REACH</a:t>
            </a:r>
          </a:p>
          <a:p>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等</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认证</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100" b="1" dirty="0" smtClean="0">
                <a:solidFill>
                  <a:schemeClr val="tx1">
                    <a:lumMod val="65000"/>
                    <a:lumOff val="35000"/>
                  </a:schemeClr>
                </a:solidFill>
                <a:latin typeface="微软雅黑" panose="020B0503020204020204" pitchFamily="34" charset="-122"/>
                <a:ea typeface="微软雅黑" panose="020B0503020204020204" pitchFamily="34" charset="-122"/>
              </a:rPr>
              <a:t>意大利办事处成立</a:t>
            </a:r>
            <a:endParaRPr lang="en-US" altLang="zh-CN" sz="11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100" b="1" dirty="0">
                <a:solidFill>
                  <a:srgbClr val="0070C0"/>
                </a:solidFill>
                <a:latin typeface="微软雅黑" panose="020B0503020204020204" pitchFamily="34" charset="-122"/>
                <a:ea typeface="微软雅黑" panose="020B0503020204020204" pitchFamily="34" charset="-122"/>
              </a:rPr>
              <a:t>汽车连接器事业部成立</a:t>
            </a:r>
            <a:r>
              <a:rPr lang="zh-CN" altLang="en-US" sz="1100" b="1" dirty="0" smtClean="0">
                <a:solidFill>
                  <a:srgbClr val="0070C0"/>
                </a:solidFill>
                <a:latin typeface="微软雅黑" panose="020B0503020204020204" pitchFamily="34" charset="-122"/>
                <a:ea typeface="微软雅黑" panose="020B0503020204020204" pitchFamily="34" charset="-122"/>
              </a:rPr>
              <a:t>分公司</a:t>
            </a:r>
            <a:endParaRPr lang="en-US" altLang="zh-CN" sz="11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1000" dirty="0">
              <a:latin typeface="微软雅黑" panose="020B0503020204020204" pitchFamily="34" charset="-122"/>
              <a:ea typeface="微软雅黑" panose="020B0503020204020204" pitchFamily="34" charset="-122"/>
            </a:endParaRPr>
          </a:p>
          <a:p>
            <a:r>
              <a:rPr lang="en-US" altLang="zh-CN" sz="1000" dirty="0">
                <a:latin typeface="微软雅黑" panose="020B0503020204020204" pitchFamily="34" charset="-122"/>
                <a:ea typeface="微软雅黑" panose="020B0503020204020204" pitchFamily="34" charset="-122"/>
              </a:rPr>
              <a:t>Get ISO9001, UL, CUL,CE,CQC,ROHS,REACH, </a:t>
            </a:r>
            <a:endParaRPr lang="en-US" altLang="zh-CN" sz="1000" dirty="0" smtClean="0">
              <a:latin typeface="微软雅黑" panose="020B0503020204020204" pitchFamily="34" charset="-122"/>
              <a:ea typeface="微软雅黑" panose="020B0503020204020204" pitchFamily="34" charset="-122"/>
            </a:endParaRPr>
          </a:p>
          <a:p>
            <a:endParaRPr lang="en-US" altLang="zh-CN" sz="1000" dirty="0">
              <a:latin typeface="微软雅黑" panose="020B0503020204020204" pitchFamily="34" charset="-122"/>
              <a:ea typeface="微软雅黑" panose="020B0503020204020204" pitchFamily="34" charset="-122"/>
            </a:endParaRPr>
          </a:p>
          <a:p>
            <a:r>
              <a:rPr lang="en-US" altLang="zh-CN" sz="1000" b="1" dirty="0">
                <a:latin typeface="微软雅黑" panose="020B0503020204020204" pitchFamily="34" charset="-122"/>
                <a:ea typeface="微软雅黑" panose="020B0503020204020204" pitchFamily="34" charset="-122"/>
              </a:rPr>
              <a:t>Establishment of Italian </a:t>
            </a:r>
            <a:r>
              <a:rPr lang="en-US" altLang="zh-CN" sz="1000" b="1" dirty="0" smtClean="0">
                <a:latin typeface="微软雅黑" panose="020B0503020204020204" pitchFamily="34" charset="-122"/>
                <a:ea typeface="微软雅黑" panose="020B0503020204020204" pitchFamily="34" charset="-122"/>
              </a:rPr>
              <a:t>office</a:t>
            </a:r>
          </a:p>
          <a:p>
            <a:r>
              <a:rPr lang="en-US" altLang="zh-CN" sz="1000" b="1" dirty="0">
                <a:solidFill>
                  <a:srgbClr val="0070C0"/>
                </a:solidFill>
                <a:latin typeface="微软雅黑" panose="020B0503020204020204" pitchFamily="34" charset="-122"/>
                <a:ea typeface="微软雅黑" panose="020B0503020204020204" pitchFamily="34" charset="-122"/>
              </a:rPr>
              <a:t>Established a auto connector branch </a:t>
            </a:r>
            <a:r>
              <a:rPr lang="en-US" altLang="zh-CN" sz="1000" b="1" dirty="0" smtClean="0">
                <a:solidFill>
                  <a:srgbClr val="0070C0"/>
                </a:solidFill>
                <a:latin typeface="微软雅黑" panose="020B0503020204020204" pitchFamily="34" charset="-122"/>
                <a:ea typeface="微软雅黑" panose="020B0503020204020204" pitchFamily="34" charset="-122"/>
              </a:rPr>
              <a:t>company</a:t>
            </a:r>
            <a:endParaRPr lang="zh-CN" altLang="en-US" sz="1000" b="1" dirty="0">
              <a:solidFill>
                <a:srgbClr val="0070C0"/>
              </a:solidFill>
              <a:latin typeface="微软雅黑" panose="020B0503020204020204" pitchFamily="34" charset="-122"/>
              <a:ea typeface="微软雅黑" panose="020B0503020204020204" pitchFamily="34" charset="-122"/>
            </a:endParaRPr>
          </a:p>
        </p:txBody>
      </p:sp>
      <p:sp>
        <p:nvSpPr>
          <p:cNvPr id="66" name="文本框 65">
            <a:extLst>
              <a:ext uri="{FF2B5EF4-FFF2-40B4-BE49-F238E27FC236}">
                <a16:creationId xmlns="" xmlns:a16="http://schemas.microsoft.com/office/drawing/2014/main" id="{45DE89B4-C4BB-41ED-8FC7-1E90E3287ABC}"/>
              </a:ext>
            </a:extLst>
          </p:cNvPr>
          <p:cNvSpPr txBox="1"/>
          <p:nvPr/>
        </p:nvSpPr>
        <p:spPr>
          <a:xfrm>
            <a:off x="3376163" y="4367914"/>
            <a:ext cx="2144849" cy="1277273"/>
          </a:xfrm>
          <a:prstGeom prst="rect">
            <a:avLst/>
          </a:prstGeom>
          <a:noFill/>
        </p:spPr>
        <p:txBody>
          <a:bodyPr wrap="square" rtlCol="0">
            <a:spAutoFit/>
          </a:bodyPr>
          <a:lstStyle/>
          <a:p>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25000m²</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乐清湾临港企业总部开工建设，同年产值破亿</a:t>
            </a:r>
            <a:endPar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To Build New 25,000m²  </a:t>
            </a:r>
          </a:p>
          <a:p>
            <a:endPar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Output value exceeded 100 million</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7" name="文本框 66">
            <a:extLst>
              <a:ext uri="{FF2B5EF4-FFF2-40B4-BE49-F238E27FC236}">
                <a16:creationId xmlns="" xmlns:a16="http://schemas.microsoft.com/office/drawing/2014/main" id="{78A4330B-23C8-4E2C-805B-9B127778FD5A}"/>
              </a:ext>
            </a:extLst>
          </p:cNvPr>
          <p:cNvSpPr txBox="1"/>
          <p:nvPr/>
        </p:nvSpPr>
        <p:spPr>
          <a:xfrm>
            <a:off x="5439605" y="4475636"/>
            <a:ext cx="1885682" cy="2015936"/>
          </a:xfrm>
          <a:prstGeom prst="rect">
            <a:avLst/>
          </a:prstGeom>
          <a:noFill/>
        </p:spPr>
        <p:txBody>
          <a:bodyPr wrap="squar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西班牙办事处成立</a:t>
            </a:r>
            <a:endPar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荣获</a:t>
            </a: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年度安全生产工作“先进单位 ”</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Establishment of Spanish </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office</a:t>
            </a:r>
          </a:p>
          <a:p>
            <a:endPar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Honored as "Advanced Unit" for Safety in 2018</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8" name="文本框 67">
            <a:extLst>
              <a:ext uri="{FF2B5EF4-FFF2-40B4-BE49-F238E27FC236}">
                <a16:creationId xmlns="" xmlns:a16="http://schemas.microsoft.com/office/drawing/2014/main" id="{2DF473F0-9935-4713-B515-3C1EDEF772EF}"/>
              </a:ext>
            </a:extLst>
          </p:cNvPr>
          <p:cNvSpPr txBox="1"/>
          <p:nvPr/>
        </p:nvSpPr>
        <p:spPr>
          <a:xfrm>
            <a:off x="6469832" y="1625374"/>
            <a:ext cx="1945444" cy="1785104"/>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取得</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IATF16949</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体系认证</a:t>
            </a:r>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并</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荣获</a:t>
            </a:r>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“国家高新技术企业”</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为乐清利奇马台风受灾地区捐献一份力量</a:t>
            </a:r>
            <a:endPar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Get </a:t>
            </a: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IATF16949</a:t>
            </a:r>
            <a:endPar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Get </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"National high-tech </a:t>
            </a: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Enterprise“</a:t>
            </a:r>
          </a:p>
          <a:p>
            <a:r>
              <a:rPr lang="en-US" altLang="zh-CN" sz="1100" dirty="0"/>
              <a:t>Donate to </a:t>
            </a:r>
            <a:r>
              <a:rPr lang="en-US" altLang="zh-CN" sz="1100" dirty="0" err="1"/>
              <a:t>Yueqing</a:t>
            </a:r>
            <a:r>
              <a:rPr lang="en-US" altLang="zh-CN" sz="1100" dirty="0"/>
              <a:t> </a:t>
            </a:r>
            <a:r>
              <a:rPr lang="en-US" altLang="zh-CN" sz="1100" dirty="0" err="1"/>
              <a:t>Lekima</a:t>
            </a:r>
            <a:r>
              <a:rPr lang="en-US" altLang="zh-CN" sz="1100" dirty="0"/>
              <a:t> typhoon affected areas</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9" name="文本框 68">
            <a:extLst>
              <a:ext uri="{FF2B5EF4-FFF2-40B4-BE49-F238E27FC236}">
                <a16:creationId xmlns="" xmlns:a16="http://schemas.microsoft.com/office/drawing/2014/main" id="{742B31EF-CBEE-4F54-8EB1-290DC26E32F1}"/>
              </a:ext>
            </a:extLst>
          </p:cNvPr>
          <p:cNvSpPr txBox="1"/>
          <p:nvPr/>
        </p:nvSpPr>
        <p:spPr>
          <a:xfrm>
            <a:off x="7384283" y="4533597"/>
            <a:ext cx="2061986" cy="1769715"/>
          </a:xfrm>
          <a:prstGeom prst="rect">
            <a:avLst/>
          </a:prstGeom>
          <a:noFill/>
        </p:spPr>
        <p:txBody>
          <a:bodyPr wrap="square" rtlCol="0">
            <a:spAutoFit/>
          </a:bodyPr>
          <a:lstStyle/>
          <a:p>
            <a:r>
              <a:rPr lang="zh-CN" altLang="en-US" sz="1300" dirty="0" smtClean="0">
                <a:solidFill>
                  <a:schemeClr val="tx1">
                    <a:lumMod val="65000"/>
                    <a:lumOff val="35000"/>
                  </a:schemeClr>
                </a:solidFill>
                <a:latin typeface="微软雅黑" panose="020B0503020204020204" pitchFamily="34" charset="-122"/>
                <a:ea typeface="微软雅黑" panose="020B0503020204020204" pitchFamily="34" charset="-122"/>
              </a:rPr>
              <a:t>取得</a:t>
            </a:r>
            <a:r>
              <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rPr>
              <a:t>ISO14001</a:t>
            </a: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体系</a:t>
            </a:r>
            <a:r>
              <a:rPr lang="zh-CN" altLang="en-US" sz="1300" dirty="0" smtClean="0">
                <a:solidFill>
                  <a:schemeClr val="tx1">
                    <a:lumMod val="65000"/>
                    <a:lumOff val="35000"/>
                  </a:schemeClr>
                </a:solidFill>
                <a:latin typeface="微软雅黑" panose="020B0503020204020204" pitchFamily="34" charset="-122"/>
                <a:ea typeface="微软雅黑" panose="020B0503020204020204" pitchFamily="34" charset="-122"/>
              </a:rPr>
              <a:t>认证</a:t>
            </a:r>
            <a:endParaRPr lang="en-US" altLang="zh-CN" sz="13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13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2020</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年度放心消费单位（放心工厂）</a:t>
            </a:r>
            <a:endPar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rPr>
              <a:t>Get </a:t>
            </a:r>
            <a:r>
              <a:rPr lang="en-US" altLang="zh-CN" sz="1300" dirty="0" smtClean="0">
                <a:solidFill>
                  <a:schemeClr val="tx1">
                    <a:lumMod val="65000"/>
                    <a:lumOff val="35000"/>
                  </a:schemeClr>
                </a:solidFill>
                <a:latin typeface="微软雅黑" panose="020B0503020204020204" pitchFamily="34" charset="-122"/>
                <a:ea typeface="微软雅黑" panose="020B0503020204020204" pitchFamily="34" charset="-122"/>
              </a:rPr>
              <a:t>ISO14001</a:t>
            </a:r>
          </a:p>
          <a:p>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2020 Assured Consumer Unit (Assured Factory)</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0" name="文本框 69">
            <a:extLst>
              <a:ext uri="{FF2B5EF4-FFF2-40B4-BE49-F238E27FC236}">
                <a16:creationId xmlns="" xmlns:a16="http://schemas.microsoft.com/office/drawing/2014/main" id="{CFE76DC5-FBC3-457E-8DC5-601C59AEBA6A}"/>
              </a:ext>
            </a:extLst>
          </p:cNvPr>
          <p:cNvSpPr txBox="1"/>
          <p:nvPr/>
        </p:nvSpPr>
        <p:spPr>
          <a:xfrm>
            <a:off x="8444728" y="1676869"/>
            <a:ext cx="3789880" cy="1792798"/>
          </a:xfrm>
          <a:prstGeom prst="rect">
            <a:avLst/>
          </a:prstGeom>
          <a:noFill/>
        </p:spPr>
        <p:txBody>
          <a:bodyPr wrap="square" rtlCol="0">
            <a:spAutoFit/>
          </a:bodyPr>
          <a:lstStyle/>
          <a:p>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取得</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ISO45001</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体系</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认证，</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10</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月进驻</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50000㎡</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新厂房</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000" dirty="0">
                <a:solidFill>
                  <a:srgbClr val="0070C0"/>
                </a:solidFill>
              </a:rPr>
              <a:t>汽车连接器事业部累计成交客户</a:t>
            </a:r>
            <a:r>
              <a:rPr lang="en-US" altLang="zh-CN" sz="1000" b="1" dirty="0">
                <a:solidFill>
                  <a:srgbClr val="0070C0"/>
                </a:solidFill>
              </a:rPr>
              <a:t>200</a:t>
            </a:r>
            <a:r>
              <a:rPr lang="zh-CN" altLang="en-US" sz="1000" b="1" dirty="0">
                <a:solidFill>
                  <a:srgbClr val="0070C0"/>
                </a:solidFill>
              </a:rPr>
              <a:t>余家</a:t>
            </a:r>
            <a:r>
              <a:rPr lang="en-US" altLang="zh-CN" sz="1000" b="1" dirty="0" smtClean="0">
                <a:solidFill>
                  <a:srgbClr val="0070C0"/>
                </a:solidFill>
              </a:rPr>
              <a:t>.</a:t>
            </a:r>
          </a:p>
          <a:p>
            <a:r>
              <a:rPr lang="en-US" altLang="zh-CN" sz="1000" b="1" dirty="0" smtClean="0">
                <a:solidFill>
                  <a:srgbClr val="0070C0"/>
                </a:solidFill>
              </a:rPr>
              <a:t>2021</a:t>
            </a:r>
            <a:r>
              <a:rPr lang="zh-CN" altLang="en-US" sz="1000" b="1" dirty="0">
                <a:solidFill>
                  <a:srgbClr val="0070C0"/>
                </a:solidFill>
              </a:rPr>
              <a:t>年</a:t>
            </a:r>
            <a:r>
              <a:rPr lang="zh-CN" altLang="en-US" sz="1000" b="1" dirty="0" smtClean="0">
                <a:solidFill>
                  <a:srgbClr val="0070C0"/>
                </a:solidFill>
              </a:rPr>
              <a:t>销售额突破</a:t>
            </a:r>
            <a:r>
              <a:rPr lang="en-US" altLang="zh-CN" sz="1000" b="1" dirty="0" smtClean="0">
                <a:solidFill>
                  <a:srgbClr val="0070C0"/>
                </a:solidFill>
              </a:rPr>
              <a:t>5000</a:t>
            </a:r>
            <a:r>
              <a:rPr lang="zh-CN" altLang="en-US" sz="1000" b="1" dirty="0">
                <a:solidFill>
                  <a:srgbClr val="0070C0"/>
                </a:solidFill>
              </a:rPr>
              <a:t>余</a:t>
            </a:r>
            <a:r>
              <a:rPr lang="zh-CN" altLang="en-US" sz="1000" b="1" dirty="0" smtClean="0">
                <a:solidFill>
                  <a:srgbClr val="0070C0"/>
                </a:solidFill>
              </a:rPr>
              <a:t>万</a:t>
            </a:r>
            <a:endParaRPr lang="en-US" altLang="zh-CN" sz="1000" b="1" dirty="0" smtClean="0">
              <a:solidFill>
                <a:srgbClr val="0070C0"/>
              </a:solidFill>
            </a:endParaRPr>
          </a:p>
          <a:p>
            <a:r>
              <a:rPr lang="zh-CN" altLang="en-US" sz="1000" b="1" dirty="0"/>
              <a:t>获得浙江省专精特新中小企业荣誉</a:t>
            </a:r>
            <a:r>
              <a:rPr lang="zh-CN" altLang="en-US" sz="1000" b="1" dirty="0" smtClean="0"/>
              <a:t>证书</a:t>
            </a:r>
            <a:endParaRPr lang="en-US" altLang="zh-CN" sz="1000" b="1" dirty="0"/>
          </a:p>
          <a:p>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Get ISO45001</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Enter </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new factory(50000</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The auto connector Dept have more than 200 customers</a:t>
            </a:r>
          </a:p>
          <a:p>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Sales volume over 50 million in  </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2021</a:t>
            </a:r>
          </a:p>
          <a:p>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Zhejiang Province special </a:t>
            </a:r>
            <a:r>
              <a:rPr lang="en-US" altLang="zh-CN" sz="1000" dirty="0" err="1">
                <a:solidFill>
                  <a:schemeClr val="tx1">
                    <a:lumMod val="65000"/>
                    <a:lumOff val="35000"/>
                  </a:schemeClr>
                </a:solidFill>
                <a:latin typeface="微软雅黑" panose="020B0503020204020204" pitchFamily="34" charset="-122"/>
                <a:ea typeface="微软雅黑" panose="020B0503020204020204" pitchFamily="34" charset="-122"/>
              </a:rPr>
              <a:t>special</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new small and medium-sized enterprise honorary certificate</a:t>
            </a:r>
          </a:p>
          <a:p>
            <a:endParaRPr lang="zh-CN" altLang="en-US" sz="1050" b="1" dirty="0">
              <a:solidFill>
                <a:srgbClr val="0070C0"/>
              </a:solidFill>
              <a:latin typeface="微软雅黑" panose="020B0503020204020204" pitchFamily="34" charset="-122"/>
              <a:ea typeface="微软雅黑" panose="020B0503020204020204" pitchFamily="34" charset="-122"/>
            </a:endParaRPr>
          </a:p>
        </p:txBody>
      </p:sp>
      <p:sp>
        <p:nvSpPr>
          <p:cNvPr id="71" name="文本框 70">
            <a:extLst>
              <a:ext uri="{FF2B5EF4-FFF2-40B4-BE49-F238E27FC236}">
                <a16:creationId xmlns="" xmlns:a16="http://schemas.microsoft.com/office/drawing/2014/main" id="{371CEC37-0B68-4177-8FCF-D10102ABF346}"/>
              </a:ext>
            </a:extLst>
          </p:cNvPr>
          <p:cNvSpPr txBox="1"/>
          <p:nvPr/>
        </p:nvSpPr>
        <p:spPr>
          <a:xfrm>
            <a:off x="4383100" y="1671321"/>
            <a:ext cx="2326081" cy="1438855"/>
          </a:xfrm>
          <a:prstGeom prst="rect">
            <a:avLst/>
          </a:prstGeom>
          <a:noFill/>
        </p:spPr>
        <p:txBody>
          <a:bodyPr wrap="square" rtlCol="0">
            <a:spAutoFit/>
          </a:bodyPr>
          <a:lstStyle/>
          <a:p>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进驻乐清湾临港工业区厂房</a:t>
            </a:r>
            <a:r>
              <a:rPr lang="zh-CN" altLang="en-US" sz="1100" b="1"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1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100" b="1" dirty="0" smtClean="0">
                <a:solidFill>
                  <a:schemeClr val="tx1">
                    <a:lumMod val="65000"/>
                    <a:lumOff val="35000"/>
                  </a:schemeClr>
                </a:solidFill>
                <a:latin typeface="微软雅黑" panose="020B0503020204020204" pitchFamily="34" charset="-122"/>
                <a:ea typeface="微软雅黑" panose="020B0503020204020204" pitchFamily="34" charset="-122"/>
              </a:rPr>
              <a:t>同期</a:t>
            </a: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开工建设</a:t>
            </a:r>
            <a:r>
              <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rPr>
              <a:t>50000㎡</a:t>
            </a: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厂房，</a:t>
            </a:r>
            <a:endPar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Move to new factory (25000</a:t>
            </a: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 </a:t>
            </a:r>
          </a:p>
          <a:p>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Start to build 50,000</a:t>
            </a: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 factory at  same time.</a:t>
            </a:r>
          </a:p>
          <a:p>
            <a:endPar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zh-CN" altLang="en-US" sz="1300" dirty="0">
              <a:solidFill>
                <a:srgbClr val="0070C0"/>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 xmlns:a16="http://schemas.microsoft.com/office/drawing/2014/main" id="{882544D0-35A6-4264-9A12-16C4F67F80B6}"/>
              </a:ext>
            </a:extLst>
          </p:cNvPr>
          <p:cNvSpPr txBox="1"/>
          <p:nvPr/>
        </p:nvSpPr>
        <p:spPr>
          <a:xfrm>
            <a:off x="828730" y="1317905"/>
            <a:ext cx="773387" cy="292388"/>
          </a:xfrm>
          <a:prstGeom prst="rect">
            <a:avLst/>
          </a:prstGeom>
          <a:noFill/>
        </p:spPr>
        <p:txBody>
          <a:bodyPr wrap="square" rtlCol="0">
            <a:spAutoFit/>
          </a:bodyPr>
          <a:lstStyle/>
          <a:p>
            <a:r>
              <a:rPr lang="en-US" altLang="zh-CN" sz="1300" dirty="0" smtClean="0">
                <a:solidFill>
                  <a:schemeClr val="bg1"/>
                </a:solidFill>
                <a:latin typeface="微软雅黑" panose="020B0503020204020204" pitchFamily="34" charset="-122"/>
                <a:ea typeface="微软雅黑" panose="020B0503020204020204" pitchFamily="34" charset="-122"/>
              </a:rPr>
              <a:t>2003</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 xmlns:a16="http://schemas.microsoft.com/office/drawing/2014/main" id="{D10F7C45-5CDF-487C-9BDF-36C8EC12F5BF}"/>
              </a:ext>
            </a:extLst>
          </p:cNvPr>
          <p:cNvSpPr txBox="1"/>
          <p:nvPr/>
        </p:nvSpPr>
        <p:spPr>
          <a:xfrm>
            <a:off x="3079976" y="1342455"/>
            <a:ext cx="773387" cy="292388"/>
          </a:xfrm>
          <a:prstGeom prst="rect">
            <a:avLst/>
          </a:prstGeom>
          <a:noFill/>
        </p:spPr>
        <p:txBody>
          <a:bodyPr wrap="square" rtlCol="0">
            <a:spAutoFit/>
          </a:bodyPr>
          <a:lstStyle/>
          <a:p>
            <a:r>
              <a:rPr lang="en-US" altLang="zh-CN" sz="1300" dirty="0">
                <a:solidFill>
                  <a:schemeClr val="bg1"/>
                </a:solidFill>
                <a:latin typeface="微软雅黑" panose="020B0503020204020204" pitchFamily="34" charset="-122"/>
                <a:ea typeface="微软雅黑" panose="020B0503020204020204" pitchFamily="34" charset="-122"/>
              </a:rPr>
              <a:t>2014</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 xmlns:a16="http://schemas.microsoft.com/office/drawing/2014/main" id="{D06C9B71-F1AC-43E0-8428-00F5A778B9FB}"/>
              </a:ext>
            </a:extLst>
          </p:cNvPr>
          <p:cNvSpPr txBox="1"/>
          <p:nvPr/>
        </p:nvSpPr>
        <p:spPr>
          <a:xfrm>
            <a:off x="5043356" y="1369743"/>
            <a:ext cx="773387" cy="292388"/>
          </a:xfrm>
          <a:prstGeom prst="rect">
            <a:avLst/>
          </a:prstGeom>
          <a:noFill/>
        </p:spPr>
        <p:txBody>
          <a:bodyPr wrap="square" rtlCol="0">
            <a:spAutoFit/>
          </a:bodyPr>
          <a:lstStyle/>
          <a:p>
            <a:r>
              <a:rPr lang="en-US" altLang="zh-CN" sz="1300" dirty="0">
                <a:solidFill>
                  <a:schemeClr val="bg1"/>
                </a:solidFill>
                <a:latin typeface="微软雅黑" panose="020B0503020204020204" pitchFamily="34" charset="-122"/>
                <a:ea typeface="微软雅黑" panose="020B0503020204020204" pitchFamily="34" charset="-122"/>
              </a:rPr>
              <a:t>2017</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 xmlns:a16="http://schemas.microsoft.com/office/drawing/2014/main" id="{8B3FC895-C6E8-4FE1-9C7E-C3D5FFEEF24E}"/>
              </a:ext>
            </a:extLst>
          </p:cNvPr>
          <p:cNvSpPr txBox="1"/>
          <p:nvPr/>
        </p:nvSpPr>
        <p:spPr>
          <a:xfrm>
            <a:off x="6897919" y="1379262"/>
            <a:ext cx="773387" cy="292388"/>
          </a:xfrm>
          <a:prstGeom prst="rect">
            <a:avLst/>
          </a:prstGeom>
          <a:noFill/>
        </p:spPr>
        <p:txBody>
          <a:bodyPr wrap="square" rtlCol="0">
            <a:spAutoFit/>
          </a:bodyPr>
          <a:lstStyle/>
          <a:p>
            <a:r>
              <a:rPr lang="en-US" altLang="zh-CN" sz="1300" dirty="0">
                <a:solidFill>
                  <a:schemeClr val="bg1"/>
                </a:solidFill>
                <a:latin typeface="微软雅黑" panose="020B0503020204020204" pitchFamily="34" charset="-122"/>
                <a:ea typeface="微软雅黑" panose="020B0503020204020204" pitchFamily="34" charset="-122"/>
              </a:rPr>
              <a:t>2019</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 xmlns:a16="http://schemas.microsoft.com/office/drawing/2014/main" id="{B50706B3-8850-4C48-9828-57CD47C2F0D5}"/>
              </a:ext>
            </a:extLst>
          </p:cNvPr>
          <p:cNvSpPr txBox="1"/>
          <p:nvPr/>
        </p:nvSpPr>
        <p:spPr>
          <a:xfrm>
            <a:off x="8822203" y="1418361"/>
            <a:ext cx="773387" cy="292388"/>
          </a:xfrm>
          <a:prstGeom prst="rect">
            <a:avLst/>
          </a:prstGeom>
          <a:noFill/>
        </p:spPr>
        <p:txBody>
          <a:bodyPr wrap="square" rtlCol="0">
            <a:spAutoFit/>
          </a:bodyPr>
          <a:lstStyle/>
          <a:p>
            <a:r>
              <a:rPr lang="en-US" altLang="zh-CN" sz="1300" dirty="0">
                <a:solidFill>
                  <a:schemeClr val="bg1"/>
                </a:solidFill>
                <a:latin typeface="微软雅黑" panose="020B0503020204020204" pitchFamily="34" charset="-122"/>
                <a:ea typeface="微软雅黑" panose="020B0503020204020204" pitchFamily="34" charset="-122"/>
              </a:rPr>
              <a:t>2022</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 xmlns:a16="http://schemas.microsoft.com/office/drawing/2014/main" id="{4BEA2CE8-5595-485F-B869-02E0BA8F0ADC}"/>
              </a:ext>
            </a:extLst>
          </p:cNvPr>
          <p:cNvSpPr txBox="1"/>
          <p:nvPr/>
        </p:nvSpPr>
        <p:spPr>
          <a:xfrm>
            <a:off x="1699977" y="4054649"/>
            <a:ext cx="773387" cy="292388"/>
          </a:xfrm>
          <a:prstGeom prst="rect">
            <a:avLst/>
          </a:prstGeom>
          <a:noFill/>
        </p:spPr>
        <p:txBody>
          <a:bodyPr wrap="square" rtlCol="0">
            <a:spAutoFit/>
          </a:bodyPr>
          <a:lstStyle/>
          <a:p>
            <a:r>
              <a:rPr lang="en-US" altLang="zh-CN" sz="1300" dirty="0">
                <a:solidFill>
                  <a:schemeClr val="bg1"/>
                </a:solidFill>
                <a:latin typeface="微软雅黑" panose="020B0503020204020204" pitchFamily="34" charset="-122"/>
                <a:ea typeface="微软雅黑" panose="020B0503020204020204" pitchFamily="34" charset="-122"/>
              </a:rPr>
              <a:t>2010</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3" name="文本框 32">
            <a:extLst>
              <a:ext uri="{FF2B5EF4-FFF2-40B4-BE49-F238E27FC236}">
                <a16:creationId xmlns="" xmlns:a16="http://schemas.microsoft.com/office/drawing/2014/main" id="{BF3056F3-4D11-4738-9B72-5D3FD472C49D}"/>
              </a:ext>
            </a:extLst>
          </p:cNvPr>
          <p:cNvSpPr txBox="1"/>
          <p:nvPr/>
        </p:nvSpPr>
        <p:spPr>
          <a:xfrm>
            <a:off x="3813735" y="4021580"/>
            <a:ext cx="773387" cy="292388"/>
          </a:xfrm>
          <a:prstGeom prst="rect">
            <a:avLst/>
          </a:prstGeom>
          <a:noFill/>
        </p:spPr>
        <p:txBody>
          <a:bodyPr wrap="square" rtlCol="0">
            <a:spAutoFit/>
          </a:bodyPr>
          <a:lstStyle/>
          <a:p>
            <a:r>
              <a:rPr lang="en-US" altLang="zh-CN" sz="1300" dirty="0">
                <a:solidFill>
                  <a:schemeClr val="bg1"/>
                </a:solidFill>
                <a:latin typeface="微软雅黑" panose="020B0503020204020204" pitchFamily="34" charset="-122"/>
                <a:ea typeface="微软雅黑" panose="020B0503020204020204" pitchFamily="34" charset="-122"/>
              </a:rPr>
              <a:t>2016</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 xmlns:a16="http://schemas.microsoft.com/office/drawing/2014/main" id="{4EE28331-F1BF-4706-BF59-D2DC8781A6A7}"/>
              </a:ext>
            </a:extLst>
          </p:cNvPr>
          <p:cNvSpPr txBox="1"/>
          <p:nvPr/>
        </p:nvSpPr>
        <p:spPr>
          <a:xfrm>
            <a:off x="5717915" y="4021580"/>
            <a:ext cx="773387" cy="292388"/>
          </a:xfrm>
          <a:prstGeom prst="rect">
            <a:avLst/>
          </a:prstGeom>
          <a:noFill/>
        </p:spPr>
        <p:txBody>
          <a:bodyPr wrap="square" rtlCol="0">
            <a:spAutoFit/>
          </a:bodyPr>
          <a:lstStyle/>
          <a:p>
            <a:r>
              <a:rPr lang="en-US" altLang="zh-CN" sz="1300" dirty="0">
                <a:solidFill>
                  <a:schemeClr val="bg1"/>
                </a:solidFill>
                <a:latin typeface="微软雅黑" panose="020B0503020204020204" pitchFamily="34" charset="-122"/>
                <a:ea typeface="微软雅黑" panose="020B0503020204020204" pitchFamily="34" charset="-122"/>
              </a:rPr>
              <a:t>2018</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 xmlns:a16="http://schemas.microsoft.com/office/drawing/2014/main" id="{A9A7537B-ACF3-4B49-A6E8-4495DFB5392E}"/>
              </a:ext>
            </a:extLst>
          </p:cNvPr>
          <p:cNvSpPr txBox="1"/>
          <p:nvPr/>
        </p:nvSpPr>
        <p:spPr>
          <a:xfrm>
            <a:off x="7702184" y="4014540"/>
            <a:ext cx="773387" cy="292388"/>
          </a:xfrm>
          <a:prstGeom prst="rect">
            <a:avLst/>
          </a:prstGeom>
          <a:noFill/>
        </p:spPr>
        <p:txBody>
          <a:bodyPr wrap="square" rtlCol="0">
            <a:spAutoFit/>
          </a:bodyPr>
          <a:lstStyle/>
          <a:p>
            <a:r>
              <a:rPr lang="en-US" altLang="zh-CN" sz="1300" dirty="0">
                <a:solidFill>
                  <a:schemeClr val="bg1"/>
                </a:solidFill>
                <a:latin typeface="微软雅黑" panose="020B0503020204020204" pitchFamily="34" charset="-122"/>
                <a:ea typeface="微软雅黑" panose="020B0503020204020204" pitchFamily="34" charset="-122"/>
              </a:rPr>
              <a:t>2020</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6" name="菱形 35">
            <a:extLst>
              <a:ext uri="{FF2B5EF4-FFF2-40B4-BE49-F238E27FC236}">
                <a16:creationId xmlns="" xmlns:a16="http://schemas.microsoft.com/office/drawing/2014/main" id="{BA56DA66-F633-4068-959B-B5D69C8103C3}"/>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菱形 36">
            <a:extLst>
              <a:ext uri="{FF2B5EF4-FFF2-40B4-BE49-F238E27FC236}">
                <a16:creationId xmlns="" xmlns:a16="http://schemas.microsoft.com/office/drawing/2014/main" id="{804C68B7-90AB-430A-9539-9AA3D5F1F4BB}"/>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a:extLst>
              <a:ext uri="{FF2B5EF4-FFF2-40B4-BE49-F238E27FC236}">
                <a16:creationId xmlns="" xmlns:a16="http://schemas.microsoft.com/office/drawing/2014/main" id="{E1A2C42E-4464-4A6D-875C-D03D4BB37B53}"/>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9707082" y="4021580"/>
            <a:ext cx="720080" cy="292388"/>
          </a:xfrm>
          <a:prstGeom prst="rect">
            <a:avLst/>
          </a:prstGeom>
          <a:noFill/>
        </p:spPr>
        <p:txBody>
          <a:bodyPr wrap="square" rtlCol="0">
            <a:spAutoFit/>
          </a:bodyPr>
          <a:lstStyle/>
          <a:p>
            <a:r>
              <a:rPr lang="en-US" altLang="zh-CN" sz="1300" dirty="0" smtClean="0">
                <a:solidFill>
                  <a:schemeClr val="bg1"/>
                </a:solidFill>
              </a:rPr>
              <a:t>2023</a:t>
            </a:r>
            <a:endParaRPr lang="zh-CN" altLang="en-US" sz="1300" dirty="0">
              <a:solidFill>
                <a:schemeClr val="bg1"/>
              </a:solidFill>
            </a:endParaRPr>
          </a:p>
        </p:txBody>
      </p:sp>
      <p:sp>
        <p:nvSpPr>
          <p:cNvPr id="6" name="文本框 5"/>
          <p:cNvSpPr txBox="1"/>
          <p:nvPr/>
        </p:nvSpPr>
        <p:spPr>
          <a:xfrm>
            <a:off x="9595590" y="4533597"/>
            <a:ext cx="1352159" cy="830997"/>
          </a:xfrm>
          <a:prstGeom prst="rect">
            <a:avLst/>
          </a:prstGeom>
          <a:noFill/>
        </p:spPr>
        <p:txBody>
          <a:bodyPr wrap="square" rtlCol="0">
            <a:spAutoFit/>
          </a:bodyPr>
          <a:lstStyle/>
          <a:p>
            <a:r>
              <a:rPr lang="zh-CN" altLang="en-US" sz="1200" dirty="0" smtClean="0"/>
              <a:t>韩国办事处成立</a:t>
            </a:r>
            <a:endParaRPr lang="en-US" altLang="zh-CN" sz="1200" dirty="0" smtClean="0"/>
          </a:p>
          <a:p>
            <a:endParaRPr lang="en-US" altLang="zh-CN" sz="1200" dirty="0"/>
          </a:p>
          <a:p>
            <a:r>
              <a:rPr lang="en-US" altLang="zh-CN" sz="1200" dirty="0"/>
              <a:t>Establishment of Korea </a:t>
            </a:r>
            <a:r>
              <a:rPr lang="en-US" altLang="zh-CN" sz="1200" dirty="0" err="1"/>
              <a:t>Offic</a:t>
            </a:r>
            <a:endParaRPr lang="zh-CN" alt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childTnLst>
                                </p:cTn>
                              </p:par>
                            </p:childTnLst>
                          </p:cTn>
                        </p:par>
                        <p:par>
                          <p:cTn id="9" fill="hold">
                            <p:stCondLst>
                              <p:cond delay="1400"/>
                            </p:stCondLst>
                            <p:childTnLst>
                              <p:par>
                                <p:cTn id="10" presetID="2" presetClass="entr" presetSubtype="1" fill="hold" nodeType="after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additive="base">
                                        <p:cTn id="12" dur="1000" fill="hold"/>
                                        <p:tgtEl>
                                          <p:spTgt spid="76"/>
                                        </p:tgtEl>
                                        <p:attrNameLst>
                                          <p:attrName>ppt_x</p:attrName>
                                        </p:attrNameLst>
                                      </p:cBhvr>
                                      <p:tavLst>
                                        <p:tav tm="0">
                                          <p:val>
                                            <p:strVal val="#ppt_x"/>
                                          </p:val>
                                        </p:tav>
                                        <p:tav tm="100000">
                                          <p:val>
                                            <p:strVal val="#ppt_x"/>
                                          </p:val>
                                        </p:tav>
                                      </p:tavLst>
                                    </p:anim>
                                    <p:anim calcmode="lin" valueType="num">
                                      <p:cBhvr additive="base">
                                        <p:cTn id="13" dur="1000" fill="hold"/>
                                        <p:tgtEl>
                                          <p:spTgt spid="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3312368" cy="523220"/>
          </a:xfrm>
          <a:prstGeom prst="rect">
            <a:avLst/>
          </a:prstGeom>
          <a:noFill/>
        </p:spPr>
        <p:txBody>
          <a:bodyPr wrap="square" rtlCol="0">
            <a:spAutoFit/>
          </a:bodyPr>
          <a:lstStyle/>
          <a:p>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品质管控</a:t>
            </a:r>
            <a:r>
              <a:rPr lang="en-US" altLang="zh-CN" sz="2800" b="1" dirty="0">
                <a:solidFill>
                  <a:schemeClr val="accent5">
                    <a:lumMod val="50000"/>
                  </a:schemeClr>
                </a:solidFill>
                <a:latin typeface="微软雅黑" panose="020B0503020204020204" pitchFamily="34" charset="-122"/>
                <a:ea typeface="微软雅黑" panose="020B0503020204020204" pitchFamily="34" charset="-122"/>
              </a:rPr>
              <a:t>-</a:t>
            </a:r>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注塑</a:t>
            </a:r>
          </a:p>
        </p:txBody>
      </p:sp>
      <p:sp>
        <p:nvSpPr>
          <p:cNvPr id="7" name="菱形 6">
            <a:extLst>
              <a:ext uri="{FF2B5EF4-FFF2-40B4-BE49-F238E27FC236}">
                <a16:creationId xmlns="" xmlns:a16="http://schemas.microsoft.com/office/drawing/2014/main" id="{07C56F42-24FB-4CEF-98E7-A5F5CA218EE4}"/>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a:extLst>
              <a:ext uri="{FF2B5EF4-FFF2-40B4-BE49-F238E27FC236}">
                <a16:creationId xmlns="" xmlns:a16="http://schemas.microsoft.com/office/drawing/2014/main" id="{6110E180-D146-4264-B66A-5D2E8DFBC939}"/>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a:extLst>
              <a:ext uri="{FF2B5EF4-FFF2-40B4-BE49-F238E27FC236}">
                <a16:creationId xmlns="" xmlns:a16="http://schemas.microsoft.com/office/drawing/2014/main" id="{B8CB82AA-0044-498C-ACA7-C0C7A18D3595}"/>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3477" y="795934"/>
            <a:ext cx="3112493" cy="522535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34" y="818782"/>
            <a:ext cx="7272079" cy="5225353"/>
          </a:xfrm>
          <a:prstGeom prst="rect">
            <a:avLst/>
          </a:prstGeom>
        </p:spPr>
      </p:pic>
      <p:sp>
        <p:nvSpPr>
          <p:cNvPr id="10" name="文本框 9"/>
          <p:cNvSpPr txBox="1"/>
          <p:nvPr/>
        </p:nvSpPr>
        <p:spPr>
          <a:xfrm>
            <a:off x="1918742" y="6196389"/>
            <a:ext cx="331236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dirty="0"/>
              <a:t>模内监控系列</a:t>
            </a:r>
            <a:endParaRPr lang="en-US" altLang="zh-CN" dirty="0"/>
          </a:p>
          <a:p>
            <a:r>
              <a:rPr lang="en-US" altLang="zh-CN" dirty="0"/>
              <a:t>In-mold monitoring series</a:t>
            </a:r>
            <a:endParaRPr lang="zh-CN" altLang="en-US" dirty="0"/>
          </a:p>
        </p:txBody>
      </p:sp>
      <p:sp>
        <p:nvSpPr>
          <p:cNvPr id="18" name="文本框 17"/>
          <p:cNvSpPr txBox="1"/>
          <p:nvPr/>
        </p:nvSpPr>
        <p:spPr>
          <a:xfrm>
            <a:off x="8540723" y="6190634"/>
            <a:ext cx="3574926"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dirty="0"/>
              <a:t>模温控制系统</a:t>
            </a:r>
            <a:r>
              <a:rPr lang="en-US" altLang="zh-CN" dirty="0"/>
              <a:t>Mold temperature control system</a:t>
            </a:r>
            <a:endParaRPr lang="zh-CN" altLang="en-US" dirty="0"/>
          </a:p>
        </p:txBody>
      </p:sp>
    </p:spTree>
    <p:extLst>
      <p:ext uri="{BB962C8B-B14F-4D97-AF65-F5344CB8AC3E}">
        <p14:creationId xmlns:p14="http://schemas.microsoft.com/office/powerpoint/2010/main" val="2996589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4294" y="135764"/>
            <a:ext cx="8928992" cy="523220"/>
          </a:xfrm>
          <a:prstGeom prst="rect">
            <a:avLst/>
          </a:prstGeom>
          <a:noFill/>
        </p:spPr>
        <p:txBody>
          <a:bodyPr wrap="square" rtlCol="0">
            <a:spAutoFit/>
          </a:bodyPr>
          <a:lstStyle/>
          <a:p>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品质管控</a:t>
            </a:r>
            <a:r>
              <a:rPr lang="en-US" altLang="zh-CN" sz="2800" b="1" dirty="0">
                <a:solidFill>
                  <a:schemeClr val="accent5">
                    <a:lumMod val="50000"/>
                  </a:schemeClr>
                </a:solidFill>
                <a:latin typeface="微软雅黑" panose="020B0503020204020204" pitchFamily="34" charset="-122"/>
                <a:ea typeface="微软雅黑" panose="020B0503020204020204" pitchFamily="34" charset="-122"/>
              </a:rPr>
              <a:t>-</a:t>
            </a:r>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针座组装</a:t>
            </a:r>
            <a:r>
              <a:rPr lang="en-US" altLang="zh-CN" sz="2800" b="1" dirty="0">
                <a:solidFill>
                  <a:schemeClr val="accent5">
                    <a:lumMod val="50000"/>
                  </a:schemeClr>
                </a:solidFill>
                <a:latin typeface="微软雅黑" panose="020B0503020204020204" pitchFamily="34" charset="-122"/>
                <a:ea typeface="微软雅黑" panose="020B0503020204020204" pitchFamily="34" charset="-122"/>
              </a:rPr>
              <a:t>Quality Control - Seat Assembly</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7" name="菱形 6">
            <a:extLst>
              <a:ext uri="{FF2B5EF4-FFF2-40B4-BE49-F238E27FC236}">
                <a16:creationId xmlns="" xmlns:a16="http://schemas.microsoft.com/office/drawing/2014/main" id="{07C56F42-24FB-4CEF-98E7-A5F5CA218EE4}"/>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a:extLst>
              <a:ext uri="{FF2B5EF4-FFF2-40B4-BE49-F238E27FC236}">
                <a16:creationId xmlns="" xmlns:a16="http://schemas.microsoft.com/office/drawing/2014/main" id="{6110E180-D146-4264-B66A-5D2E8DFBC939}"/>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a:extLst>
              <a:ext uri="{FF2B5EF4-FFF2-40B4-BE49-F238E27FC236}">
                <a16:creationId xmlns="" xmlns:a16="http://schemas.microsoft.com/office/drawing/2014/main" id="{B8CB82AA-0044-498C-ACA7-C0C7A18D3595}"/>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17" name="双括号 16">
            <a:extLst>
              <a:ext uri="{FF2B5EF4-FFF2-40B4-BE49-F238E27FC236}">
                <a16:creationId xmlns="" xmlns:a16="http://schemas.microsoft.com/office/drawing/2014/main" id="{2351150E-F85B-455B-A3A7-6814DE1B1295}"/>
              </a:ext>
            </a:extLst>
          </p:cNvPr>
          <p:cNvSpPr/>
          <p:nvPr/>
        </p:nvSpPr>
        <p:spPr>
          <a:xfrm>
            <a:off x="7895406" y="765480"/>
            <a:ext cx="3816424" cy="1951085"/>
          </a:xfrm>
          <a:prstGeom prst="bracketPair">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TextBox 13">
            <a:extLst>
              <a:ext uri="{FF2B5EF4-FFF2-40B4-BE49-F238E27FC236}">
                <a16:creationId xmlns="" xmlns:a16="http://schemas.microsoft.com/office/drawing/2014/main" id="{6B0B69AB-32FB-4E83-9B27-64900FD79262}"/>
              </a:ext>
            </a:extLst>
          </p:cNvPr>
          <p:cNvSpPr txBox="1"/>
          <p:nvPr/>
        </p:nvSpPr>
        <p:spPr>
          <a:xfrm>
            <a:off x="8055074" y="711860"/>
            <a:ext cx="3816424" cy="2554545"/>
          </a:xfrm>
          <a:prstGeom prst="rect">
            <a:avLst/>
          </a:prstGeom>
          <a:noFill/>
        </p:spPr>
        <p:txBody>
          <a:bodyPr wrap="square" rtlCol="0">
            <a:spAutoFit/>
          </a:bodyPr>
          <a:lstStyle/>
          <a:p>
            <a:r>
              <a:rPr lang="zh-CN" altLang="en-US" sz="1600" b="1" dirty="0"/>
              <a:t> </a:t>
            </a:r>
            <a:r>
              <a:rPr lang="zh-CN" altLang="en-US" sz="1400" b="1" dirty="0"/>
              <a:t>全自动插针检测装管机</a:t>
            </a:r>
            <a:endParaRPr lang="en-US" altLang="zh-CN" sz="1400" b="1" dirty="0"/>
          </a:p>
          <a:p>
            <a:r>
              <a:rPr lang="zh-CN" altLang="en-US" sz="1400" dirty="0">
                <a:solidFill>
                  <a:srgbClr val="FF0000"/>
                </a:solidFill>
              </a:rPr>
              <a:t>合格率</a:t>
            </a:r>
            <a:r>
              <a:rPr lang="en-US" altLang="zh-CN" sz="1400" dirty="0">
                <a:solidFill>
                  <a:srgbClr val="FF0000"/>
                </a:solidFill>
              </a:rPr>
              <a:t>99.7%</a:t>
            </a:r>
            <a:r>
              <a:rPr lang="zh-CN" altLang="en-US" sz="1400" dirty="0">
                <a:solidFill>
                  <a:srgbClr val="FF0000"/>
                </a:solidFill>
              </a:rPr>
              <a:t>以上</a:t>
            </a:r>
            <a:endParaRPr lang="en-US" altLang="zh-CN" sz="1400" dirty="0">
              <a:solidFill>
                <a:srgbClr val="FF0000"/>
              </a:solidFill>
            </a:endParaRPr>
          </a:p>
          <a:p>
            <a:r>
              <a:rPr lang="zh-CN" altLang="en-US" sz="1400" dirty="0">
                <a:solidFill>
                  <a:srgbClr val="FF0000"/>
                </a:solidFill>
              </a:rPr>
              <a:t>良品误报不良品排废</a:t>
            </a:r>
            <a:r>
              <a:rPr lang="en-US" altLang="zh-CN" sz="1400" dirty="0">
                <a:solidFill>
                  <a:srgbClr val="FF0000"/>
                </a:solidFill>
              </a:rPr>
              <a:t>0.05-0.15%</a:t>
            </a:r>
          </a:p>
          <a:p>
            <a:r>
              <a:rPr lang="zh-CN" altLang="en-US" sz="1400" dirty="0">
                <a:solidFill>
                  <a:srgbClr val="FF0000"/>
                </a:solidFill>
              </a:rPr>
              <a:t>不良品报良品</a:t>
            </a:r>
            <a:r>
              <a:rPr lang="en-US" altLang="zh-CN" sz="1400" dirty="0">
                <a:solidFill>
                  <a:srgbClr val="FF0000"/>
                </a:solidFill>
              </a:rPr>
              <a:t>0%</a:t>
            </a:r>
          </a:p>
          <a:p>
            <a:r>
              <a:rPr lang="en-US" altLang="zh-CN" sz="1400" b="1" dirty="0"/>
              <a:t>Automatic pin detection tube loading machine</a:t>
            </a:r>
            <a:endParaRPr lang="en-US" altLang="zh-CN" sz="1400" dirty="0">
              <a:solidFill>
                <a:srgbClr val="FF0000"/>
              </a:solidFill>
            </a:endParaRPr>
          </a:p>
          <a:p>
            <a:r>
              <a:rPr lang="en-US" altLang="zh-CN" sz="1400" dirty="0">
                <a:solidFill>
                  <a:srgbClr val="FF0000"/>
                </a:solidFill>
              </a:rPr>
              <a:t>Pass rate over 99.7%</a:t>
            </a:r>
          </a:p>
          <a:p>
            <a:r>
              <a:rPr lang="en-US" altLang="zh-CN" sz="1400" dirty="0">
                <a:solidFill>
                  <a:srgbClr val="FF0000"/>
                </a:solidFill>
              </a:rPr>
              <a:t>0.05-0.15% of good products are falsely reported and defective products are discharged</a:t>
            </a:r>
          </a:p>
          <a:p>
            <a:r>
              <a:rPr lang="en-US" altLang="zh-CN" sz="1400" dirty="0">
                <a:solidFill>
                  <a:srgbClr val="FF0000"/>
                </a:solidFill>
              </a:rPr>
              <a:t>Defective products report good products 0%</a:t>
            </a:r>
            <a:endParaRPr lang="zh-CN" altLang="en-US" sz="1400" dirty="0">
              <a:solidFill>
                <a:srgbClr val="FF0000"/>
              </a:solidFill>
            </a:endParaRPr>
          </a:p>
          <a:p>
            <a:endParaRPr lang="en-US" altLang="zh-CN" sz="1400" dirty="0">
              <a:solidFill>
                <a:srgbClr val="FF0000"/>
              </a:solidFill>
            </a:endParaRPr>
          </a:p>
          <a:p>
            <a:endParaRPr lang="zh-CN" altLang="en-US" dirty="0">
              <a:solidFill>
                <a:srgbClr val="FF0000"/>
              </a:solidFill>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102" y="1839169"/>
            <a:ext cx="6154545" cy="4615909"/>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9964" y="2747020"/>
            <a:ext cx="4023096" cy="3017322"/>
          </a:xfrm>
          <a:prstGeom prst="rect">
            <a:avLst/>
          </a:prstGeom>
        </p:spPr>
      </p:pic>
    </p:spTree>
    <p:extLst>
      <p:ext uri="{BB962C8B-B14F-4D97-AF65-F5344CB8AC3E}">
        <p14:creationId xmlns:p14="http://schemas.microsoft.com/office/powerpoint/2010/main" val="1115553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7776864" cy="954107"/>
          </a:xfrm>
          <a:prstGeom prst="rect">
            <a:avLst/>
          </a:prstGeom>
          <a:noFill/>
        </p:spPr>
        <p:txBody>
          <a:bodyPr wrap="square" rtlCol="0">
            <a:spAutoFit/>
          </a:bodyPr>
          <a:lstStyle/>
          <a:p>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品质管控</a:t>
            </a:r>
            <a:r>
              <a:rPr lang="en-US" altLang="zh-CN" sz="2800" b="1" dirty="0">
                <a:solidFill>
                  <a:schemeClr val="accent5">
                    <a:lumMod val="50000"/>
                  </a:schemeClr>
                </a:solidFill>
                <a:latin typeface="微软雅黑" panose="020B0503020204020204" pitchFamily="34" charset="-122"/>
                <a:ea typeface="微软雅黑" panose="020B0503020204020204" pitchFamily="34" charset="-122"/>
              </a:rPr>
              <a:t>-</a:t>
            </a:r>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包装</a:t>
            </a:r>
            <a:r>
              <a:rPr lang="en-US" altLang="zh-CN" sz="2800" b="1" dirty="0">
                <a:solidFill>
                  <a:schemeClr val="accent5">
                    <a:lumMod val="50000"/>
                  </a:schemeClr>
                </a:solidFill>
                <a:latin typeface="微软雅黑" panose="020B0503020204020204" pitchFamily="34" charset="-122"/>
                <a:ea typeface="微软雅黑" panose="020B0503020204020204" pitchFamily="34" charset="-122"/>
              </a:rPr>
              <a:t>Quality Control - Packaging</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a:p>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 </a:t>
            </a:r>
          </a:p>
        </p:txBody>
      </p:sp>
      <p:sp>
        <p:nvSpPr>
          <p:cNvPr id="7" name="菱形 6">
            <a:extLst>
              <a:ext uri="{FF2B5EF4-FFF2-40B4-BE49-F238E27FC236}">
                <a16:creationId xmlns="" xmlns:a16="http://schemas.microsoft.com/office/drawing/2014/main" id="{07C56F42-24FB-4CEF-98E7-A5F5CA218EE4}"/>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a:extLst>
              <a:ext uri="{FF2B5EF4-FFF2-40B4-BE49-F238E27FC236}">
                <a16:creationId xmlns="" xmlns:a16="http://schemas.microsoft.com/office/drawing/2014/main" id="{6110E180-D146-4264-B66A-5D2E8DFBC939}"/>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a:extLst>
              <a:ext uri="{FF2B5EF4-FFF2-40B4-BE49-F238E27FC236}">
                <a16:creationId xmlns="" xmlns:a16="http://schemas.microsoft.com/office/drawing/2014/main" id="{B8CB82AA-0044-498C-ACA7-C0C7A18D3595}"/>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3398" y="1269888"/>
            <a:ext cx="4209441" cy="3157081"/>
          </a:xfrm>
          <a:prstGeom prst="rect">
            <a:avLst/>
          </a:prstGeom>
          <a:ln/>
        </p:spPr>
        <p:style>
          <a:lnRef idx="2">
            <a:schemeClr val="dk1"/>
          </a:lnRef>
          <a:fillRef idx="1">
            <a:schemeClr val="lt1"/>
          </a:fillRef>
          <a:effectRef idx="0">
            <a:schemeClr val="dk1"/>
          </a:effectRef>
          <a:fontRef idx="minor">
            <a:schemeClr val="dk1"/>
          </a:fontRef>
        </p:style>
      </p:pic>
      <p:pic>
        <p:nvPicPr>
          <p:cNvPr id="9" name="图片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5000"/>
                    </a14:imgEffect>
                  </a14:imgLayer>
                </a14:imgProps>
              </a:ext>
              <a:ext uri="{28A0092B-C50C-407E-A947-70E740481C1C}">
                <a14:useLocalDpi xmlns:a14="http://schemas.microsoft.com/office/drawing/2010/main" val="0"/>
              </a:ext>
            </a:extLst>
          </a:blip>
          <a:stretch>
            <a:fillRect/>
          </a:stretch>
        </p:blipFill>
        <p:spPr>
          <a:xfrm>
            <a:off x="7952537" y="1248168"/>
            <a:ext cx="3373248" cy="4497664"/>
          </a:xfrm>
          <a:prstGeom prst="rect">
            <a:avLst/>
          </a:prstGeom>
          <a:ln/>
        </p:spPr>
        <p:style>
          <a:lnRef idx="2">
            <a:schemeClr val="dk1"/>
          </a:lnRef>
          <a:fillRef idx="1">
            <a:schemeClr val="lt1"/>
          </a:fillRef>
          <a:effectRef idx="0">
            <a:schemeClr val="dk1"/>
          </a:effectRef>
          <a:fontRef idx="minor">
            <a:schemeClr val="dk1"/>
          </a:fontRef>
        </p:style>
      </p:pic>
      <p:sp>
        <p:nvSpPr>
          <p:cNvPr id="10" name="文本框 9"/>
          <p:cNvSpPr txBox="1"/>
          <p:nvPr/>
        </p:nvSpPr>
        <p:spPr>
          <a:xfrm>
            <a:off x="3623398" y="5085184"/>
            <a:ext cx="3623936"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dirty="0">
                <a:solidFill>
                  <a:schemeClr val="bg1"/>
                </a:solidFill>
              </a:rPr>
              <a:t>端子自动包装机</a:t>
            </a:r>
            <a:endParaRPr lang="en-US" altLang="zh-CN" sz="1600" dirty="0">
              <a:solidFill>
                <a:schemeClr val="bg1"/>
              </a:solidFill>
            </a:endParaRPr>
          </a:p>
          <a:p>
            <a:r>
              <a:rPr lang="en-US" altLang="zh-CN" sz="1600" dirty="0">
                <a:solidFill>
                  <a:schemeClr val="bg1"/>
                </a:solidFill>
              </a:rPr>
              <a:t>Terminal Automatic Packaging Machine</a:t>
            </a:r>
            <a:endParaRPr lang="zh-CN" altLang="en-US" sz="1600" dirty="0">
              <a:solidFill>
                <a:schemeClr val="bg1"/>
              </a:solidFill>
            </a:endParaRPr>
          </a:p>
        </p:txBody>
      </p:sp>
      <p:sp>
        <p:nvSpPr>
          <p:cNvPr id="12" name="文本框 11"/>
          <p:cNvSpPr txBox="1"/>
          <p:nvPr/>
        </p:nvSpPr>
        <p:spPr>
          <a:xfrm>
            <a:off x="8013382" y="5855608"/>
            <a:ext cx="3842463"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dirty="0">
                <a:solidFill>
                  <a:schemeClr val="bg1"/>
                </a:solidFill>
              </a:rPr>
              <a:t>塑件自动包装机</a:t>
            </a:r>
            <a:endParaRPr lang="en-US" altLang="zh-CN" sz="1600" dirty="0">
              <a:solidFill>
                <a:schemeClr val="bg1"/>
              </a:solidFill>
            </a:endParaRPr>
          </a:p>
          <a:p>
            <a:r>
              <a:rPr lang="en-US" altLang="zh-CN" sz="1600" dirty="0">
                <a:solidFill>
                  <a:schemeClr val="bg1"/>
                </a:solidFill>
              </a:rPr>
              <a:t>Plastic parts automatic packaging machine</a:t>
            </a:r>
            <a:endParaRPr lang="zh-CN" altLang="en-US" sz="1600" dirty="0">
              <a:solidFill>
                <a:schemeClr val="bg1"/>
              </a:solidFill>
            </a:endParaRPr>
          </a:p>
        </p:txBody>
      </p:sp>
      <p:pic>
        <p:nvPicPr>
          <p:cNvPr id="3" name="图片 2"/>
          <p:cNvPicPr>
            <a:picLocks noChangeAspect="1"/>
          </p:cNvPicPr>
          <p:nvPr/>
        </p:nvPicPr>
        <p:blipFill>
          <a:blip r:embed="rId6"/>
          <a:stretch>
            <a:fillRect/>
          </a:stretch>
        </p:blipFill>
        <p:spPr>
          <a:xfrm>
            <a:off x="391951" y="1248168"/>
            <a:ext cx="3182975" cy="4622336"/>
          </a:xfrm>
          <a:prstGeom prst="rect">
            <a:avLst/>
          </a:prstGeom>
        </p:spPr>
      </p:pic>
    </p:spTree>
    <p:extLst>
      <p:ext uri="{BB962C8B-B14F-4D97-AF65-F5344CB8AC3E}">
        <p14:creationId xmlns:p14="http://schemas.microsoft.com/office/powerpoint/2010/main" val="5664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8496944" cy="954107"/>
          </a:xfrm>
          <a:prstGeom prst="rect">
            <a:avLst/>
          </a:prstGeom>
          <a:noFill/>
        </p:spPr>
        <p:txBody>
          <a:bodyPr wrap="square" rtlCol="0">
            <a:spAutoFit/>
          </a:bodyPr>
          <a:lstStyle/>
          <a:p>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品质保证对比</a:t>
            </a:r>
            <a:r>
              <a:rPr lang="en-US" altLang="zh-CN" sz="2800" b="1" dirty="0">
                <a:solidFill>
                  <a:schemeClr val="accent5">
                    <a:lumMod val="50000"/>
                  </a:schemeClr>
                </a:solidFill>
                <a:latin typeface="微软雅黑" panose="020B0503020204020204" pitchFamily="34" charset="-122"/>
                <a:ea typeface="微软雅黑" panose="020B0503020204020204" pitchFamily="34" charset="-122"/>
              </a:rPr>
              <a:t>Quality Assurance Comparison</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a:p>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 </a:t>
            </a:r>
          </a:p>
        </p:txBody>
      </p:sp>
      <p:sp>
        <p:nvSpPr>
          <p:cNvPr id="7" name="菱形 6">
            <a:extLst>
              <a:ext uri="{FF2B5EF4-FFF2-40B4-BE49-F238E27FC236}">
                <a16:creationId xmlns="" xmlns:a16="http://schemas.microsoft.com/office/drawing/2014/main" id="{07C56F42-24FB-4CEF-98E7-A5F5CA218EE4}"/>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a:extLst>
              <a:ext uri="{FF2B5EF4-FFF2-40B4-BE49-F238E27FC236}">
                <a16:creationId xmlns="" xmlns:a16="http://schemas.microsoft.com/office/drawing/2014/main" id="{6110E180-D146-4264-B66A-5D2E8DFBC939}"/>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a:extLst>
              <a:ext uri="{FF2B5EF4-FFF2-40B4-BE49-F238E27FC236}">
                <a16:creationId xmlns="" xmlns:a16="http://schemas.microsoft.com/office/drawing/2014/main" id="{B8CB82AA-0044-498C-ACA7-C0C7A18D3595}"/>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graphicFrame>
        <p:nvGraphicFramePr>
          <p:cNvPr id="15" name="表格 14"/>
          <p:cNvGraphicFramePr>
            <a:graphicFrameLocks noGrp="1"/>
          </p:cNvGraphicFramePr>
          <p:nvPr>
            <p:extLst>
              <p:ext uri="{D42A27DB-BD31-4B8C-83A1-F6EECF244321}">
                <p14:modId xmlns:p14="http://schemas.microsoft.com/office/powerpoint/2010/main" val="2019703644"/>
              </p:ext>
            </p:extLst>
          </p:nvPr>
        </p:nvGraphicFramePr>
        <p:xfrm>
          <a:off x="859166" y="836712"/>
          <a:ext cx="10132583" cy="5384210"/>
        </p:xfrm>
        <a:graphic>
          <a:graphicData uri="http://schemas.openxmlformats.org/drawingml/2006/table">
            <a:tbl>
              <a:tblPr firstRow="1" bandRow="1">
                <a:tableStyleId>{5C22544A-7EE6-4342-B048-85BDC9FD1C3A}</a:tableStyleId>
              </a:tblPr>
              <a:tblGrid>
                <a:gridCol w="2424027">
                  <a:extLst>
                    <a:ext uri="{9D8B030D-6E8A-4147-A177-3AD203B41FA5}">
                      <a16:colId xmlns="" xmlns:a16="http://schemas.microsoft.com/office/drawing/2014/main" val="20000"/>
                    </a:ext>
                  </a:extLst>
                </a:gridCol>
                <a:gridCol w="2523980">
                  <a:extLst>
                    <a:ext uri="{9D8B030D-6E8A-4147-A177-3AD203B41FA5}">
                      <a16:colId xmlns="" xmlns:a16="http://schemas.microsoft.com/office/drawing/2014/main" val="20001"/>
                    </a:ext>
                  </a:extLst>
                </a:gridCol>
                <a:gridCol w="5184576">
                  <a:extLst>
                    <a:ext uri="{9D8B030D-6E8A-4147-A177-3AD203B41FA5}">
                      <a16:colId xmlns="" xmlns:a16="http://schemas.microsoft.com/office/drawing/2014/main" val="20002"/>
                    </a:ext>
                  </a:extLst>
                </a:gridCol>
              </a:tblGrid>
              <a:tr h="446450">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dirty="0"/>
                        <a:t>项目</a:t>
                      </a:r>
                      <a:r>
                        <a:rPr lang="en-US" altLang="zh-CN" sz="1800" dirty="0"/>
                        <a:t>Project</a:t>
                      </a:r>
                      <a:endParaRPr lang="zh-CN" altLang="en-US" sz="18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dirty="0"/>
                        <a:t>以往</a:t>
                      </a:r>
                      <a:r>
                        <a:rPr lang="en-US" altLang="zh-CN" sz="1800" dirty="0"/>
                        <a:t>Before</a:t>
                      </a:r>
                      <a:endParaRPr lang="zh-CN" altLang="en-US" sz="18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dirty="0"/>
                        <a:t>现在</a:t>
                      </a:r>
                      <a:r>
                        <a:rPr lang="en-US" altLang="zh-CN" sz="1800" dirty="0"/>
                        <a:t>Now</a:t>
                      </a:r>
                      <a:endParaRPr lang="zh-CN" altLang="en-US" sz="1800" dirty="0"/>
                    </a:p>
                  </a:txBody>
                  <a:tcPr/>
                </a:tc>
                <a:extLst>
                  <a:ext uri="{0D108BD9-81ED-4DB2-BD59-A6C34878D82A}">
                    <a16:rowId xmlns="" xmlns:a16="http://schemas.microsoft.com/office/drawing/2014/main" val="10000"/>
                  </a:ext>
                </a:extLst>
              </a:tr>
              <a:tr h="446450">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dirty="0"/>
                        <a:t>人才团队</a:t>
                      </a:r>
                      <a:r>
                        <a:rPr lang="en-US" altLang="zh-CN" sz="1800" dirty="0"/>
                        <a:t>talent team</a:t>
                      </a:r>
                      <a:endParaRPr lang="zh-CN" altLang="en-US" sz="18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模具设计师为主导</a:t>
                      </a:r>
                      <a:r>
                        <a:rPr lang="en-US" altLang="zh-CN" sz="1200" dirty="0"/>
                        <a:t>Leading by mold designer</a:t>
                      </a:r>
                      <a:endParaRPr lang="zh-CN" altLang="en-US" sz="12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多学科交叉人才团队，包括产品设计师、模具结构工程师、材料应用工程师、工艺分析师等</a:t>
                      </a:r>
                      <a:r>
                        <a:rPr lang="en-US" altLang="zh-CN" sz="1200" dirty="0"/>
                        <a:t>Multidisciplinary talent team, including product designers, mold structure engineers, material application engineers, process analysts, etc.</a:t>
                      </a:r>
                      <a:endParaRPr lang="zh-CN" altLang="en-US" sz="1200" dirty="0"/>
                    </a:p>
                  </a:txBody>
                  <a:tcPr/>
                </a:tc>
                <a:extLst>
                  <a:ext uri="{0D108BD9-81ED-4DB2-BD59-A6C34878D82A}">
                    <a16:rowId xmlns="" xmlns:a16="http://schemas.microsoft.com/office/drawing/2014/main" val="10001"/>
                  </a:ext>
                </a:extLst>
              </a:tr>
              <a:tr h="446450">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dirty="0"/>
                        <a:t>材料</a:t>
                      </a:r>
                      <a:r>
                        <a:rPr lang="en-US" altLang="zh-CN" sz="1800" dirty="0"/>
                        <a:t>Material</a:t>
                      </a:r>
                      <a:endParaRPr lang="zh-CN" altLang="en-US" sz="18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管控牌号、硬度</a:t>
                      </a:r>
                      <a:r>
                        <a:rPr lang="en-US" altLang="zh-CN" sz="1200" dirty="0"/>
                        <a:t>Control grade, hardness</a:t>
                      </a:r>
                      <a:endParaRPr lang="zh-CN" altLang="en-US" sz="12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晶粒度、抗拉、弹性模量、成分分析</a:t>
                      </a:r>
                      <a:endParaRPr lang="en-US" altLang="zh-CN" sz="1200"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dk1"/>
                          </a:solidFill>
                          <a:effectLst/>
                          <a:latin typeface="+mn-lt"/>
                          <a:ea typeface="+mn-ea"/>
                          <a:cs typeface="+mn-cs"/>
                        </a:rPr>
                        <a:t>Grain size, tensile, elastic modulus, composition analysis</a:t>
                      </a:r>
                      <a:endParaRPr lang="zh-CN" altLang="en-US" sz="1200" dirty="0"/>
                    </a:p>
                  </a:txBody>
                  <a:tcPr/>
                </a:tc>
                <a:extLst>
                  <a:ext uri="{0D108BD9-81ED-4DB2-BD59-A6C34878D82A}">
                    <a16:rowId xmlns="" xmlns:a16="http://schemas.microsoft.com/office/drawing/2014/main" val="10002"/>
                  </a:ext>
                </a:extLst>
              </a:tr>
              <a:tr h="446450">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dirty="0"/>
                        <a:t>产品设计</a:t>
                      </a:r>
                      <a:endParaRPr lang="en-US" altLang="zh-CN"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dk1"/>
                          </a:solidFill>
                          <a:effectLst/>
                          <a:latin typeface="+mn-lt"/>
                          <a:ea typeface="+mn-ea"/>
                          <a:cs typeface="+mn-cs"/>
                        </a:rPr>
                        <a:t>Product design</a:t>
                      </a:r>
                      <a:endParaRPr lang="zh-CN" altLang="en-US" sz="1800" dirty="0"/>
                    </a:p>
                  </a:txBody>
                  <a:tcPr/>
                </a:tc>
                <a:tc>
                  <a:txBody>
                    <a:bodyPr/>
                    <a:lstStyle/>
                    <a:p>
                      <a:r>
                        <a:rPr lang="zh-CN" altLang="en-US" sz="1200" dirty="0"/>
                        <a:t>模仿进口尺寸</a:t>
                      </a:r>
                      <a:r>
                        <a:rPr lang="en-US" altLang="zh-CN" sz="1200" dirty="0"/>
                        <a:t>copy</a:t>
                      </a:r>
                      <a:r>
                        <a:rPr lang="en-US" altLang="zh-CN" sz="1200" baseline="0" dirty="0"/>
                        <a:t> original brand dimension</a:t>
                      </a:r>
                      <a:endParaRPr lang="zh-CN" altLang="en-US" sz="12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rPr>
                        <a:t>有限元分析、结构分析、三维仿真</a:t>
                      </a:r>
                      <a:endParaRPr lang="en-US" altLang="zh-CN" sz="1200" dirty="0">
                        <a:solidFill>
                          <a:schemeClr val="tx1"/>
                        </a:solidFill>
                      </a:endParaRPr>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dk1"/>
                          </a:solidFill>
                          <a:effectLst/>
                          <a:latin typeface="+mn-lt"/>
                          <a:ea typeface="+mn-ea"/>
                          <a:cs typeface="+mn-cs"/>
                        </a:rPr>
                        <a:t>Finite element analysis, structural analysis, 3D simulation</a:t>
                      </a:r>
                      <a:endParaRPr lang="zh-CN" altLang="en-US" sz="1200" dirty="0">
                        <a:solidFill>
                          <a:schemeClr val="tx1"/>
                        </a:solidFill>
                      </a:endParaRPr>
                    </a:p>
                  </a:txBody>
                  <a:tcPr/>
                </a:tc>
                <a:extLst>
                  <a:ext uri="{0D108BD9-81ED-4DB2-BD59-A6C34878D82A}">
                    <a16:rowId xmlns="" xmlns:a16="http://schemas.microsoft.com/office/drawing/2014/main" val="10003"/>
                  </a:ext>
                </a:extLst>
              </a:tr>
              <a:tr h="446450">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dirty="0"/>
                        <a:t>模具设计</a:t>
                      </a:r>
                      <a:endParaRPr lang="en-US" altLang="zh-CN"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dk1"/>
                          </a:solidFill>
                          <a:effectLst/>
                          <a:latin typeface="+mn-lt"/>
                          <a:ea typeface="+mn-ea"/>
                          <a:cs typeface="+mn-cs"/>
                        </a:rPr>
                        <a:t>mold design</a:t>
                      </a:r>
                      <a:endParaRPr lang="zh-CN" altLang="en-US" sz="18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纸面理论核算</a:t>
                      </a:r>
                      <a:endParaRPr lang="en-US" altLang="zh-CN" sz="1200"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200" dirty="0"/>
                        <a:t>Theoretical calculation on paper</a:t>
                      </a:r>
                      <a:endParaRPr lang="zh-CN" altLang="en-US" sz="12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模流分析，全</a:t>
                      </a:r>
                      <a:r>
                        <a:rPr lang="en-US" altLang="zh-CN" sz="1200" dirty="0"/>
                        <a:t>3D</a:t>
                      </a:r>
                      <a:r>
                        <a:rPr lang="zh-CN" altLang="en-US" sz="1200" dirty="0"/>
                        <a:t>分模技术</a:t>
                      </a:r>
                      <a:endParaRPr lang="en-US" altLang="zh-CN" sz="1200"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200" dirty="0"/>
                        <a:t>Mold flow analysis, full 3D parting technology</a:t>
                      </a:r>
                      <a:endParaRPr lang="zh-CN" altLang="en-US" sz="1200" dirty="0">
                        <a:solidFill>
                          <a:schemeClr val="tx1"/>
                        </a:solidFill>
                      </a:endParaRPr>
                    </a:p>
                    <a:p>
                      <a:endParaRPr lang="zh-CN" altLang="en-US" sz="1200" dirty="0">
                        <a:solidFill>
                          <a:schemeClr val="tx1"/>
                        </a:solidFill>
                      </a:endParaRPr>
                    </a:p>
                  </a:txBody>
                  <a:tcPr/>
                </a:tc>
                <a:extLst>
                  <a:ext uri="{0D108BD9-81ED-4DB2-BD59-A6C34878D82A}">
                    <a16:rowId xmlns="" xmlns:a16="http://schemas.microsoft.com/office/drawing/2014/main" val="10004"/>
                  </a:ext>
                </a:extLst>
              </a:tr>
              <a:tr h="446450">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dirty="0"/>
                        <a:t>模具加工</a:t>
                      </a:r>
                      <a:endParaRPr lang="en-US" altLang="zh-CN"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800" dirty="0"/>
                        <a:t>Mold processing</a:t>
                      </a:r>
                      <a:endParaRPr lang="zh-CN" altLang="en-US" sz="18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基础加工设备</a:t>
                      </a:r>
                      <a:endParaRPr lang="en-US" altLang="zh-CN" sz="1200"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dk1"/>
                          </a:solidFill>
                          <a:effectLst/>
                          <a:latin typeface="+mn-lt"/>
                          <a:ea typeface="+mn-ea"/>
                          <a:cs typeface="+mn-cs"/>
                        </a:rPr>
                        <a:t>Basic processing equipment</a:t>
                      </a:r>
                      <a:endParaRPr lang="zh-CN" altLang="en-US" sz="1200" dirty="0"/>
                    </a:p>
                  </a:txBody>
                  <a:tcPr/>
                </a:tc>
                <a:tc>
                  <a:txBody>
                    <a:bodyPr/>
                    <a:lstStyle/>
                    <a:p>
                      <a:r>
                        <a:rPr lang="zh-CN" altLang="en-US" sz="1200" dirty="0">
                          <a:solidFill>
                            <a:schemeClr val="tx1"/>
                          </a:solidFill>
                        </a:rPr>
                        <a:t>三维精雕、工显检测</a:t>
                      </a:r>
                      <a:endParaRPr lang="en-US" altLang="zh-CN" sz="1200" dirty="0">
                        <a:solidFill>
                          <a:schemeClr val="tx1"/>
                        </a:solidFill>
                      </a:endParaRPr>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200" dirty="0"/>
                        <a:t>3D fine carving, industrial display inspection</a:t>
                      </a:r>
                      <a:endParaRPr lang="zh-CN" altLang="en-US" sz="1200" dirty="0">
                        <a:solidFill>
                          <a:schemeClr val="tx1"/>
                        </a:solidFill>
                      </a:endParaRPr>
                    </a:p>
                  </a:txBody>
                  <a:tcPr/>
                </a:tc>
                <a:extLst>
                  <a:ext uri="{0D108BD9-81ED-4DB2-BD59-A6C34878D82A}">
                    <a16:rowId xmlns="" xmlns:a16="http://schemas.microsoft.com/office/drawing/2014/main" val="10005"/>
                  </a:ext>
                </a:extLst>
              </a:tr>
              <a:tr h="446450">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dirty="0"/>
                        <a:t>产品验证</a:t>
                      </a:r>
                      <a:endParaRPr lang="en-US" altLang="zh-CN"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dk1"/>
                          </a:solidFill>
                          <a:effectLst/>
                          <a:latin typeface="+mn-lt"/>
                          <a:ea typeface="+mn-ea"/>
                          <a:cs typeface="+mn-cs"/>
                        </a:rPr>
                        <a:t>Product verification</a:t>
                      </a:r>
                      <a:endParaRPr lang="zh-CN" altLang="en-US" sz="18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常规实验机械测试</a:t>
                      </a:r>
                      <a:r>
                        <a:rPr lang="en-US" altLang="zh-CN" sz="1200" b="0" i="0" kern="1200" dirty="0">
                          <a:solidFill>
                            <a:schemeClr val="dk1"/>
                          </a:solidFill>
                          <a:effectLst/>
                          <a:latin typeface="+mn-lt"/>
                          <a:ea typeface="+mn-ea"/>
                          <a:cs typeface="+mn-cs"/>
                        </a:rPr>
                        <a:t>Routine Experimental Mechanical Testing</a:t>
                      </a:r>
                      <a:endParaRPr lang="zh-CN" altLang="en-US" sz="12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温升过载、冲击振动、盐雾测试，温度循环，机械寿命，机械振动等</a:t>
                      </a:r>
                      <a:endParaRPr lang="en-US" altLang="zh-CN" sz="1200"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200" dirty="0"/>
                        <a:t>Temperature rise overload, shock vibration, salt spray test, temperature cycle, mechanical life, mechanical vibration, etc.</a:t>
                      </a:r>
                      <a:endParaRPr lang="zh-CN" altLang="en-US" sz="1200" dirty="0"/>
                    </a:p>
                  </a:txBody>
                  <a:tcPr/>
                </a:tc>
                <a:extLst>
                  <a:ext uri="{0D108BD9-81ED-4DB2-BD59-A6C34878D82A}">
                    <a16:rowId xmlns="" xmlns:a16="http://schemas.microsoft.com/office/drawing/2014/main" val="10006"/>
                  </a:ext>
                </a:extLst>
              </a:tr>
              <a:tr h="446450">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dirty="0"/>
                        <a:t>生产过程</a:t>
                      </a:r>
                      <a:endParaRPr lang="en-US" altLang="zh-CN"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800" dirty="0"/>
                        <a:t>Production process</a:t>
                      </a:r>
                      <a:endParaRPr lang="zh-CN" altLang="en-US" sz="18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生产设备无辅助自动化</a:t>
                      </a:r>
                      <a:r>
                        <a:rPr lang="en-US" altLang="zh-CN" sz="1200" dirty="0"/>
                        <a:t>Production equipment without auxiliary automation</a:t>
                      </a:r>
                      <a:endParaRPr lang="zh-CN" altLang="en-US" sz="12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自动包装、自动防呆、</a:t>
                      </a:r>
                      <a:r>
                        <a:rPr lang="en-US" altLang="zh-CN" sz="1200" dirty="0"/>
                        <a:t>MES</a:t>
                      </a:r>
                      <a:r>
                        <a:rPr lang="zh-CN" altLang="en-US" sz="1200" dirty="0"/>
                        <a:t>系统、工艺参数保障</a:t>
                      </a:r>
                      <a:r>
                        <a:rPr lang="en-US" altLang="zh-CN" sz="1200" dirty="0"/>
                        <a:t>Automatic packaging, automatic fool-proof, MES system, process parameter guarantee</a:t>
                      </a:r>
                      <a:endParaRPr lang="zh-CN" altLang="en-US" sz="1200" dirty="0"/>
                    </a:p>
                  </a:txBody>
                  <a:tcPr/>
                </a:tc>
                <a:extLst>
                  <a:ext uri="{0D108BD9-81ED-4DB2-BD59-A6C34878D82A}">
                    <a16:rowId xmlns="" xmlns:a16="http://schemas.microsoft.com/office/drawing/2014/main" val="10007"/>
                  </a:ext>
                </a:extLst>
              </a:tr>
              <a:tr h="446450">
                <a:tc>
                  <a:txBody>
                    <a:bodyPr/>
                    <a:lstStyle/>
                    <a:p>
                      <a:r>
                        <a:rPr lang="zh-CN" altLang="en-US" dirty="0"/>
                        <a:t>过程检验</a:t>
                      </a:r>
                      <a:endParaRPr lang="en-US" altLang="zh-CN"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800" dirty="0"/>
                        <a:t>Process inspection</a:t>
                      </a:r>
                      <a:endParaRPr lang="zh-CN" altLang="en-US" sz="18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zh-CN" altLang="en-US" sz="1200" dirty="0"/>
                        <a:t>人为抽检</a:t>
                      </a:r>
                      <a:endParaRPr lang="en-US" altLang="zh-CN" sz="1200"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200" dirty="0"/>
                        <a:t>Artificial sampling</a:t>
                      </a:r>
                      <a:endParaRPr lang="zh-CN" altLang="en-US" sz="1200" dirty="0"/>
                    </a:p>
                  </a:txBody>
                  <a:tcPr/>
                </a:tc>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200" dirty="0"/>
                        <a:t>CCD</a:t>
                      </a:r>
                      <a:r>
                        <a:rPr lang="zh-CN" altLang="en-US" sz="1200" dirty="0"/>
                        <a:t>模保，在线</a:t>
                      </a:r>
                      <a:r>
                        <a:rPr lang="en-US" altLang="zh-CN" sz="1200" dirty="0"/>
                        <a:t>CCD</a:t>
                      </a:r>
                      <a:r>
                        <a:rPr lang="zh-CN" altLang="en-US" sz="1200" dirty="0"/>
                        <a:t>全检</a:t>
                      </a:r>
                      <a:endParaRPr lang="en-US" altLang="zh-CN" sz="1200" dirty="0"/>
                    </a:p>
                    <a:p>
                      <a:pPr marL="0" marR="0" indent="0" algn="l" defTabSz="914309" rtl="0" eaLnBrk="1" fontAlgn="auto" latinLnBrk="0" hangingPunct="1">
                        <a:lnSpc>
                          <a:spcPct val="100000"/>
                        </a:lnSpc>
                        <a:spcBef>
                          <a:spcPts val="0"/>
                        </a:spcBef>
                        <a:spcAft>
                          <a:spcPts val="0"/>
                        </a:spcAft>
                        <a:buClrTx/>
                        <a:buSzTx/>
                        <a:buFontTx/>
                        <a:buNone/>
                        <a:tabLst/>
                        <a:defRPr/>
                      </a:pPr>
                      <a:r>
                        <a:rPr lang="en-US" altLang="zh-CN" sz="1200" dirty="0"/>
                        <a:t>CCD mold protection, online CCD full inspection</a:t>
                      </a:r>
                      <a:endParaRPr lang="zh-CN" altLang="en-US" sz="1200" dirty="0"/>
                    </a:p>
                  </a:txBody>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59512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8856984" cy="954107"/>
          </a:xfrm>
          <a:prstGeom prst="rect">
            <a:avLst/>
          </a:prstGeom>
          <a:noFill/>
        </p:spPr>
        <p:txBody>
          <a:bodyPr wrap="square" rtlCol="0">
            <a:spAutoFit/>
          </a:bodyPr>
          <a:lstStyle/>
          <a:p>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互配测试验证</a:t>
            </a:r>
            <a:r>
              <a:rPr lang="en-US" altLang="zh-CN" sz="2800" b="1" dirty="0">
                <a:solidFill>
                  <a:schemeClr val="accent5">
                    <a:lumMod val="50000"/>
                  </a:schemeClr>
                </a:solidFill>
                <a:latin typeface="微软雅黑" panose="020B0503020204020204" pitchFamily="34" charset="-122"/>
                <a:ea typeface="微软雅黑" panose="020B0503020204020204" pitchFamily="34" charset="-122"/>
              </a:rPr>
              <a:t>Interworking Test Verification</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a:p>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 xmlns:a16="http://schemas.microsoft.com/office/drawing/2014/main" id="{39F16233-66CA-3741-995D-BD9BD42A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99" y="796845"/>
            <a:ext cx="5766434" cy="3168353"/>
          </a:xfrm>
          <a:prstGeom prst="rect">
            <a:avLst/>
          </a:prstGeom>
        </p:spPr>
      </p:pic>
      <p:pic>
        <p:nvPicPr>
          <p:cNvPr id="16" name="图片 15">
            <a:extLst>
              <a:ext uri="{FF2B5EF4-FFF2-40B4-BE49-F238E27FC236}">
                <a16:creationId xmlns="" xmlns:a16="http://schemas.microsoft.com/office/drawing/2014/main" id="{4788DDBE-940F-4746-9B61-DE6B979BE3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06" y="4005065"/>
            <a:ext cx="5766434" cy="2852935"/>
          </a:xfrm>
          <a:prstGeom prst="rect">
            <a:avLst/>
          </a:prstGeom>
        </p:spPr>
      </p:pic>
      <p:pic>
        <p:nvPicPr>
          <p:cNvPr id="18" name="图片 17">
            <a:extLst>
              <a:ext uri="{FF2B5EF4-FFF2-40B4-BE49-F238E27FC236}">
                <a16:creationId xmlns="" xmlns:a16="http://schemas.microsoft.com/office/drawing/2014/main" id="{5DDE9085-F764-7888-C096-563FB0AFCB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474" y="836712"/>
            <a:ext cx="5690172" cy="3070980"/>
          </a:xfrm>
          <a:prstGeom prst="rect">
            <a:avLst/>
          </a:prstGeom>
        </p:spPr>
      </p:pic>
      <p:pic>
        <p:nvPicPr>
          <p:cNvPr id="20" name="图片 19">
            <a:extLst>
              <a:ext uri="{FF2B5EF4-FFF2-40B4-BE49-F238E27FC236}">
                <a16:creationId xmlns="" xmlns:a16="http://schemas.microsoft.com/office/drawing/2014/main" id="{C81D609C-3BF5-FC78-BC0E-49C970B73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474" y="3917440"/>
            <a:ext cx="5669904" cy="2924944"/>
          </a:xfrm>
          <a:prstGeom prst="rect">
            <a:avLst/>
          </a:prstGeom>
        </p:spPr>
      </p:pic>
      <p:sp>
        <p:nvSpPr>
          <p:cNvPr id="7" name="菱形 6">
            <a:extLst>
              <a:ext uri="{FF2B5EF4-FFF2-40B4-BE49-F238E27FC236}">
                <a16:creationId xmlns="" xmlns:a16="http://schemas.microsoft.com/office/drawing/2014/main" id="{FBD896C3-42C9-411A-AB0C-A9D1A30F4231}"/>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a:extLst>
              <a:ext uri="{FF2B5EF4-FFF2-40B4-BE49-F238E27FC236}">
                <a16:creationId xmlns="" xmlns:a16="http://schemas.microsoft.com/office/drawing/2014/main" id="{97087A3F-EFBE-4F56-AF46-69B9B0317B65}"/>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 xmlns:a16="http://schemas.microsoft.com/office/drawing/2014/main" id="{8D8B6F25-B577-4C82-8669-F2639ED999A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pic>
        <p:nvPicPr>
          <p:cNvPr id="3" name="图片 2">
            <a:hlinkClick r:id="rId7" action="ppaction://hlinkfile"/>
          </p:cNvPr>
          <p:cNvPicPr>
            <a:picLocks noChangeAspect="1"/>
          </p:cNvPicPr>
          <p:nvPr/>
        </p:nvPicPr>
        <p:blipFill>
          <a:blip r:embed="rId8"/>
          <a:stretch>
            <a:fillRect/>
          </a:stretch>
        </p:blipFill>
        <p:spPr>
          <a:xfrm>
            <a:off x="11779751" y="6381328"/>
            <a:ext cx="410662" cy="389048"/>
          </a:xfrm>
          <a:prstGeom prst="rect">
            <a:avLst/>
          </a:prstGeom>
        </p:spPr>
      </p:pic>
    </p:spTree>
    <p:extLst>
      <p:ext uri="{BB962C8B-B14F-4D97-AF65-F5344CB8AC3E}">
        <p14:creationId xmlns:p14="http://schemas.microsoft.com/office/powerpoint/2010/main" val="13275031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箭头: 五边形 4">
            <a:extLst>
              <a:ext uri="{FF2B5EF4-FFF2-40B4-BE49-F238E27FC236}">
                <a16:creationId xmlns="" xmlns:a16="http://schemas.microsoft.com/office/drawing/2014/main" id="{12E190CB-2FCD-469A-A437-558D72B33E0B}"/>
              </a:ext>
            </a:extLst>
          </p:cNvPr>
          <p:cNvSpPr/>
          <p:nvPr/>
        </p:nvSpPr>
        <p:spPr>
          <a:xfrm>
            <a:off x="0" y="1813781"/>
            <a:ext cx="10343678" cy="3330281"/>
          </a:xfrm>
          <a:prstGeom prst="homePlate">
            <a:avLst/>
          </a:prstGeom>
          <a:solidFill>
            <a:srgbClr val="0046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Rectangle 11">
            <a:extLst>
              <a:ext uri="{FF2B5EF4-FFF2-40B4-BE49-F238E27FC236}">
                <a16:creationId xmlns="" xmlns:a16="http://schemas.microsoft.com/office/drawing/2014/main" id="{E54072CB-B606-AC0F-BBFA-587857636877}"/>
              </a:ext>
            </a:extLst>
          </p:cNvPr>
          <p:cNvSpPr>
            <a:spLocks noChangeArrowheads="1"/>
          </p:cNvSpPr>
          <p:nvPr/>
        </p:nvSpPr>
        <p:spPr bwMode="gray">
          <a:xfrm>
            <a:off x="-97482" y="3284984"/>
            <a:ext cx="5439464" cy="1692771"/>
          </a:xfrm>
          <a:prstGeom prst="rect">
            <a:avLst/>
          </a:prstGeom>
          <a:noFill/>
          <a:ln>
            <a:noFill/>
          </a:ln>
        </p:spPr>
        <p:txBody>
          <a:bodyPr wrap="square">
            <a:spAutoFit/>
          </a:bodyPr>
          <a:lstStyle>
            <a:defPPr>
              <a:defRPr lang="zh-CN"/>
            </a:defPPr>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609600" lvl="1" indent="-1524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1219200" lvl="2" indent="-3048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828800" lvl="3" indent="-4572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2438400" lvl="4"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609600" algn="l" defTabSz="12192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gn="ctr" eaLnBrk="0" fontAlgn="auto" hangingPunct="0">
              <a:spcBef>
                <a:spcPts val="0"/>
              </a:spcBef>
              <a:spcAft>
                <a:spcPts val="0"/>
              </a:spcAft>
              <a:defRPr/>
            </a:pPr>
            <a:r>
              <a:rPr lang="en-US" altLang="zh-CN" sz="4000" dirty="0">
                <a:solidFill>
                  <a:schemeClr val="bg1">
                    <a:lumMod val="95000"/>
                  </a:schemeClr>
                </a:solidFill>
                <a:latin typeface="Impact LT"/>
                <a:ea typeface="微软雅黑" panose="020B0503020204020204" pitchFamily="34" charset="-122"/>
              </a:rPr>
              <a:t>Part 05 </a:t>
            </a:r>
            <a:endParaRPr lang="en-US" altLang="zh-CN" sz="4000" b="1" dirty="0">
              <a:solidFill>
                <a:schemeClr val="bg1">
                  <a:lumMod val="95000"/>
                </a:schemeClr>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zh-CN" altLang="en-US" sz="3200" b="1" dirty="0">
                <a:solidFill>
                  <a:schemeClr val="bg1">
                    <a:lumMod val="95000"/>
                  </a:schemeClr>
                </a:solidFill>
                <a:latin typeface="微软雅黑" panose="020B0503020204020204" pitchFamily="34" charset="-122"/>
                <a:ea typeface="微软雅黑" panose="020B0503020204020204" pitchFamily="34" charset="-122"/>
              </a:rPr>
              <a:t>认证和荣誉</a:t>
            </a:r>
            <a:endParaRPr lang="en-US" altLang="zh-CN" sz="3200" b="1" dirty="0">
              <a:solidFill>
                <a:schemeClr val="bg1">
                  <a:lumMod val="95000"/>
                </a:schemeClr>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en-US" altLang="zh-CN" sz="3200" b="1" dirty="0">
                <a:solidFill>
                  <a:schemeClr val="bg1">
                    <a:lumMod val="95000"/>
                  </a:schemeClr>
                </a:solidFill>
                <a:latin typeface="微软雅黑" panose="020B0503020204020204" pitchFamily="34" charset="-122"/>
                <a:ea typeface="微软雅黑" panose="020B0503020204020204" pitchFamily="34" charset="-122"/>
              </a:rPr>
              <a:t>Certification and Honor</a:t>
            </a:r>
            <a:endParaRPr lang="en-US" altLang="zh-CN" sz="3200" dirty="0">
              <a:solidFill>
                <a:schemeClr val="bg1">
                  <a:lumMod val="95000"/>
                </a:schemeClr>
              </a:solidFill>
              <a:latin typeface="Impact LT"/>
              <a:ea typeface="微软雅黑" panose="020B0503020204020204" pitchFamily="34" charset="-122"/>
            </a:endParaRPr>
          </a:p>
        </p:txBody>
      </p:sp>
      <p:sp>
        <p:nvSpPr>
          <p:cNvPr id="6" name="箭头: 五边形 5">
            <a:extLst>
              <a:ext uri="{FF2B5EF4-FFF2-40B4-BE49-F238E27FC236}">
                <a16:creationId xmlns="" xmlns:a16="http://schemas.microsoft.com/office/drawing/2014/main" id="{496D8803-5044-4D1B-858A-A18C802B54CB}"/>
              </a:ext>
            </a:extLst>
          </p:cNvPr>
          <p:cNvSpPr/>
          <p:nvPr/>
        </p:nvSpPr>
        <p:spPr>
          <a:xfrm rot="10800000">
            <a:off x="5024240" y="3636067"/>
            <a:ext cx="7197352" cy="2232248"/>
          </a:xfrm>
          <a:prstGeom prst="homePlat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7" descr="笔记本电脑">
            <a:extLst>
              <a:ext uri="{FF2B5EF4-FFF2-40B4-BE49-F238E27FC236}">
                <a16:creationId xmlns="" xmlns:a16="http://schemas.microsoft.com/office/drawing/2014/main" id="{E4B5C59A-19A2-443C-9F73-B123719E7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46735" y="1813781"/>
            <a:ext cx="1794479" cy="1794479"/>
          </a:xfrm>
          <a:prstGeom prst="rect">
            <a:avLst/>
          </a:prstGeom>
        </p:spPr>
      </p:pic>
    </p:spTree>
    <p:extLst>
      <p:ext uri="{BB962C8B-B14F-4D97-AF65-F5344CB8AC3E}">
        <p14:creationId xmlns:p14="http://schemas.microsoft.com/office/powerpoint/2010/main" val="302075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0766" y="133659"/>
            <a:ext cx="5374663"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t>认证荣誉</a:t>
            </a:r>
            <a:r>
              <a:rPr lang="en-US" altLang="zh-CN" dirty="0"/>
              <a:t>Certification Honor</a:t>
            </a:r>
          </a:p>
        </p:txBody>
      </p:sp>
      <p:pic>
        <p:nvPicPr>
          <p:cNvPr id="2051" name="Picture 3" descr="\\192.168.1.55\天燕\官网材料\提供的资料\认证\20200605认证\1-UL\UL的图标.jpg"/>
          <p:cNvPicPr>
            <a:picLocks noChangeAspect="1" noChangeArrowheads="1"/>
          </p:cNvPicPr>
          <p:nvPr/>
        </p:nvPicPr>
        <p:blipFill>
          <a:blip r:embed="rId3" cstate="print"/>
          <a:srcRect/>
          <a:stretch>
            <a:fillRect/>
          </a:stretch>
        </p:blipFill>
        <p:spPr bwMode="auto">
          <a:xfrm>
            <a:off x="571134" y="3299985"/>
            <a:ext cx="432048" cy="432048"/>
          </a:xfrm>
          <a:prstGeom prst="rect">
            <a:avLst/>
          </a:prstGeom>
          <a:noFill/>
        </p:spPr>
      </p:pic>
      <p:pic>
        <p:nvPicPr>
          <p:cNvPr id="2052" name="Picture 4" descr="\\192.168.1.55\天燕\官网材料\提供的资料\认证\20200605认证\1-UL\CUL的图标.jpg"/>
          <p:cNvPicPr>
            <a:picLocks noChangeAspect="1" noChangeArrowheads="1"/>
          </p:cNvPicPr>
          <p:nvPr/>
        </p:nvPicPr>
        <p:blipFill>
          <a:blip r:embed="rId4" cstate="print"/>
          <a:srcRect/>
          <a:stretch>
            <a:fillRect/>
          </a:stretch>
        </p:blipFill>
        <p:spPr bwMode="auto">
          <a:xfrm>
            <a:off x="1039835" y="3297257"/>
            <a:ext cx="432048" cy="432048"/>
          </a:xfrm>
          <a:prstGeom prst="rect">
            <a:avLst/>
          </a:prstGeom>
          <a:noFill/>
        </p:spPr>
      </p:pic>
      <p:pic>
        <p:nvPicPr>
          <p:cNvPr id="2056" name="Picture 8" descr="\\192.168.1.55\天燕\官网材料\提供的资料\认证\20200605认证\3-ROHS for connector\ROHS的图标.jpg"/>
          <p:cNvPicPr>
            <a:picLocks noChangeAspect="1" noChangeArrowheads="1"/>
          </p:cNvPicPr>
          <p:nvPr/>
        </p:nvPicPr>
        <p:blipFill>
          <a:blip r:embed="rId5" cstate="print"/>
          <a:srcRect/>
          <a:stretch>
            <a:fillRect/>
          </a:stretch>
        </p:blipFill>
        <p:spPr bwMode="auto">
          <a:xfrm>
            <a:off x="8808418" y="3289973"/>
            <a:ext cx="473968" cy="473968"/>
          </a:xfrm>
          <a:prstGeom prst="rect">
            <a:avLst/>
          </a:prstGeom>
          <a:noFill/>
        </p:spPr>
      </p:pic>
      <p:pic>
        <p:nvPicPr>
          <p:cNvPr id="2058" name="Picture 10" descr="\\192.168.1.55\天燕\官网材料\提供的资料\认证\20200605认证\4-REACH for connector\REACH的图标.jpg"/>
          <p:cNvPicPr>
            <a:picLocks noChangeAspect="1" noChangeArrowheads="1"/>
          </p:cNvPicPr>
          <p:nvPr/>
        </p:nvPicPr>
        <p:blipFill>
          <a:blip r:embed="rId6" cstate="print"/>
          <a:srcRect/>
          <a:stretch>
            <a:fillRect/>
          </a:stretch>
        </p:blipFill>
        <p:spPr bwMode="auto">
          <a:xfrm>
            <a:off x="10438409" y="3229344"/>
            <a:ext cx="469752" cy="469752"/>
          </a:xfrm>
          <a:prstGeom prst="rect">
            <a:avLst/>
          </a:prstGeom>
          <a:noFill/>
        </p:spPr>
      </p:pic>
      <p:pic>
        <p:nvPicPr>
          <p:cNvPr id="14" name="Picture 8" descr="\\192.168.1.55\天燕\官网材料\提供的资料\认证\20200605认证\3-ROHS for connector\ROHS的图标.jpg"/>
          <p:cNvPicPr>
            <a:picLocks noChangeAspect="1" noChangeArrowheads="1"/>
          </p:cNvPicPr>
          <p:nvPr/>
        </p:nvPicPr>
        <p:blipFill>
          <a:blip r:embed="rId5" cstate="print"/>
          <a:srcRect/>
          <a:stretch>
            <a:fillRect/>
          </a:stretch>
        </p:blipFill>
        <p:spPr bwMode="auto">
          <a:xfrm>
            <a:off x="792172" y="6227242"/>
            <a:ext cx="473968" cy="473968"/>
          </a:xfrm>
          <a:prstGeom prst="rect">
            <a:avLst/>
          </a:prstGeom>
          <a:noFill/>
        </p:spPr>
      </p:pic>
      <p:pic>
        <p:nvPicPr>
          <p:cNvPr id="16" name="Picture 10" descr="\\192.168.1.55\天燕\官网材料\提供的资料\认证\20200605认证\4-REACH for connector\REACH的图标.jpg"/>
          <p:cNvPicPr>
            <a:picLocks noChangeAspect="1" noChangeArrowheads="1"/>
          </p:cNvPicPr>
          <p:nvPr/>
        </p:nvPicPr>
        <p:blipFill>
          <a:blip r:embed="rId6" cstate="print"/>
          <a:srcRect/>
          <a:stretch>
            <a:fillRect/>
          </a:stretch>
        </p:blipFill>
        <p:spPr bwMode="auto">
          <a:xfrm>
            <a:off x="3116894" y="6240465"/>
            <a:ext cx="469752" cy="469752"/>
          </a:xfrm>
          <a:prstGeom prst="rect">
            <a:avLst/>
          </a:prstGeom>
          <a:noFill/>
        </p:spPr>
      </p:pic>
      <p:sp>
        <p:nvSpPr>
          <p:cNvPr id="29" name="菱形 28">
            <a:extLst>
              <a:ext uri="{FF2B5EF4-FFF2-40B4-BE49-F238E27FC236}">
                <a16:creationId xmlns="" xmlns:a16="http://schemas.microsoft.com/office/drawing/2014/main" id="{0989A1FB-2872-49DD-8D46-8BB6CD9A7A65}"/>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菱形 30">
            <a:extLst>
              <a:ext uri="{FF2B5EF4-FFF2-40B4-BE49-F238E27FC236}">
                <a16:creationId xmlns="" xmlns:a16="http://schemas.microsoft.com/office/drawing/2014/main" id="{B5F0276A-E888-4589-8B7F-6773ECCE266C}"/>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a:extLst>
              <a:ext uri="{FF2B5EF4-FFF2-40B4-BE49-F238E27FC236}">
                <a16:creationId xmlns="" xmlns:a16="http://schemas.microsoft.com/office/drawing/2014/main" id="{257C30E0-C85D-4710-A722-A3ED02F67F02}"/>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pic>
        <p:nvPicPr>
          <p:cNvPr id="4" name="图片 3">
            <a:extLst>
              <a:ext uri="{FF2B5EF4-FFF2-40B4-BE49-F238E27FC236}">
                <a16:creationId xmlns="" xmlns:a16="http://schemas.microsoft.com/office/drawing/2014/main" id="{E4FDE915-4DD5-4773-989D-BE56FE48CB36}"/>
              </a:ext>
            </a:extLst>
          </p:cNvPr>
          <p:cNvPicPr>
            <a:picLocks noChangeAspect="1"/>
          </p:cNvPicPr>
          <p:nvPr/>
        </p:nvPicPr>
        <p:blipFill>
          <a:blip r:embed="rId7"/>
          <a:stretch>
            <a:fillRect/>
          </a:stretch>
        </p:blipFill>
        <p:spPr>
          <a:xfrm>
            <a:off x="9956835" y="794668"/>
            <a:ext cx="1671007" cy="2436245"/>
          </a:xfrm>
          <a:prstGeom prst="rect">
            <a:avLst/>
          </a:prstGeom>
        </p:spPr>
      </p:pic>
      <p:pic>
        <p:nvPicPr>
          <p:cNvPr id="7" name="图片 6">
            <a:extLst>
              <a:ext uri="{FF2B5EF4-FFF2-40B4-BE49-F238E27FC236}">
                <a16:creationId xmlns="" xmlns:a16="http://schemas.microsoft.com/office/drawing/2014/main" id="{F8BEFFF3-3630-4FE2-8D91-3C494B85673D}"/>
              </a:ext>
            </a:extLst>
          </p:cNvPr>
          <p:cNvPicPr>
            <a:picLocks noChangeAspect="1"/>
          </p:cNvPicPr>
          <p:nvPr/>
        </p:nvPicPr>
        <p:blipFill>
          <a:blip r:embed="rId8"/>
          <a:stretch>
            <a:fillRect/>
          </a:stretch>
        </p:blipFill>
        <p:spPr>
          <a:xfrm>
            <a:off x="8214699" y="797180"/>
            <a:ext cx="1685011" cy="2467118"/>
          </a:xfrm>
          <a:prstGeom prst="rect">
            <a:avLst/>
          </a:prstGeom>
        </p:spPr>
      </p:pic>
      <p:pic>
        <p:nvPicPr>
          <p:cNvPr id="10" name="图片 9">
            <a:extLst>
              <a:ext uri="{FF2B5EF4-FFF2-40B4-BE49-F238E27FC236}">
                <a16:creationId xmlns="" xmlns:a16="http://schemas.microsoft.com/office/drawing/2014/main" id="{D65E4214-16F4-4E46-8055-B4120AC322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9273" y="3790997"/>
            <a:ext cx="1747262" cy="2436245"/>
          </a:xfrm>
          <a:prstGeom prst="rect">
            <a:avLst/>
          </a:prstGeom>
        </p:spPr>
      </p:pic>
      <p:pic>
        <p:nvPicPr>
          <p:cNvPr id="12" name="图片 11">
            <a:extLst>
              <a:ext uri="{FF2B5EF4-FFF2-40B4-BE49-F238E27FC236}">
                <a16:creationId xmlns="" xmlns:a16="http://schemas.microsoft.com/office/drawing/2014/main" id="{AD39A7B1-7039-487B-9A69-8DD7CC15C8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4402" y="3776747"/>
            <a:ext cx="1674736" cy="2348877"/>
          </a:xfrm>
          <a:prstGeom prst="rect">
            <a:avLst/>
          </a:prstGeom>
        </p:spPr>
      </p:pic>
      <p:pic>
        <p:nvPicPr>
          <p:cNvPr id="22" name="图片 21">
            <a:extLst>
              <a:ext uri="{FF2B5EF4-FFF2-40B4-BE49-F238E27FC236}">
                <a16:creationId xmlns="" xmlns:a16="http://schemas.microsoft.com/office/drawing/2014/main" id="{05EC74A3-5F10-405E-B1AA-9D9292985F87}"/>
              </a:ext>
            </a:extLst>
          </p:cNvPr>
          <p:cNvPicPr>
            <a:picLocks noChangeAspect="1"/>
          </p:cNvPicPr>
          <p:nvPr/>
        </p:nvPicPr>
        <p:blipFill>
          <a:blip r:embed="rId11"/>
          <a:stretch>
            <a:fillRect/>
          </a:stretch>
        </p:blipFill>
        <p:spPr>
          <a:xfrm>
            <a:off x="334566" y="821869"/>
            <a:ext cx="1739635" cy="2475388"/>
          </a:xfrm>
          <a:prstGeom prst="rect">
            <a:avLst/>
          </a:prstGeom>
        </p:spPr>
      </p:pic>
      <p:pic>
        <p:nvPicPr>
          <p:cNvPr id="26" name="图片 25">
            <a:extLst>
              <a:ext uri="{FF2B5EF4-FFF2-40B4-BE49-F238E27FC236}">
                <a16:creationId xmlns="" xmlns:a16="http://schemas.microsoft.com/office/drawing/2014/main" id="{E9FCDC40-CED9-40AC-A5A1-9F3E6499C1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38995" y="798666"/>
            <a:ext cx="1741008" cy="2467115"/>
          </a:xfrm>
          <a:prstGeom prst="rect">
            <a:avLst/>
          </a:prstGeom>
        </p:spPr>
      </p:pic>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07579" y="782675"/>
            <a:ext cx="1773010" cy="2507298"/>
          </a:xfrm>
          <a:prstGeom prst="rect">
            <a:avLst/>
          </a:prstGeom>
        </p:spPr>
      </p:pic>
      <p:pic>
        <p:nvPicPr>
          <p:cNvPr id="34" name="Picture 3" descr="\\192.168.1.55\天燕\官网材料\提供的资料\认证\20200605认证\1-UL\UL的图标.jpg"/>
          <p:cNvPicPr>
            <a:picLocks noChangeAspect="1" noChangeArrowheads="1"/>
          </p:cNvPicPr>
          <p:nvPr/>
        </p:nvPicPr>
        <p:blipFill>
          <a:blip r:embed="rId3" cstate="print"/>
          <a:srcRect/>
          <a:stretch>
            <a:fillRect/>
          </a:stretch>
        </p:blipFill>
        <p:spPr bwMode="auto">
          <a:xfrm>
            <a:off x="3045564" y="3303423"/>
            <a:ext cx="432048" cy="432048"/>
          </a:xfrm>
          <a:prstGeom prst="rect">
            <a:avLst/>
          </a:prstGeom>
          <a:noFill/>
        </p:spPr>
      </p:pic>
      <p:pic>
        <p:nvPicPr>
          <p:cNvPr id="9" name="图片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37872" y="777183"/>
            <a:ext cx="1770439" cy="2503662"/>
          </a:xfrm>
          <a:prstGeom prst="rect">
            <a:avLst/>
          </a:prstGeom>
        </p:spPr>
      </p:pic>
      <p:pic>
        <p:nvPicPr>
          <p:cNvPr id="11" name="图片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27488" y="3276431"/>
            <a:ext cx="585012" cy="487510"/>
          </a:xfrm>
          <a:prstGeom prst="rect">
            <a:avLst/>
          </a:prstGeom>
        </p:spPr>
      </p:pic>
      <p:pic>
        <p:nvPicPr>
          <p:cNvPr id="37" name="图片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86821" y="3283202"/>
            <a:ext cx="585012" cy="487510"/>
          </a:xfrm>
          <a:prstGeom prst="rect">
            <a:avLst/>
          </a:prstGeom>
        </p:spPr>
      </p:pic>
      <p:pic>
        <p:nvPicPr>
          <p:cNvPr id="38" name="图片 37"/>
          <p:cNvPicPr>
            <a:picLocks noChangeAspect="1"/>
          </p:cNvPicPr>
          <p:nvPr/>
        </p:nvPicPr>
        <p:blipFill>
          <a:blip r:embed="rId16"/>
          <a:stretch>
            <a:fillRect/>
          </a:stretch>
        </p:blipFill>
        <p:spPr>
          <a:xfrm>
            <a:off x="4526659" y="3860515"/>
            <a:ext cx="1684922" cy="2366727"/>
          </a:xfrm>
          <a:prstGeom prst="rect">
            <a:avLst/>
          </a:prstGeom>
        </p:spPr>
      </p:pic>
      <p:pic>
        <p:nvPicPr>
          <p:cNvPr id="39" name="图片 38"/>
          <p:cNvPicPr>
            <a:picLocks noChangeAspect="1"/>
          </p:cNvPicPr>
          <p:nvPr/>
        </p:nvPicPr>
        <p:blipFill>
          <a:blip r:embed="rId17"/>
          <a:stretch>
            <a:fillRect/>
          </a:stretch>
        </p:blipFill>
        <p:spPr>
          <a:xfrm>
            <a:off x="6454513" y="3823533"/>
            <a:ext cx="1740065" cy="2457365"/>
          </a:xfrm>
          <a:prstGeom prst="rect">
            <a:avLst/>
          </a:prstGeom>
        </p:spPr>
      </p:pic>
      <p:pic>
        <p:nvPicPr>
          <p:cNvPr id="13" name="图片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94496" y="6259754"/>
            <a:ext cx="1184701" cy="529998"/>
          </a:xfrm>
          <a:prstGeom prst="rect">
            <a:avLst/>
          </a:prstGeom>
        </p:spPr>
      </p:pic>
      <p:sp>
        <p:nvSpPr>
          <p:cNvPr id="17" name="文本框 16"/>
          <p:cNvSpPr txBox="1"/>
          <p:nvPr/>
        </p:nvSpPr>
        <p:spPr>
          <a:xfrm>
            <a:off x="6888594" y="6383296"/>
            <a:ext cx="836577" cy="369332"/>
          </a:xfrm>
          <a:prstGeom prst="rect">
            <a:avLst/>
          </a:prstGeom>
          <a:noFill/>
        </p:spPr>
        <p:txBody>
          <a:bodyPr wrap="square" rtlCol="0">
            <a:spAutoFit/>
          </a:bodyPr>
          <a:lstStyle/>
          <a:p>
            <a:r>
              <a:rPr lang="en-US" altLang="zh-CN" b="1" dirty="0"/>
              <a:t>PFAS</a:t>
            </a:r>
            <a:endParaRPr lang="zh-CN" altLang="en-US" b="1" dirty="0"/>
          </a:p>
        </p:txBody>
      </p:sp>
      <p:pic>
        <p:nvPicPr>
          <p:cNvPr id="19" name="图片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23236" y="3725658"/>
            <a:ext cx="1876156" cy="2689157"/>
          </a:xfrm>
          <a:prstGeom prst="rect">
            <a:avLst/>
          </a:prstGeom>
        </p:spPr>
      </p:pic>
      <p:pic>
        <p:nvPicPr>
          <p:cNvPr id="21" name="图片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095497" y="3763941"/>
            <a:ext cx="1837537" cy="2597131"/>
          </a:xfrm>
          <a:prstGeom prst="rect">
            <a:avLst/>
          </a:prstGeom>
        </p:spPr>
      </p:pic>
      <p:pic>
        <p:nvPicPr>
          <p:cNvPr id="23" name="图片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727177" y="6414594"/>
            <a:ext cx="572236" cy="364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0766" y="133659"/>
            <a:ext cx="5374663"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t>认证荣誉</a:t>
            </a:r>
            <a:r>
              <a:rPr lang="en-US" altLang="zh-CN" dirty="0"/>
              <a:t>Certification Honor</a:t>
            </a:r>
          </a:p>
        </p:txBody>
      </p:sp>
      <p:pic>
        <p:nvPicPr>
          <p:cNvPr id="2062" name="Picture 14" descr="\\192.168.1.55\天燕\官网材料\提供的资料\认证\20200605认证\7-IATF 16949\IATF的图标.jpg"/>
          <p:cNvPicPr>
            <a:picLocks noChangeAspect="1" noChangeArrowheads="1"/>
          </p:cNvPicPr>
          <p:nvPr/>
        </p:nvPicPr>
        <p:blipFill>
          <a:blip r:embed="rId3" cstate="print"/>
          <a:srcRect/>
          <a:stretch>
            <a:fillRect/>
          </a:stretch>
        </p:blipFill>
        <p:spPr bwMode="auto">
          <a:xfrm>
            <a:off x="6236081" y="6317483"/>
            <a:ext cx="438696" cy="438696"/>
          </a:xfrm>
          <a:prstGeom prst="rect">
            <a:avLst/>
          </a:prstGeom>
          <a:noFill/>
        </p:spPr>
      </p:pic>
      <p:pic>
        <p:nvPicPr>
          <p:cNvPr id="2070" name="Picture 22" descr="\\192.168.1.55\天燕\官网材料\提供的资料\认证\20200605认证\12-National High Technology Expertise\National High Technology Expertise的图标.jpg"/>
          <p:cNvPicPr>
            <a:picLocks noChangeAspect="1" noChangeArrowheads="1"/>
          </p:cNvPicPr>
          <p:nvPr/>
        </p:nvPicPr>
        <p:blipFill>
          <a:blip r:embed="rId4" cstate="print"/>
          <a:srcRect/>
          <a:stretch>
            <a:fillRect/>
          </a:stretch>
        </p:blipFill>
        <p:spPr bwMode="auto">
          <a:xfrm>
            <a:off x="9748172" y="3218775"/>
            <a:ext cx="466109" cy="466109"/>
          </a:xfrm>
          <a:prstGeom prst="rect">
            <a:avLst/>
          </a:prstGeom>
          <a:noFill/>
        </p:spPr>
      </p:pic>
      <p:pic>
        <p:nvPicPr>
          <p:cNvPr id="30" name="图片 29">
            <a:extLst>
              <a:ext uri="{FF2B5EF4-FFF2-40B4-BE49-F238E27FC236}">
                <a16:creationId xmlns="" xmlns:a16="http://schemas.microsoft.com/office/drawing/2014/main" id="{571999BE-5CE9-4026-9F8C-CEDE1769F591}"/>
              </a:ext>
            </a:extLst>
          </p:cNvPr>
          <p:cNvPicPr>
            <a:picLocks noChangeAspect="1"/>
          </p:cNvPicPr>
          <p:nvPr/>
        </p:nvPicPr>
        <p:blipFill>
          <a:blip r:embed="rId5"/>
          <a:stretch>
            <a:fillRect/>
          </a:stretch>
        </p:blipFill>
        <p:spPr>
          <a:xfrm>
            <a:off x="9790448" y="6454256"/>
            <a:ext cx="423833" cy="288994"/>
          </a:xfrm>
          <a:prstGeom prst="rect">
            <a:avLst/>
          </a:prstGeom>
        </p:spPr>
      </p:pic>
      <p:sp>
        <p:nvSpPr>
          <p:cNvPr id="29" name="菱形 28">
            <a:extLst>
              <a:ext uri="{FF2B5EF4-FFF2-40B4-BE49-F238E27FC236}">
                <a16:creationId xmlns="" xmlns:a16="http://schemas.microsoft.com/office/drawing/2014/main" id="{0989A1FB-2872-49DD-8D46-8BB6CD9A7A65}"/>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菱形 30">
            <a:extLst>
              <a:ext uri="{FF2B5EF4-FFF2-40B4-BE49-F238E27FC236}">
                <a16:creationId xmlns="" xmlns:a16="http://schemas.microsoft.com/office/drawing/2014/main" id="{B5F0276A-E888-4589-8B7F-6773ECCE266C}"/>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a:extLst>
              <a:ext uri="{FF2B5EF4-FFF2-40B4-BE49-F238E27FC236}">
                <a16:creationId xmlns="" xmlns:a16="http://schemas.microsoft.com/office/drawing/2014/main" id="{257C30E0-C85D-4710-A722-A3ED02F67F02}"/>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pic>
        <p:nvPicPr>
          <p:cNvPr id="15" name="图片 14">
            <a:extLst>
              <a:ext uri="{FF2B5EF4-FFF2-40B4-BE49-F238E27FC236}">
                <a16:creationId xmlns="" xmlns:a16="http://schemas.microsoft.com/office/drawing/2014/main" id="{AC407EA2-EF95-4837-B401-FAFD2F98A1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441" y="3955507"/>
            <a:ext cx="3370542" cy="2351722"/>
          </a:xfrm>
          <a:prstGeom prst="rect">
            <a:avLst/>
          </a:prstGeom>
        </p:spPr>
      </p:pic>
      <p:pic>
        <p:nvPicPr>
          <p:cNvPr id="36" name="图片 35">
            <a:extLst>
              <a:ext uri="{FF2B5EF4-FFF2-40B4-BE49-F238E27FC236}">
                <a16:creationId xmlns="" xmlns:a16="http://schemas.microsoft.com/office/drawing/2014/main" id="{A3B0DB49-721B-43D0-8DE3-882E585C8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83438" y="861817"/>
            <a:ext cx="3302377" cy="2336057"/>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7084" y="4038507"/>
            <a:ext cx="3136745" cy="2185722"/>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84736" y="3259149"/>
            <a:ext cx="2730381" cy="3861455"/>
          </a:xfrm>
          <a:prstGeom prst="rect">
            <a:avLst/>
          </a:prstGeom>
        </p:spPr>
      </p:pic>
      <p:pic>
        <p:nvPicPr>
          <p:cNvPr id="37" name="Picture 16" descr="\\192.168.1.55\天燕\官网材料\提供的资料\认证\20200605认证\8-ISO9001\ISO9001的图标.jpg"/>
          <p:cNvPicPr>
            <a:picLocks noChangeAspect="1" noChangeArrowheads="1"/>
          </p:cNvPicPr>
          <p:nvPr/>
        </p:nvPicPr>
        <p:blipFill>
          <a:blip r:embed="rId10" cstate="print"/>
          <a:srcRect/>
          <a:stretch>
            <a:fillRect/>
          </a:stretch>
        </p:blipFill>
        <p:spPr bwMode="auto">
          <a:xfrm>
            <a:off x="4991415" y="3253536"/>
            <a:ext cx="466108" cy="466108"/>
          </a:xfrm>
          <a:prstGeom prst="rect">
            <a:avLst/>
          </a:prstGeom>
          <a:noFill/>
        </p:spPr>
      </p:pic>
      <p:pic>
        <p:nvPicPr>
          <p:cNvPr id="38" name="Picture 18" descr="\\192.168.1.55\天燕\官网材料\提供的资料\认证\20200605认证\9-ISO14001\ISO14001的图标.gif"/>
          <p:cNvPicPr>
            <a:picLocks noChangeAspect="1" noChangeArrowheads="1"/>
          </p:cNvPicPr>
          <p:nvPr/>
        </p:nvPicPr>
        <p:blipFill>
          <a:blip r:embed="rId11" cstate="print"/>
          <a:srcRect/>
          <a:stretch>
            <a:fillRect/>
          </a:stretch>
        </p:blipFill>
        <p:spPr bwMode="auto">
          <a:xfrm>
            <a:off x="6849842" y="3246021"/>
            <a:ext cx="506587" cy="506587"/>
          </a:xfrm>
          <a:prstGeom prst="rect">
            <a:avLst/>
          </a:prstGeom>
          <a:noFill/>
        </p:spPr>
      </p:pic>
      <p:pic>
        <p:nvPicPr>
          <p:cNvPr id="39" name="图片 38">
            <a:extLst>
              <a:ext uri="{FF2B5EF4-FFF2-40B4-BE49-F238E27FC236}">
                <a16:creationId xmlns="" xmlns:a16="http://schemas.microsoft.com/office/drawing/2014/main" id="{2B909686-8DE1-4718-90A5-829E18A366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9201" y="808216"/>
            <a:ext cx="1732720" cy="2391356"/>
          </a:xfrm>
          <a:prstGeom prst="rect">
            <a:avLst/>
          </a:prstGeom>
        </p:spPr>
      </p:pic>
      <p:pic>
        <p:nvPicPr>
          <p:cNvPr id="40" name="图片 39">
            <a:extLst>
              <a:ext uri="{FF2B5EF4-FFF2-40B4-BE49-F238E27FC236}">
                <a16:creationId xmlns="" xmlns:a16="http://schemas.microsoft.com/office/drawing/2014/main" id="{0DD114AD-11BB-4059-A2F5-99E1470A7D7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36776" y="826597"/>
            <a:ext cx="1732720" cy="2382055"/>
          </a:xfrm>
          <a:prstGeom prst="rect">
            <a:avLst/>
          </a:prstGeom>
        </p:spPr>
      </p:pic>
      <p:pic>
        <p:nvPicPr>
          <p:cNvPr id="41" name="Picture 20" descr="\\192.168.1.55\天燕\官网材料\提供的资料\认证\20200605认证\10-CQC\CQC的图标.jpg"/>
          <p:cNvPicPr>
            <a:picLocks noChangeAspect="1" noChangeArrowheads="1"/>
          </p:cNvPicPr>
          <p:nvPr/>
        </p:nvPicPr>
        <p:blipFill>
          <a:blip r:embed="rId14" cstate="print"/>
          <a:srcRect/>
          <a:stretch>
            <a:fillRect/>
          </a:stretch>
        </p:blipFill>
        <p:spPr bwMode="auto">
          <a:xfrm>
            <a:off x="1147198" y="3258139"/>
            <a:ext cx="466109" cy="466109"/>
          </a:xfrm>
          <a:prstGeom prst="rect">
            <a:avLst/>
          </a:prstGeom>
          <a:noFill/>
        </p:spPr>
      </p:pic>
      <p:pic>
        <p:nvPicPr>
          <p:cNvPr id="42" name="图片 41">
            <a:extLst>
              <a:ext uri="{FF2B5EF4-FFF2-40B4-BE49-F238E27FC236}">
                <a16:creationId xmlns="" xmlns:a16="http://schemas.microsoft.com/office/drawing/2014/main" id="{7388EAAD-5B5F-42F3-9CE4-2F269FA2BA16}"/>
              </a:ext>
            </a:extLst>
          </p:cNvPr>
          <p:cNvPicPr>
            <a:picLocks noChangeAspect="1"/>
          </p:cNvPicPr>
          <p:nvPr/>
        </p:nvPicPr>
        <p:blipFill>
          <a:blip r:embed="rId15"/>
          <a:stretch>
            <a:fillRect/>
          </a:stretch>
        </p:blipFill>
        <p:spPr>
          <a:xfrm>
            <a:off x="3136497" y="3279813"/>
            <a:ext cx="489828" cy="391080"/>
          </a:xfrm>
          <a:prstGeom prst="rect">
            <a:avLst/>
          </a:prstGeom>
        </p:spPr>
      </p:pic>
      <p:pic>
        <p:nvPicPr>
          <p:cNvPr id="43" name="图片 42">
            <a:extLst>
              <a:ext uri="{FF2B5EF4-FFF2-40B4-BE49-F238E27FC236}">
                <a16:creationId xmlns="" xmlns:a16="http://schemas.microsoft.com/office/drawing/2014/main" id="{E4526492-E471-46B7-8E54-58820133452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07780" y="839157"/>
            <a:ext cx="1747262" cy="2286863"/>
          </a:xfrm>
          <a:prstGeom prst="rect">
            <a:avLst/>
          </a:prstGeom>
        </p:spPr>
      </p:pic>
      <p:pic>
        <p:nvPicPr>
          <p:cNvPr id="44" name="图片 43">
            <a:extLst>
              <a:ext uri="{FF2B5EF4-FFF2-40B4-BE49-F238E27FC236}">
                <a16:creationId xmlns="" xmlns:a16="http://schemas.microsoft.com/office/drawing/2014/main" id="{7EF94512-3023-4359-8CD4-A38FCABCD54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6631" y="812065"/>
            <a:ext cx="1600981" cy="2324713"/>
          </a:xfrm>
          <a:prstGeom prst="rect">
            <a:avLst/>
          </a:prstGeom>
        </p:spPr>
      </p:pic>
    </p:spTree>
    <p:extLst>
      <p:ext uri="{BB962C8B-B14F-4D97-AF65-F5344CB8AC3E}">
        <p14:creationId xmlns:p14="http://schemas.microsoft.com/office/powerpoint/2010/main" val="396432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7198" y="131150"/>
            <a:ext cx="5596080"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t>专利证书</a:t>
            </a:r>
            <a:r>
              <a:rPr lang="en-US" altLang="zh-CN" dirty="0"/>
              <a:t>Patent Certificate</a:t>
            </a:r>
          </a:p>
        </p:txBody>
      </p:sp>
      <p:sp>
        <p:nvSpPr>
          <p:cNvPr id="17" name="Rectangle 84"/>
          <p:cNvSpPr>
            <a:spLocks noChangeArrowheads="1"/>
          </p:cNvSpPr>
          <p:nvPr/>
        </p:nvSpPr>
        <p:spPr bwMode="auto">
          <a:xfrm>
            <a:off x="2249221" y="3477598"/>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ZL201820871392.2</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18" name="Rectangle 84"/>
          <p:cNvSpPr>
            <a:spLocks noChangeArrowheads="1"/>
          </p:cNvSpPr>
          <p:nvPr/>
        </p:nvSpPr>
        <p:spPr bwMode="auto">
          <a:xfrm>
            <a:off x="387279" y="3478177"/>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ZL201820871246.X</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19" name="Rectangle 84"/>
          <p:cNvSpPr>
            <a:spLocks noChangeArrowheads="1"/>
          </p:cNvSpPr>
          <p:nvPr/>
        </p:nvSpPr>
        <p:spPr bwMode="auto">
          <a:xfrm>
            <a:off x="5905573" y="3477598"/>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ZL201820871552.3</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0" name="Rectangle 84"/>
          <p:cNvSpPr>
            <a:spLocks noChangeArrowheads="1"/>
          </p:cNvSpPr>
          <p:nvPr/>
        </p:nvSpPr>
        <p:spPr bwMode="auto">
          <a:xfrm>
            <a:off x="4097497" y="3477598"/>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ZL201820871430.4</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1" name="Rectangle 84"/>
          <p:cNvSpPr>
            <a:spLocks noChangeArrowheads="1"/>
          </p:cNvSpPr>
          <p:nvPr/>
        </p:nvSpPr>
        <p:spPr bwMode="auto">
          <a:xfrm>
            <a:off x="7751390" y="3477600"/>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ZL201820872030.5</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2" name="Rectangle 84"/>
          <p:cNvSpPr>
            <a:spLocks noChangeArrowheads="1"/>
          </p:cNvSpPr>
          <p:nvPr/>
        </p:nvSpPr>
        <p:spPr bwMode="auto">
          <a:xfrm>
            <a:off x="9571075" y="3477599"/>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ZL201820874262.4</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3" name="Rectangle 84"/>
          <p:cNvSpPr>
            <a:spLocks noChangeArrowheads="1"/>
          </p:cNvSpPr>
          <p:nvPr/>
        </p:nvSpPr>
        <p:spPr bwMode="auto">
          <a:xfrm>
            <a:off x="454864" y="6390000"/>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ZL201820874273.2</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4" name="Rectangle 84"/>
          <p:cNvSpPr>
            <a:spLocks noChangeArrowheads="1"/>
          </p:cNvSpPr>
          <p:nvPr/>
        </p:nvSpPr>
        <p:spPr bwMode="auto">
          <a:xfrm>
            <a:off x="4064293" y="6390000"/>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ZL202021745838.0</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5" name="Rectangle 84"/>
          <p:cNvSpPr>
            <a:spLocks noChangeArrowheads="1"/>
          </p:cNvSpPr>
          <p:nvPr/>
        </p:nvSpPr>
        <p:spPr bwMode="auto">
          <a:xfrm>
            <a:off x="2282008" y="6390000"/>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ZL201920299528.1</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6" name="Rectangle 84"/>
          <p:cNvSpPr>
            <a:spLocks noChangeArrowheads="1"/>
          </p:cNvSpPr>
          <p:nvPr/>
        </p:nvSpPr>
        <p:spPr bwMode="auto">
          <a:xfrm>
            <a:off x="5917334" y="6400096"/>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ZL202021747698.0</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7" name="Rectangle 84"/>
          <p:cNvSpPr>
            <a:spLocks noChangeArrowheads="1"/>
          </p:cNvSpPr>
          <p:nvPr/>
        </p:nvSpPr>
        <p:spPr bwMode="auto">
          <a:xfrm>
            <a:off x="7705511" y="6385816"/>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ZL202021756511.3</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28" name="Rectangle 84"/>
          <p:cNvSpPr>
            <a:spLocks noChangeArrowheads="1"/>
          </p:cNvSpPr>
          <p:nvPr/>
        </p:nvSpPr>
        <p:spPr bwMode="auto">
          <a:xfrm>
            <a:off x="9551590" y="6390000"/>
            <a:ext cx="1690040" cy="346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rPr>
              <a:t>ZL202021757286.5</a:t>
            </a:r>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sym typeface="Impact" panose="020B0806030902050204" pitchFamily="34" charset="0"/>
            </a:endParaRPr>
          </a:p>
        </p:txBody>
      </p:sp>
      <p:pic>
        <p:nvPicPr>
          <p:cNvPr id="8" name="图片 7">
            <a:extLst>
              <a:ext uri="{FF2B5EF4-FFF2-40B4-BE49-F238E27FC236}">
                <a16:creationId xmlns="" xmlns:a16="http://schemas.microsoft.com/office/drawing/2014/main" id="{BFE6C567-6247-41C5-A9CA-B506B6F765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979" y="3808799"/>
            <a:ext cx="1844927" cy="2591297"/>
          </a:xfrm>
          <a:prstGeom prst="rect">
            <a:avLst/>
          </a:prstGeom>
        </p:spPr>
      </p:pic>
      <p:pic>
        <p:nvPicPr>
          <p:cNvPr id="30" name="图片 29">
            <a:extLst>
              <a:ext uri="{FF2B5EF4-FFF2-40B4-BE49-F238E27FC236}">
                <a16:creationId xmlns="" xmlns:a16="http://schemas.microsoft.com/office/drawing/2014/main" id="{499A1162-4C96-4FE7-A595-EED42E8E12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4251" y="3808799"/>
            <a:ext cx="1810358" cy="2591297"/>
          </a:xfrm>
          <a:prstGeom prst="rect">
            <a:avLst/>
          </a:prstGeom>
        </p:spPr>
      </p:pic>
      <p:pic>
        <p:nvPicPr>
          <p:cNvPr id="32" name="图片 31">
            <a:extLst>
              <a:ext uri="{FF2B5EF4-FFF2-40B4-BE49-F238E27FC236}">
                <a16:creationId xmlns="" xmlns:a16="http://schemas.microsoft.com/office/drawing/2014/main" id="{47656AB3-D106-45B5-87A3-26D30798C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7393" y="3818895"/>
            <a:ext cx="1810358" cy="2596523"/>
          </a:xfrm>
          <a:prstGeom prst="rect">
            <a:avLst/>
          </a:prstGeom>
        </p:spPr>
      </p:pic>
      <p:pic>
        <p:nvPicPr>
          <p:cNvPr id="34" name="图片 33">
            <a:extLst>
              <a:ext uri="{FF2B5EF4-FFF2-40B4-BE49-F238E27FC236}">
                <a16:creationId xmlns="" xmlns:a16="http://schemas.microsoft.com/office/drawing/2014/main" id="{5E980BDE-5A9A-412B-88A1-A75255A2E0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8223" y="3824121"/>
            <a:ext cx="1829151" cy="2591297"/>
          </a:xfrm>
          <a:prstGeom prst="rect">
            <a:avLst/>
          </a:prstGeom>
        </p:spPr>
      </p:pic>
      <p:pic>
        <p:nvPicPr>
          <p:cNvPr id="36" name="图片 35">
            <a:extLst>
              <a:ext uri="{FF2B5EF4-FFF2-40B4-BE49-F238E27FC236}">
                <a16:creationId xmlns="" xmlns:a16="http://schemas.microsoft.com/office/drawing/2014/main" id="{827DD0C0-F8EB-4C54-A867-453E99ACDE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049" y="3824122"/>
            <a:ext cx="1824381" cy="2591297"/>
          </a:xfrm>
          <a:prstGeom prst="rect">
            <a:avLst/>
          </a:prstGeom>
        </p:spPr>
      </p:pic>
      <p:pic>
        <p:nvPicPr>
          <p:cNvPr id="38" name="图片 37">
            <a:extLst>
              <a:ext uri="{FF2B5EF4-FFF2-40B4-BE49-F238E27FC236}">
                <a16:creationId xmlns="" xmlns:a16="http://schemas.microsoft.com/office/drawing/2014/main" id="{B9EB746C-8720-4FED-8F5C-27AA19B6D5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631" y="3818895"/>
            <a:ext cx="1829151" cy="2591297"/>
          </a:xfrm>
          <a:prstGeom prst="rect">
            <a:avLst/>
          </a:prstGeom>
        </p:spPr>
      </p:pic>
      <p:pic>
        <p:nvPicPr>
          <p:cNvPr id="40" name="图片 39">
            <a:extLst>
              <a:ext uri="{FF2B5EF4-FFF2-40B4-BE49-F238E27FC236}">
                <a16:creationId xmlns="" xmlns:a16="http://schemas.microsoft.com/office/drawing/2014/main" id="{FB5FFFC2-9E68-43D6-A9D3-0C7A0B155D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1284" y="908720"/>
            <a:ext cx="1848951" cy="2606620"/>
          </a:xfrm>
          <a:prstGeom prst="rect">
            <a:avLst/>
          </a:prstGeom>
        </p:spPr>
      </p:pic>
      <p:pic>
        <p:nvPicPr>
          <p:cNvPr id="42" name="图片 41">
            <a:extLst>
              <a:ext uri="{FF2B5EF4-FFF2-40B4-BE49-F238E27FC236}">
                <a16:creationId xmlns="" xmlns:a16="http://schemas.microsoft.com/office/drawing/2014/main" id="{9CC8D20B-1A1C-47E6-AA7B-4863B70621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233076" y="1283019"/>
            <a:ext cx="2597549" cy="1848952"/>
          </a:xfrm>
          <a:prstGeom prst="rect">
            <a:avLst/>
          </a:prstGeom>
        </p:spPr>
      </p:pic>
      <p:pic>
        <p:nvPicPr>
          <p:cNvPr id="44" name="图片 43">
            <a:extLst>
              <a:ext uri="{FF2B5EF4-FFF2-40B4-BE49-F238E27FC236}">
                <a16:creationId xmlns="" xmlns:a16="http://schemas.microsoft.com/office/drawing/2014/main" id="{ED16DE36-5D99-4CBF-81FF-8CB588A6E2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97017" y="913588"/>
            <a:ext cx="1810357" cy="2594781"/>
          </a:xfrm>
          <a:prstGeom prst="rect">
            <a:avLst/>
          </a:prstGeom>
        </p:spPr>
      </p:pic>
      <p:pic>
        <p:nvPicPr>
          <p:cNvPr id="46" name="图片 45">
            <a:extLst>
              <a:ext uri="{FF2B5EF4-FFF2-40B4-BE49-F238E27FC236}">
                <a16:creationId xmlns="" xmlns:a16="http://schemas.microsoft.com/office/drawing/2014/main" id="{5119445C-187F-490A-927D-812274BB00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58221" y="908720"/>
            <a:ext cx="1848953" cy="2602780"/>
          </a:xfrm>
          <a:prstGeom prst="rect">
            <a:avLst/>
          </a:prstGeom>
        </p:spPr>
      </p:pic>
      <p:pic>
        <p:nvPicPr>
          <p:cNvPr id="48" name="图片 47">
            <a:extLst>
              <a:ext uri="{FF2B5EF4-FFF2-40B4-BE49-F238E27FC236}">
                <a16:creationId xmlns="" xmlns:a16="http://schemas.microsoft.com/office/drawing/2014/main" id="{9D9CB652-7032-4067-A509-34556772D5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739486" y="1293131"/>
            <a:ext cx="2599133" cy="1844927"/>
          </a:xfrm>
          <a:prstGeom prst="rect">
            <a:avLst/>
          </a:prstGeom>
        </p:spPr>
      </p:pic>
      <p:pic>
        <p:nvPicPr>
          <p:cNvPr id="50" name="图片 49">
            <a:extLst>
              <a:ext uri="{FF2B5EF4-FFF2-40B4-BE49-F238E27FC236}">
                <a16:creationId xmlns="" xmlns:a16="http://schemas.microsoft.com/office/drawing/2014/main" id="{31E058A5-7121-49AD-B74A-F4BDCA4E537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75004" y="1291675"/>
            <a:ext cx="2585415" cy="1834123"/>
          </a:xfrm>
          <a:prstGeom prst="rect">
            <a:avLst/>
          </a:prstGeom>
        </p:spPr>
      </p:pic>
      <p:sp>
        <p:nvSpPr>
          <p:cNvPr id="29" name="菱形 28">
            <a:extLst>
              <a:ext uri="{FF2B5EF4-FFF2-40B4-BE49-F238E27FC236}">
                <a16:creationId xmlns="" xmlns:a16="http://schemas.microsoft.com/office/drawing/2014/main" id="{28A674B5-5C85-4A2E-8006-06B4D9DD100A}"/>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菱形 30">
            <a:extLst>
              <a:ext uri="{FF2B5EF4-FFF2-40B4-BE49-F238E27FC236}">
                <a16:creationId xmlns="" xmlns:a16="http://schemas.microsoft.com/office/drawing/2014/main" id="{59A79C17-6852-4C32-94C7-A978B6F46266}"/>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a:extLst>
              <a:ext uri="{FF2B5EF4-FFF2-40B4-BE49-F238E27FC236}">
                <a16:creationId xmlns="" xmlns:a16="http://schemas.microsoft.com/office/drawing/2014/main" id="{D2FA6CA4-E743-427B-963E-82C4DC74CCAA}"/>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435" y="161456"/>
            <a:ext cx="4585061" cy="523220"/>
          </a:xfrm>
          <a:prstGeom prst="rect">
            <a:avLst/>
          </a:prstGeom>
          <a:noFill/>
        </p:spPr>
        <p:txBody>
          <a:bodyPr wrap="square" rtlCol="0">
            <a:spAutoFit/>
          </a:bodyPr>
          <a:lstStyle>
            <a:defPPr>
              <a:defRPr lang="zh-CN"/>
            </a:defPPr>
            <a:lvl1pPr>
              <a:defRPr sz="2800" b="1">
                <a:solidFill>
                  <a:schemeClr val="accent5">
                    <a:lumMod val="50000"/>
                  </a:schemeClr>
                </a:solidFill>
                <a:latin typeface="微软雅黑" panose="020B0503020204020204" pitchFamily="34" charset="-122"/>
                <a:ea typeface="微软雅黑" panose="020B0503020204020204" pitchFamily="34" charset="-122"/>
              </a:defRPr>
            </a:lvl1pPr>
          </a:lstStyle>
          <a:p>
            <a:r>
              <a:rPr lang="zh-CN" altLang="en-US" dirty="0"/>
              <a:t>联系我们</a:t>
            </a:r>
            <a:r>
              <a:rPr lang="en-US" altLang="zh-CN" dirty="0"/>
              <a:t>Contact us</a:t>
            </a:r>
          </a:p>
        </p:txBody>
      </p:sp>
      <p:sp>
        <p:nvSpPr>
          <p:cNvPr id="4" name="矩形 3"/>
          <p:cNvSpPr/>
          <p:nvPr/>
        </p:nvSpPr>
        <p:spPr>
          <a:xfrm>
            <a:off x="654296" y="1416854"/>
            <a:ext cx="5136424" cy="2246769"/>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总部：浙江联和电子有限公司</a:t>
            </a:r>
          </a:p>
          <a:p>
            <a:r>
              <a:rPr lang="zh-CN" altLang="en-US" sz="1400" dirty="0">
                <a:latin typeface="微软雅黑" panose="020B0503020204020204" pitchFamily="34" charset="-122"/>
                <a:ea typeface="微软雅黑" panose="020B0503020204020204" pitchFamily="34" charset="-122"/>
              </a:rPr>
              <a:t>浙江省乐清市乐清湾港区红旗路</a:t>
            </a:r>
            <a:r>
              <a:rPr lang="en-US" altLang="zh-CN" sz="1400" dirty="0">
                <a:latin typeface="微软雅黑" panose="020B0503020204020204" pitchFamily="34" charset="-122"/>
                <a:ea typeface="微软雅黑" panose="020B0503020204020204" pitchFamily="34" charset="-122"/>
              </a:rPr>
              <a:t>8</a:t>
            </a:r>
            <a:r>
              <a:rPr lang="zh-CN" altLang="en-US" sz="1400" dirty="0">
                <a:latin typeface="微软雅黑" panose="020B0503020204020204" pitchFamily="34" charset="-122"/>
                <a:ea typeface="微软雅黑" panose="020B0503020204020204" pitchFamily="34" charset="-122"/>
              </a:rPr>
              <a:t>号</a:t>
            </a:r>
            <a:endParaRPr lang="en-US" altLang="zh-CN" sz="1400" dirty="0">
              <a:latin typeface="微软雅黑" panose="020B0503020204020204" pitchFamily="34" charset="-122"/>
              <a:ea typeface="微软雅黑" panose="020B0503020204020204" pitchFamily="34" charset="-122"/>
            </a:endParaRPr>
          </a:p>
          <a:p>
            <a:r>
              <a:rPr lang="en-US" altLang="zh-CN" sz="1400" dirty="0">
                <a:latin typeface="微软雅黑" panose="020B0503020204020204" pitchFamily="34" charset="-122"/>
                <a:ea typeface="微软雅黑" panose="020B0503020204020204" pitchFamily="34" charset="-122"/>
              </a:rPr>
              <a:t>T: (86) -577-62383212</a:t>
            </a:r>
          </a:p>
          <a:p>
            <a:r>
              <a:rPr lang="en-US" altLang="zh-CN" sz="1400" dirty="0">
                <a:latin typeface="微软雅黑" panose="020B0503020204020204" pitchFamily="34" charset="-122"/>
                <a:ea typeface="微软雅黑" panose="020B0503020204020204" pitchFamily="34" charset="-122"/>
              </a:rPr>
              <a:t>F: (86) -577-62382566</a:t>
            </a:r>
          </a:p>
          <a:p>
            <a:r>
              <a:rPr lang="en-US" altLang="zh-CN" sz="1400" dirty="0">
                <a:latin typeface="微软雅黑" panose="020B0503020204020204" pitchFamily="34" charset="-122"/>
                <a:ea typeface="微软雅黑" panose="020B0503020204020204" pitchFamily="34" charset="-122"/>
              </a:rPr>
              <a:t>E: lhecn01@lhecn.net   lhecn03@lhecn.net </a:t>
            </a:r>
          </a:p>
          <a:p>
            <a:r>
              <a:rPr lang="zh-CN" altLang="en-US" sz="1400" dirty="0">
                <a:latin typeface="微软雅黑" panose="020B0503020204020204" pitchFamily="34" charset="-122"/>
                <a:ea typeface="微软雅黑" panose="020B0503020204020204" pitchFamily="34" charset="-122"/>
              </a:rPr>
              <a:t>中文站 </a:t>
            </a:r>
            <a:r>
              <a:rPr lang="en-US" altLang="zh-CN" sz="1400" dirty="0">
                <a:latin typeface="微软雅黑" panose="020B0503020204020204" pitchFamily="34" charset="-122"/>
                <a:ea typeface="微软雅黑" panose="020B0503020204020204" pitchFamily="34" charset="-122"/>
                <a:hlinkClick r:id="rId2"/>
              </a:rPr>
              <a:t>www.lhecn.com.cn</a:t>
            </a:r>
            <a:r>
              <a:rPr lang="en-US" altLang="zh-CN" sz="1400" dirty="0">
                <a:latin typeface="微软雅黑" panose="020B0503020204020204" pitchFamily="34" charset="-122"/>
                <a:ea typeface="微软雅黑" panose="020B0503020204020204" pitchFamily="34" charset="-122"/>
              </a:rPr>
              <a:t> </a:t>
            </a:r>
          </a:p>
          <a:p>
            <a:r>
              <a:rPr lang="zh-CN" altLang="en-US" sz="1400" dirty="0">
                <a:latin typeface="微软雅黑" panose="020B0503020204020204" pitchFamily="34" charset="-122"/>
                <a:ea typeface="微软雅黑" panose="020B0503020204020204" pitchFamily="34" charset="-122"/>
              </a:rPr>
              <a:t>英文站</a:t>
            </a:r>
            <a:r>
              <a:rPr lang="en-US" altLang="zh-CN" sz="1400" dirty="0">
                <a:latin typeface="微软雅黑" panose="020B0503020204020204" pitchFamily="34" charset="-122"/>
                <a:ea typeface="微软雅黑" panose="020B0503020204020204" pitchFamily="34" charset="-122"/>
              </a:rPr>
              <a:t> www.lhecn.com</a:t>
            </a:r>
          </a:p>
          <a:p>
            <a:r>
              <a:rPr lang="zh-CN" altLang="en-US" sz="1400" dirty="0">
                <a:latin typeface="微软雅黑" panose="020B0503020204020204" pitchFamily="34" charset="-122"/>
                <a:ea typeface="微软雅黑" panose="020B0503020204020204" pitchFamily="34" charset="-122"/>
              </a:rPr>
              <a:t>附属公司</a:t>
            </a:r>
          </a:p>
          <a:p>
            <a:r>
              <a:rPr lang="zh-CN" altLang="en-US" sz="1400" dirty="0">
                <a:latin typeface="微软雅黑" panose="020B0503020204020204" pitchFamily="34" charset="-122"/>
                <a:ea typeface="微软雅黑" panose="020B0503020204020204" pitchFamily="34" charset="-122"/>
              </a:rPr>
              <a:t>浙江联和进出口有限公司</a:t>
            </a:r>
            <a:endParaRPr lang="en-US" altLang="zh-CN" sz="1400" dirty="0">
              <a:latin typeface="微软雅黑" panose="020B0503020204020204" pitchFamily="34" charset="-122"/>
              <a:ea typeface="微软雅黑" panose="020B0503020204020204" pitchFamily="34" charset="-122"/>
            </a:endParaRPr>
          </a:p>
          <a:p>
            <a:r>
              <a:rPr lang="zh-CN" altLang="en-US" sz="1400" dirty="0">
                <a:latin typeface="微软雅黑" panose="020B0503020204020204" pitchFamily="34" charset="-122"/>
                <a:ea typeface="微软雅黑" panose="020B0503020204020204" pitchFamily="34" charset="-122"/>
              </a:rPr>
              <a:t>温州联和汽车零部件有限公司</a:t>
            </a:r>
            <a:endParaRPr lang="en-US" altLang="zh-CN" sz="1400" dirty="0">
              <a:latin typeface="微软雅黑" panose="020B0503020204020204" pitchFamily="34" charset="-122"/>
              <a:ea typeface="微软雅黑" panose="020B0503020204020204" pitchFamily="34" charset="-122"/>
            </a:endParaRPr>
          </a:p>
        </p:txBody>
      </p:sp>
      <p:sp>
        <p:nvSpPr>
          <p:cNvPr id="6" name="菱形 5">
            <a:extLst>
              <a:ext uri="{FF2B5EF4-FFF2-40B4-BE49-F238E27FC236}">
                <a16:creationId xmlns="" xmlns:a16="http://schemas.microsoft.com/office/drawing/2014/main" id="{3B94C828-6F80-401C-8C2A-DBCAD9ECE670}"/>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a:extLst>
              <a:ext uri="{FF2B5EF4-FFF2-40B4-BE49-F238E27FC236}">
                <a16:creationId xmlns="" xmlns:a16="http://schemas.microsoft.com/office/drawing/2014/main" id="{1BF16B04-87BE-4052-BF2D-03EC59FC1AC7}"/>
              </a:ext>
            </a:extLst>
          </p:cNvPr>
          <p:cNvSpPr/>
          <p:nvPr/>
        </p:nvSpPr>
        <p:spPr>
          <a:xfrm>
            <a:off x="571134" y="146472"/>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 xmlns:a16="http://schemas.microsoft.com/office/drawing/2014/main" id="{F001E101-3E1E-408E-A18F-62E7169F4951}"/>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
        <p:nvSpPr>
          <p:cNvPr id="9" name="文本框 8">
            <a:extLst>
              <a:ext uri="{FF2B5EF4-FFF2-40B4-BE49-F238E27FC236}">
                <a16:creationId xmlns="" xmlns:a16="http://schemas.microsoft.com/office/drawing/2014/main" id="{09E35F91-6E16-4202-9BB7-59429389DFE2}"/>
              </a:ext>
            </a:extLst>
          </p:cNvPr>
          <p:cNvSpPr txBox="1"/>
          <p:nvPr/>
        </p:nvSpPr>
        <p:spPr>
          <a:xfrm>
            <a:off x="4423483" y="3615281"/>
            <a:ext cx="3744416" cy="1477328"/>
          </a:xfrm>
          <a:prstGeom prst="rect">
            <a:avLst/>
          </a:prstGeom>
          <a:noFill/>
        </p:spPr>
        <p:txBody>
          <a:bodyPr wrap="square" rtlCol="0">
            <a:spAutoFit/>
          </a:bodyPr>
          <a:lstStyle/>
          <a:p>
            <a:pPr lvl="0"/>
            <a:r>
              <a:rPr lang="en-US" altLang="zh-CN" sz="1000" b="1" dirty="0">
                <a:solidFill>
                  <a:prstClr val="black"/>
                </a:solidFill>
                <a:latin typeface="微软雅黑" panose="020B0503020204020204" pitchFamily="34" charset="-122"/>
                <a:ea typeface="微软雅黑" panose="020B0503020204020204" pitchFamily="34" charset="-122"/>
              </a:rPr>
              <a:t>Italy </a:t>
            </a:r>
            <a:r>
              <a:rPr lang="en-US" altLang="zh-CN" sz="1000" b="1" dirty="0" smtClean="0">
                <a:solidFill>
                  <a:prstClr val="black"/>
                </a:solidFill>
                <a:latin typeface="微软雅黑" panose="020B0503020204020204" pitchFamily="34" charset="-122"/>
                <a:ea typeface="微软雅黑" panose="020B0503020204020204" pitchFamily="34" charset="-122"/>
              </a:rPr>
              <a:t>office</a:t>
            </a:r>
          </a:p>
          <a:p>
            <a:pPr lvl="0"/>
            <a:endParaRPr lang="en-US" altLang="zh-CN" sz="1000" b="1" dirty="0">
              <a:solidFill>
                <a:prstClr val="black"/>
              </a:solidFill>
              <a:latin typeface="微软雅黑" panose="020B0503020204020204" pitchFamily="34" charset="-122"/>
              <a:ea typeface="微软雅黑" panose="020B0503020204020204" pitchFamily="34" charset="-122"/>
            </a:endParaRPr>
          </a:p>
          <a:p>
            <a:pPr lvl="0"/>
            <a:r>
              <a:rPr lang="en-US" altLang="zh-CN" sz="1000" dirty="0" err="1">
                <a:latin typeface="微软雅黑" panose="020B0503020204020204" pitchFamily="34" charset="-122"/>
                <a:ea typeface="微软雅黑" panose="020B0503020204020204" pitchFamily="34" charset="-122"/>
              </a:rPr>
              <a:t>Eldeco</a:t>
            </a:r>
            <a:r>
              <a:rPr lang="en-US" altLang="zh-CN" sz="1000" dirty="0">
                <a:latin typeface="微软雅黑" panose="020B0503020204020204" pitchFamily="34" charset="-122"/>
                <a:ea typeface="微软雅黑" panose="020B0503020204020204" pitchFamily="34" charset="-122"/>
              </a:rPr>
              <a:t> </a:t>
            </a:r>
            <a:r>
              <a:rPr lang="en-US" altLang="zh-CN" sz="1000" dirty="0" err="1">
                <a:latin typeface="微软雅黑" panose="020B0503020204020204" pitchFamily="34" charset="-122"/>
                <a:ea typeface="微软雅黑" panose="020B0503020204020204" pitchFamily="34" charset="-122"/>
              </a:rPr>
              <a:t>Elettronica</a:t>
            </a:r>
            <a:r>
              <a:rPr lang="en-US" altLang="zh-CN" sz="1000" dirty="0">
                <a:latin typeface="微软雅黑" panose="020B0503020204020204" pitchFamily="34" charset="-122"/>
                <a:ea typeface="微软雅黑" panose="020B0503020204020204" pitchFamily="34" charset="-122"/>
              </a:rPr>
              <a:t> </a:t>
            </a:r>
            <a:r>
              <a:rPr lang="en-US" altLang="zh-CN" sz="1000" dirty="0" err="1">
                <a:latin typeface="微软雅黑" panose="020B0503020204020204" pitchFamily="34" charset="-122"/>
                <a:ea typeface="微软雅黑" panose="020B0503020204020204" pitchFamily="34" charset="-122"/>
              </a:rPr>
              <a:t>Srl</a:t>
            </a:r>
            <a:r>
              <a:rPr lang="en-US" altLang="zh-CN" sz="1000" dirty="0">
                <a:latin typeface="微软雅黑" panose="020B0503020204020204" pitchFamily="34" charset="-122"/>
                <a:ea typeface="微软雅黑" panose="020B0503020204020204" pitchFamily="34" charset="-122"/>
              </a:rPr>
              <a:t> </a:t>
            </a:r>
            <a:br>
              <a:rPr lang="en-US" altLang="zh-CN" sz="1000" dirty="0">
                <a:latin typeface="微软雅黑" panose="020B0503020204020204" pitchFamily="34" charset="-122"/>
                <a:ea typeface="微软雅黑" panose="020B0503020204020204" pitchFamily="34" charset="-122"/>
              </a:rPr>
            </a:br>
            <a:r>
              <a:rPr lang="en-US" altLang="zh-CN" sz="1000" dirty="0" err="1">
                <a:latin typeface="微软雅黑" panose="020B0503020204020204" pitchFamily="34" charset="-122"/>
                <a:ea typeface="微软雅黑" panose="020B0503020204020204" pitchFamily="34" charset="-122"/>
              </a:rPr>
              <a:t>Attn:Elena</a:t>
            </a:r>
            <a:r>
              <a:rPr lang="en-US" altLang="zh-CN" sz="1000" dirty="0">
                <a:latin typeface="微软雅黑" panose="020B0503020204020204" pitchFamily="34" charset="-122"/>
                <a:ea typeface="微软雅黑" panose="020B0503020204020204" pitchFamily="34" charset="-122"/>
              </a:rPr>
              <a:t> </a:t>
            </a:r>
            <a:r>
              <a:rPr lang="en-US" altLang="zh-CN" sz="1000" dirty="0" err="1">
                <a:latin typeface="微软雅黑" panose="020B0503020204020204" pitchFamily="34" charset="-122"/>
                <a:ea typeface="微软雅黑" panose="020B0503020204020204" pitchFamily="34" charset="-122"/>
              </a:rPr>
              <a:t>Cellerai</a:t>
            </a:r>
            <a:r>
              <a:rPr lang="en-US" altLang="zh-CN" sz="1000" dirty="0">
                <a:latin typeface="微软雅黑" panose="020B0503020204020204" pitchFamily="34" charset="-122"/>
                <a:ea typeface="微软雅黑" panose="020B0503020204020204" pitchFamily="34" charset="-122"/>
              </a:rPr>
              <a:t>(Supplier Relationship Manager ),</a:t>
            </a:r>
            <a:br>
              <a:rPr lang="en-US" altLang="zh-CN" sz="1000" dirty="0">
                <a:latin typeface="微软雅黑" panose="020B0503020204020204" pitchFamily="34" charset="-122"/>
                <a:ea typeface="微软雅黑" panose="020B0503020204020204" pitchFamily="34" charset="-122"/>
              </a:rPr>
            </a:br>
            <a:r>
              <a:rPr lang="en-US" altLang="zh-CN" sz="1000" dirty="0" err="1">
                <a:latin typeface="微软雅黑" panose="020B0503020204020204" pitchFamily="34" charset="-122"/>
                <a:ea typeface="微软雅黑" panose="020B0503020204020204" pitchFamily="34" charset="-122"/>
              </a:rPr>
              <a:t>Email:elena.cellerai@cbcelettronica.it</a:t>
            </a:r>
            <a:r>
              <a:rPr lang="en-US" altLang="zh-CN" sz="1000" dirty="0">
                <a:latin typeface="微软雅黑" panose="020B0503020204020204" pitchFamily="34" charset="-122"/>
                <a:ea typeface="微软雅黑" panose="020B0503020204020204" pitchFamily="34" charset="-122"/>
              </a:rPr>
              <a:t>,</a:t>
            </a:r>
            <a:br>
              <a:rPr lang="en-US" altLang="zh-CN" sz="1000" dirty="0">
                <a:latin typeface="微软雅黑" panose="020B0503020204020204" pitchFamily="34" charset="-122"/>
                <a:ea typeface="微软雅黑" panose="020B0503020204020204" pitchFamily="34" charset="-122"/>
              </a:rPr>
            </a:br>
            <a:r>
              <a:rPr lang="en-US" altLang="zh-CN" sz="1000" dirty="0">
                <a:latin typeface="微软雅黑" panose="020B0503020204020204" pitchFamily="34" charset="-122"/>
                <a:ea typeface="微软雅黑" panose="020B0503020204020204" pitchFamily="34" charset="-122"/>
              </a:rPr>
              <a:t>ADD: VIA GIORDANO BRUNO N. 83, 10134 TORINO-ITALY) </a:t>
            </a:r>
            <a:br>
              <a:rPr lang="en-US" altLang="zh-CN" sz="1000" dirty="0">
                <a:latin typeface="微软雅黑" panose="020B0503020204020204" pitchFamily="34" charset="-122"/>
                <a:ea typeface="微软雅黑" panose="020B0503020204020204" pitchFamily="34" charset="-122"/>
              </a:rPr>
            </a:br>
            <a:r>
              <a:rPr lang="en-US" altLang="zh-CN" sz="1000" dirty="0">
                <a:latin typeface="微软雅黑" panose="020B0503020204020204" pitchFamily="34" charset="-122"/>
                <a:ea typeface="微软雅黑" panose="020B0503020204020204" pitchFamily="34" charset="-122"/>
              </a:rPr>
              <a:t>Attn</a:t>
            </a:r>
            <a:r>
              <a:rPr lang="zh-CN" altLang="en-US" sz="1000" dirty="0">
                <a:latin typeface="微软雅黑" panose="020B0503020204020204" pitchFamily="34" charset="-122"/>
                <a:ea typeface="微软雅黑" panose="020B0503020204020204" pitchFamily="34" charset="-122"/>
              </a:rPr>
              <a:t>： </a:t>
            </a:r>
            <a:r>
              <a:rPr lang="en-US" altLang="zh-CN" sz="1000" dirty="0">
                <a:latin typeface="微软雅黑" panose="020B0503020204020204" pitchFamily="34" charset="-122"/>
                <a:ea typeface="微软雅黑" panose="020B0503020204020204" pitchFamily="34" charset="-122"/>
              </a:rPr>
              <a:t>Ramona   </a:t>
            </a:r>
            <a:br>
              <a:rPr lang="en-US" altLang="zh-CN" sz="1000" dirty="0">
                <a:latin typeface="微软雅黑" panose="020B0503020204020204" pitchFamily="34" charset="-122"/>
                <a:ea typeface="微软雅黑" panose="020B0503020204020204" pitchFamily="34" charset="-122"/>
              </a:rPr>
            </a:br>
            <a:r>
              <a:rPr lang="en-US" altLang="zh-CN" sz="1000" dirty="0">
                <a:latin typeface="微软雅黑" panose="020B0503020204020204" pitchFamily="34" charset="-122"/>
                <a:ea typeface="微软雅黑" panose="020B0503020204020204" pitchFamily="34" charset="-122"/>
              </a:rPr>
              <a:t>Tel:011/3804068  ,Tel .011/3804068   Fax.011/3806084 </a:t>
            </a:r>
            <a:endParaRPr lang="en-US" altLang="zh-CN" sz="1000" dirty="0">
              <a:solidFill>
                <a:prstClr val="black"/>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 xmlns:a16="http://schemas.microsoft.com/office/drawing/2014/main" id="{AC57143C-6BEF-4E01-A9F8-EC4A45F189CC}"/>
              </a:ext>
            </a:extLst>
          </p:cNvPr>
          <p:cNvSpPr txBox="1"/>
          <p:nvPr/>
        </p:nvSpPr>
        <p:spPr>
          <a:xfrm>
            <a:off x="654296" y="3628995"/>
            <a:ext cx="3938668" cy="1477328"/>
          </a:xfrm>
          <a:prstGeom prst="rect">
            <a:avLst/>
          </a:prstGeom>
          <a:noFill/>
        </p:spPr>
        <p:txBody>
          <a:bodyPr wrap="square" rtlCol="0">
            <a:spAutoFit/>
          </a:bodyPr>
          <a:lstStyle/>
          <a:p>
            <a:r>
              <a:rPr lang="en-US" altLang="zh-CN" sz="1000" b="1" dirty="0">
                <a:latin typeface="微软雅黑" panose="020B0503020204020204" pitchFamily="34" charset="-122"/>
                <a:ea typeface="微软雅黑" panose="020B0503020204020204" pitchFamily="34" charset="-122"/>
              </a:rPr>
              <a:t>Spanish </a:t>
            </a:r>
            <a:r>
              <a:rPr lang="en-US" altLang="zh-CN" sz="1000" b="1" dirty="0" smtClean="0">
                <a:latin typeface="微软雅黑" panose="020B0503020204020204" pitchFamily="34" charset="-122"/>
                <a:ea typeface="微软雅黑" panose="020B0503020204020204" pitchFamily="34" charset="-122"/>
              </a:rPr>
              <a:t>Office</a:t>
            </a:r>
          </a:p>
          <a:p>
            <a:endParaRPr lang="en-US" altLang="zh-CN" sz="1000" b="1" dirty="0">
              <a:latin typeface="微软雅黑" panose="020B0503020204020204" pitchFamily="34" charset="-122"/>
              <a:ea typeface="微软雅黑" panose="020B0503020204020204" pitchFamily="34" charset="-122"/>
            </a:endParaRPr>
          </a:p>
          <a:p>
            <a:r>
              <a:rPr lang="en-US" altLang="zh-CN" sz="1000" dirty="0">
                <a:latin typeface="微软雅黑" panose="020B0503020204020204" pitchFamily="34" charset="-122"/>
                <a:ea typeface="微软雅黑" panose="020B0503020204020204" pitchFamily="34" charset="-122"/>
              </a:rPr>
              <a:t>Setting Cost S.L.</a:t>
            </a:r>
          </a:p>
          <a:p>
            <a:r>
              <a:rPr lang="en-US" altLang="zh-CN" sz="1000" dirty="0">
                <a:latin typeface="微软雅黑" panose="020B0503020204020204" pitchFamily="34" charset="-122"/>
                <a:ea typeface="微软雅黑" panose="020B0503020204020204" pitchFamily="34" charset="-122"/>
              </a:rPr>
              <a:t>Mariano </a:t>
            </a:r>
            <a:r>
              <a:rPr lang="en-US" altLang="zh-CN" sz="1000" dirty="0" err="1">
                <a:latin typeface="微软雅黑" panose="020B0503020204020204" pitchFamily="34" charset="-122"/>
                <a:ea typeface="微软雅黑" panose="020B0503020204020204" pitchFamily="34" charset="-122"/>
              </a:rPr>
              <a:t>Pinel</a:t>
            </a:r>
            <a:endParaRPr lang="en-US" altLang="zh-CN" sz="1000" dirty="0">
              <a:latin typeface="微软雅黑" panose="020B0503020204020204" pitchFamily="34" charset="-122"/>
              <a:ea typeface="微软雅黑" panose="020B0503020204020204" pitchFamily="34" charset="-122"/>
            </a:endParaRPr>
          </a:p>
          <a:p>
            <a:r>
              <a:rPr lang="en-US" altLang="zh-CN" sz="1000" dirty="0">
                <a:latin typeface="微软雅黑" panose="020B0503020204020204" pitchFamily="34" charset="-122"/>
                <a:ea typeface="微软雅黑" panose="020B0503020204020204" pitchFamily="34" charset="-122"/>
              </a:rPr>
              <a:t>General Manager</a:t>
            </a:r>
          </a:p>
          <a:p>
            <a:r>
              <a:rPr lang="en-US" altLang="zh-CN" sz="1000" dirty="0" err="1">
                <a:latin typeface="微软雅黑" panose="020B0503020204020204" pitchFamily="34" charset="-122"/>
                <a:ea typeface="微软雅黑" panose="020B0503020204020204" pitchFamily="34" charset="-122"/>
              </a:rPr>
              <a:t>Email:mpinel@settingcost.es</a:t>
            </a:r>
            <a:endParaRPr lang="en-US" altLang="zh-CN" sz="1000" dirty="0">
              <a:latin typeface="微软雅黑" panose="020B0503020204020204" pitchFamily="34" charset="-122"/>
              <a:ea typeface="微软雅黑" panose="020B0503020204020204" pitchFamily="34" charset="-122"/>
            </a:endParaRPr>
          </a:p>
          <a:p>
            <a:r>
              <a:rPr lang="en-US" altLang="zh-CN" sz="1000" dirty="0" err="1">
                <a:latin typeface="微软雅黑" panose="020B0503020204020204" pitchFamily="34" charset="-122"/>
                <a:ea typeface="微软雅黑" panose="020B0503020204020204" pitchFamily="34" charset="-122"/>
              </a:rPr>
              <a:t>ADD:Pol.Valdeconsejo</a:t>
            </a:r>
            <a:r>
              <a:rPr lang="en-US" altLang="zh-CN" sz="1000" dirty="0">
                <a:latin typeface="微软雅黑" panose="020B0503020204020204" pitchFamily="34" charset="-122"/>
                <a:ea typeface="微软雅黑" panose="020B0503020204020204" pitchFamily="34" charset="-122"/>
              </a:rPr>
              <a:t>, C/Pena Orel </a:t>
            </a:r>
            <a:r>
              <a:rPr lang="en-US" altLang="zh-CN" sz="1000" dirty="0" err="1">
                <a:latin typeface="微软雅黑" panose="020B0503020204020204" pitchFamily="34" charset="-122"/>
                <a:ea typeface="微软雅黑" panose="020B0503020204020204" pitchFamily="34" charset="-122"/>
              </a:rPr>
              <a:t>parcela</a:t>
            </a:r>
            <a:r>
              <a:rPr lang="en-US" altLang="zh-CN" sz="1000" dirty="0">
                <a:latin typeface="微软雅黑" panose="020B0503020204020204" pitchFamily="34" charset="-122"/>
                <a:ea typeface="微软雅黑" panose="020B0503020204020204" pitchFamily="34" charset="-122"/>
              </a:rPr>
              <a:t> 5D, nave 2</a:t>
            </a:r>
          </a:p>
          <a:p>
            <a:r>
              <a:rPr lang="en-US" altLang="zh-CN" sz="1000" dirty="0">
                <a:latin typeface="微软雅黑" panose="020B0503020204020204" pitchFamily="34" charset="-122"/>
                <a:ea typeface="微软雅黑" panose="020B0503020204020204" pitchFamily="34" charset="-122"/>
              </a:rPr>
              <a:t>         50410-Cuarte de </a:t>
            </a:r>
            <a:r>
              <a:rPr lang="en-US" altLang="zh-CN" sz="1000" dirty="0" err="1">
                <a:latin typeface="微软雅黑" panose="020B0503020204020204" pitchFamily="34" charset="-122"/>
                <a:ea typeface="微软雅黑" panose="020B0503020204020204" pitchFamily="34" charset="-122"/>
              </a:rPr>
              <a:t>Huerva</a:t>
            </a:r>
            <a:r>
              <a:rPr lang="en-US" altLang="zh-CN" sz="1000" dirty="0">
                <a:latin typeface="微软雅黑" panose="020B0503020204020204" pitchFamily="34" charset="-122"/>
                <a:ea typeface="微软雅黑" panose="020B0503020204020204" pitchFamily="34" charset="-122"/>
              </a:rPr>
              <a:t>-Zaragoza-Spain</a:t>
            </a:r>
          </a:p>
          <a:p>
            <a:r>
              <a:rPr lang="en-US" altLang="zh-CN" sz="1000" dirty="0">
                <a:latin typeface="微软雅黑" panose="020B0503020204020204" pitchFamily="34" charset="-122"/>
                <a:ea typeface="微软雅黑" panose="020B0503020204020204" pitchFamily="34" charset="-122"/>
              </a:rPr>
              <a:t>Tel:+34 638581929</a:t>
            </a:r>
            <a:endParaRPr lang="zh-CN" altLang="en-US" sz="1000" dirty="0"/>
          </a:p>
        </p:txBody>
      </p:sp>
      <p:sp>
        <p:nvSpPr>
          <p:cNvPr id="22" name="半闭框 21">
            <a:extLst>
              <a:ext uri="{FF2B5EF4-FFF2-40B4-BE49-F238E27FC236}">
                <a16:creationId xmlns="" xmlns:a16="http://schemas.microsoft.com/office/drawing/2014/main" id="{297C1BAF-0FFB-468C-93C0-FBDC48E77DEC}"/>
              </a:ext>
            </a:extLst>
          </p:cNvPr>
          <p:cNvSpPr/>
          <p:nvPr/>
        </p:nvSpPr>
        <p:spPr>
          <a:xfrm>
            <a:off x="334566" y="1197193"/>
            <a:ext cx="1324118" cy="3809141"/>
          </a:xfrm>
          <a:prstGeom prst="halfFrame">
            <a:avLst>
              <a:gd name="adj1" fmla="val 10314"/>
              <a:gd name="adj2" fmla="val 11033"/>
            </a:avLst>
          </a:prstGeom>
          <a:solidFill>
            <a:srgbClr val="00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半闭框 22">
            <a:extLst>
              <a:ext uri="{FF2B5EF4-FFF2-40B4-BE49-F238E27FC236}">
                <a16:creationId xmlns="" xmlns:a16="http://schemas.microsoft.com/office/drawing/2014/main" id="{54FFBB2A-0A07-4C5F-994B-0AD34711C5E3}"/>
              </a:ext>
            </a:extLst>
          </p:cNvPr>
          <p:cNvSpPr/>
          <p:nvPr/>
        </p:nvSpPr>
        <p:spPr>
          <a:xfrm rot="10800000">
            <a:off x="6857812" y="2882823"/>
            <a:ext cx="1324118" cy="3809141"/>
          </a:xfrm>
          <a:prstGeom prst="halfFrame">
            <a:avLst>
              <a:gd name="adj1" fmla="val 10314"/>
              <a:gd name="adj2" fmla="val 11033"/>
            </a:avLst>
          </a:prstGeom>
          <a:solidFill>
            <a:srgbClr val="B13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图片 24">
            <a:extLst>
              <a:ext uri="{FF2B5EF4-FFF2-40B4-BE49-F238E27FC236}">
                <a16:creationId xmlns="" xmlns:a16="http://schemas.microsoft.com/office/drawing/2014/main" id="{A9F51C5E-1150-4FAD-A23A-196A153E5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017" y="761237"/>
            <a:ext cx="4440972" cy="4147913"/>
          </a:xfrm>
          <a:prstGeom prst="rect">
            <a:avLst/>
          </a:prstGeom>
        </p:spPr>
      </p:pic>
      <p:pic>
        <p:nvPicPr>
          <p:cNvPr id="27" name="图片 26">
            <a:extLst>
              <a:ext uri="{FF2B5EF4-FFF2-40B4-BE49-F238E27FC236}">
                <a16:creationId xmlns="" xmlns:a16="http://schemas.microsoft.com/office/drawing/2014/main" id="{84D7FC13-0A6C-497F-B910-6D0F4482ED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286" y="1048476"/>
            <a:ext cx="1070590" cy="1070590"/>
          </a:xfrm>
          <a:prstGeom prst="rect">
            <a:avLst/>
          </a:prstGeom>
        </p:spPr>
      </p:pic>
      <p:sp>
        <p:nvSpPr>
          <p:cNvPr id="3" name="文本框 2"/>
          <p:cNvSpPr txBox="1"/>
          <p:nvPr/>
        </p:nvSpPr>
        <p:spPr>
          <a:xfrm>
            <a:off x="654296" y="5221386"/>
            <a:ext cx="5688632" cy="1477328"/>
          </a:xfrm>
          <a:prstGeom prst="rect">
            <a:avLst/>
          </a:prstGeom>
          <a:noFill/>
        </p:spPr>
        <p:txBody>
          <a:bodyPr wrap="square" rtlCol="0">
            <a:spAutoFit/>
          </a:bodyPr>
          <a:lstStyle/>
          <a:p>
            <a:r>
              <a:rPr lang="en-US" altLang="zh-CN" sz="1000" b="1" dirty="0">
                <a:latin typeface="微软雅黑" panose="020B0503020204020204" pitchFamily="34" charset="-122"/>
                <a:ea typeface="微软雅黑" panose="020B0503020204020204" pitchFamily="34" charset="-122"/>
              </a:rPr>
              <a:t>South Korea  Office</a:t>
            </a:r>
            <a:endParaRPr lang="zh-CN" altLang="en-US" sz="1000" b="1" dirty="0">
              <a:latin typeface="微软雅黑" panose="020B0503020204020204" pitchFamily="34" charset="-122"/>
              <a:ea typeface="微软雅黑" panose="020B0503020204020204" pitchFamily="34" charset="-122"/>
            </a:endParaRPr>
          </a:p>
          <a:p>
            <a:endParaRPr lang="en-US" altLang="zh-CN" sz="1000" dirty="0" smtClean="0">
              <a:latin typeface="微软雅黑" panose="020B0503020204020204" pitchFamily="34" charset="-122"/>
              <a:ea typeface="微软雅黑" panose="020B0503020204020204" pitchFamily="34" charset="-122"/>
            </a:endParaRPr>
          </a:p>
          <a:p>
            <a:r>
              <a:rPr lang="en-US" altLang="zh-CN" sz="1000" dirty="0" smtClean="0">
                <a:latin typeface="微软雅黑" panose="020B0503020204020204" pitchFamily="34" charset="-122"/>
                <a:ea typeface="微软雅黑" panose="020B0503020204020204" pitchFamily="34" charset="-122"/>
              </a:rPr>
              <a:t>JL</a:t>
            </a:r>
            <a:r>
              <a:rPr lang="en-US" altLang="zh-CN" sz="1000" dirty="0">
                <a:latin typeface="微软雅黑" panose="020B0503020204020204" pitchFamily="34" charset="-122"/>
                <a:ea typeface="微软雅黑" panose="020B0503020204020204" pitchFamily="34" charset="-122"/>
              </a:rPr>
              <a:t> TECH CO.,LTD (</a:t>
            </a:r>
            <a:r>
              <a:rPr lang="ko-KR" altLang="en-US" sz="1000" dirty="0">
                <a:latin typeface="微软雅黑" panose="020B0503020204020204" pitchFamily="34" charset="-122"/>
              </a:rPr>
              <a:t>주식회사 제이엘텍코퍼레이션</a:t>
            </a:r>
            <a:r>
              <a:rPr lang="en-US" altLang="ko-KR" sz="1000" dirty="0">
                <a:latin typeface="微软雅黑" panose="020B0503020204020204" pitchFamily="34" charset="-122"/>
                <a:ea typeface="微软雅黑" panose="020B0503020204020204" pitchFamily="34" charset="-122"/>
              </a:rPr>
              <a:t>)</a:t>
            </a:r>
          </a:p>
          <a:p>
            <a:r>
              <a:rPr lang="en-US" altLang="zh-CN" sz="1000" dirty="0">
                <a:latin typeface="微软雅黑" panose="020B0503020204020204" pitchFamily="34" charset="-122"/>
                <a:ea typeface="微软雅黑" panose="020B0503020204020204" pitchFamily="34" charset="-122"/>
              </a:rPr>
              <a:t>Alice Zhang</a:t>
            </a:r>
          </a:p>
          <a:p>
            <a:r>
              <a:rPr lang="en-US" altLang="zh-CN" sz="1000" dirty="0">
                <a:latin typeface="微软雅黑" panose="020B0503020204020204" pitchFamily="34" charset="-122"/>
                <a:ea typeface="微软雅黑" panose="020B0503020204020204" pitchFamily="34" charset="-122"/>
              </a:rPr>
              <a:t>General Manager</a:t>
            </a:r>
          </a:p>
          <a:p>
            <a:r>
              <a:rPr lang="en-US" altLang="zh-CN" sz="1000" dirty="0">
                <a:latin typeface="微软雅黑" panose="020B0503020204020204" pitchFamily="34" charset="-122"/>
                <a:ea typeface="微软雅黑" panose="020B0503020204020204" pitchFamily="34" charset="-122"/>
              </a:rPr>
              <a:t>Email: zhanghaiqin@jltech.co.kr</a:t>
            </a:r>
          </a:p>
          <a:p>
            <a:r>
              <a:rPr lang="en-US" altLang="zh-CN" sz="1000" dirty="0">
                <a:latin typeface="微软雅黑" panose="020B0503020204020204" pitchFamily="34" charset="-122"/>
                <a:ea typeface="微软雅黑" panose="020B0503020204020204" pitchFamily="34" charset="-122"/>
              </a:rPr>
              <a:t>ADD: 32-16, Techno 7-ro, </a:t>
            </a:r>
            <a:r>
              <a:rPr lang="en-US" altLang="zh-CN" sz="1000" dirty="0" err="1">
                <a:latin typeface="微软雅黑" panose="020B0503020204020204" pitchFamily="34" charset="-122"/>
                <a:ea typeface="微软雅黑" panose="020B0503020204020204" pitchFamily="34" charset="-122"/>
              </a:rPr>
              <a:t>Yuseong-gu</a:t>
            </a:r>
            <a:r>
              <a:rPr lang="en-US" altLang="zh-CN" sz="1000" dirty="0">
                <a:latin typeface="微软雅黑" panose="020B0503020204020204" pitchFamily="34" charset="-122"/>
                <a:ea typeface="微软雅黑" panose="020B0503020204020204" pitchFamily="34" charset="-122"/>
              </a:rPr>
              <a:t>, Daejeon, ZIP 34029, South Korea (</a:t>
            </a:r>
            <a:r>
              <a:rPr lang="ko-KR" altLang="en-US" sz="1000" dirty="0">
                <a:latin typeface="微软雅黑" panose="020B0503020204020204" pitchFamily="34" charset="-122"/>
              </a:rPr>
              <a:t>대전광역시 유성구 테크노</a:t>
            </a:r>
            <a:r>
              <a:rPr lang="en-US" altLang="ko-KR" sz="1000" dirty="0">
                <a:latin typeface="微软雅黑" panose="020B0503020204020204" pitchFamily="34" charset="-122"/>
                <a:ea typeface="微软雅黑" panose="020B0503020204020204" pitchFamily="34" charset="-122"/>
              </a:rPr>
              <a:t>7</a:t>
            </a:r>
            <a:r>
              <a:rPr lang="ko-KR" altLang="en-US" sz="1000" dirty="0">
                <a:latin typeface="微软雅黑" panose="020B0503020204020204" pitchFamily="34" charset="-122"/>
              </a:rPr>
              <a:t>로 </a:t>
            </a:r>
            <a:r>
              <a:rPr lang="en-US" altLang="ko-KR" sz="1000" dirty="0">
                <a:latin typeface="微软雅黑" panose="020B0503020204020204" pitchFamily="34" charset="-122"/>
                <a:ea typeface="微软雅黑" panose="020B0503020204020204" pitchFamily="34" charset="-122"/>
              </a:rPr>
              <a:t>32-16 4</a:t>
            </a:r>
            <a:r>
              <a:rPr lang="ko-KR" altLang="en-US" sz="1000" dirty="0">
                <a:latin typeface="微软雅黑" panose="020B0503020204020204" pitchFamily="34" charset="-122"/>
              </a:rPr>
              <a:t>층</a:t>
            </a:r>
            <a:r>
              <a:rPr lang="en-US" altLang="ko-KR" sz="1000" dirty="0">
                <a:latin typeface="微软雅黑" panose="020B0503020204020204" pitchFamily="34" charset="-122"/>
                <a:ea typeface="微软雅黑" panose="020B0503020204020204" pitchFamily="34" charset="-122"/>
              </a:rPr>
              <a:t>) </a:t>
            </a:r>
          </a:p>
          <a:p>
            <a:r>
              <a:rPr lang="en-US" altLang="zh-CN" sz="1000" dirty="0">
                <a:latin typeface="微软雅黑" panose="020B0503020204020204" pitchFamily="34" charset="-122"/>
                <a:ea typeface="微软雅黑" panose="020B0503020204020204" pitchFamily="34" charset="-122"/>
              </a:rPr>
              <a:t>Tel: 82+704162-4428, +82-42936 </a:t>
            </a:r>
            <a:r>
              <a:rPr lang="en-US" altLang="zh-CN" sz="1000" dirty="0" smtClean="0">
                <a:latin typeface="微软雅黑" panose="020B0503020204020204" pitchFamily="34" charset="-122"/>
                <a:ea typeface="微软雅黑" panose="020B0503020204020204" pitchFamily="34" charset="-122"/>
              </a:rPr>
              <a:t>4988</a:t>
            </a:r>
            <a:endParaRPr lang="en-US" altLang="zh-CN" sz="1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592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70404" y="152144"/>
            <a:ext cx="3556650"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关于我们 </a:t>
            </a:r>
            <a:r>
              <a:rPr lang="en-US" altLang="zh-CN" sz="2800" b="1" dirty="0">
                <a:solidFill>
                  <a:srgbClr val="00467C"/>
                </a:solidFill>
                <a:latin typeface="微软雅黑" panose="020B0503020204020204" pitchFamily="34" charset="-122"/>
                <a:ea typeface="微软雅黑" panose="020B0503020204020204" pitchFamily="34" charset="-122"/>
              </a:rPr>
              <a:t>About us</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381715" y="807625"/>
            <a:ext cx="5807175" cy="5139869"/>
          </a:xfrm>
          <a:prstGeom prst="rect">
            <a:avLst/>
          </a:prstGeom>
          <a:noFill/>
        </p:spPr>
        <p:txBody>
          <a:bodyPr wrap="square" rtlCol="0">
            <a:spAutoFit/>
          </a:bodyPr>
          <a:lstStyle/>
          <a:p>
            <a:r>
              <a:rPr lang="en-US" altLang="zh-CN"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800" b="1" dirty="0">
                <a:solidFill>
                  <a:srgbClr val="00467C"/>
                </a:solidFill>
                <a:latin typeface="微软雅黑" panose="020B0503020204020204" pitchFamily="34" charset="-122"/>
                <a:ea typeface="微软雅黑" panose="020B0503020204020204" pitchFamily="34" charset="-122"/>
                <a:cs typeface="微软雅黑" panose="020B0503020204020204" pitchFamily="34" charset="-122"/>
              </a:rPr>
              <a:t>Capital </a:t>
            </a:r>
            <a:r>
              <a:rPr lang="zh-CN" altLang="en-US" sz="2800" b="1" dirty="0">
                <a:solidFill>
                  <a:srgbClr val="00467C"/>
                </a:solidFill>
                <a:latin typeface="微软雅黑" panose="020B0503020204020204" pitchFamily="34" charset="-122"/>
                <a:ea typeface="微软雅黑" panose="020B0503020204020204" pitchFamily="34" charset="-122"/>
                <a:cs typeface="微软雅黑" panose="020B0503020204020204" pitchFamily="34" charset="-122"/>
              </a:rPr>
              <a:t>资本 </a:t>
            </a:r>
            <a:r>
              <a:rPr lang="en-US" altLang="zh-CN" sz="2800" b="1" dirty="0">
                <a:solidFill>
                  <a:srgbClr val="00467C"/>
                </a:solidFill>
                <a:latin typeface="微软雅黑" panose="020B0503020204020204" pitchFamily="34" charset="-122"/>
                <a:ea typeface="微软雅黑" panose="020B0503020204020204" pitchFamily="34" charset="-122"/>
                <a:cs typeface="微软雅黑" panose="020B0503020204020204" pitchFamily="34" charset="-122"/>
              </a:rPr>
              <a:t>RMB/</a:t>
            </a:r>
            <a:r>
              <a:rPr lang="zh-CN" altLang="en-US" sz="2800" b="1" dirty="0">
                <a:solidFill>
                  <a:srgbClr val="00467C"/>
                </a:solidFill>
                <a:latin typeface="微软雅黑" panose="020B0503020204020204" pitchFamily="34" charset="-122"/>
                <a:ea typeface="微软雅黑" panose="020B0503020204020204" pitchFamily="34" charset="-122"/>
                <a:cs typeface="微软雅黑" panose="020B0503020204020204" pitchFamily="34" charset="-122"/>
              </a:rPr>
              <a:t>人民币</a:t>
            </a:r>
          </a:p>
          <a:p>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净资产 </a:t>
            </a:r>
            <a:r>
              <a:rPr lang="en-US" altLang="zh-CN" sz="1800" i="0" dirty="0">
                <a:solidFill>
                  <a:srgbClr val="202124"/>
                </a:solidFill>
                <a:effectLst/>
                <a:latin typeface="arial" panose="020B0604020202020204" pitchFamily="34" charset="0"/>
              </a:rPr>
              <a:t>Net assets </a:t>
            </a:r>
            <a:r>
              <a:rPr lang="zh-CN" altLang="en-US" b="1" dirty="0" smtClean="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dirty="0" smtClean="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480,000,000RMB</a:t>
            </a:r>
            <a:endParaRPr lang="en-US" altLang="zh-CN" sz="2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Capability 能力</a:t>
            </a:r>
            <a:endPar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注塑，冲压，自动化及模具加工</a:t>
            </a:r>
            <a:endParaRPr lang="en-US" altLang="zh-CN"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            Injection molding, Stamping, </a:t>
            </a:r>
          </a:p>
          <a:p>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            Automation, Mold processing</a:t>
            </a:r>
            <a:endParaRPr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          生产基地 </a:t>
            </a:r>
            <a:r>
              <a:rPr lang="en-US" altLang="zh-CN"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(Area)</a:t>
            </a:r>
            <a:r>
              <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 50000</a:t>
            </a:r>
            <a:r>
              <a:rPr lang="en-US" altLang="zh-CN" b="1"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m²</a:t>
            </a:r>
            <a:endParaRPr lang="en-US" altLang="zh-CN"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          公司员工</a:t>
            </a:r>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(Company employees) </a:t>
            </a:r>
            <a:r>
              <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dirty="0" smtClean="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350</a:t>
            </a:r>
            <a:r>
              <a:rPr lang="zh-CN" altLang="en-US" b="1" dirty="0" smtClean="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人</a:t>
            </a:r>
            <a:endParaRPr lang="en-US" altLang="zh-CN"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800" b="1" dirty="0">
                <a:solidFill>
                  <a:srgbClr val="EB631B"/>
                </a:solidFill>
                <a:latin typeface="微软雅黑" panose="020B0503020204020204" pitchFamily="34" charset="-122"/>
                <a:ea typeface="微软雅黑" panose="020B0503020204020204" pitchFamily="34" charset="-122"/>
                <a:cs typeface="微软雅黑" panose="020B0503020204020204" pitchFamily="34" charset="-122"/>
              </a:rPr>
              <a:t>Product </a:t>
            </a:r>
            <a:r>
              <a:rPr lang="zh-CN" altLang="en-US" sz="2800" b="1" dirty="0">
                <a:solidFill>
                  <a:srgbClr val="EB631B"/>
                </a:solidFill>
                <a:latin typeface="微软雅黑" panose="020B0503020204020204" pitchFamily="34" charset="-122"/>
                <a:ea typeface="微软雅黑" panose="020B0503020204020204" pitchFamily="34" charset="-122"/>
                <a:cs typeface="微软雅黑" panose="020B0503020204020204" pitchFamily="34" charset="-122"/>
              </a:rPr>
              <a:t>产品</a:t>
            </a:r>
            <a:endPar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600" b="1" kern="100" dirty="0">
                <a:solidFill>
                  <a:schemeClr val="bg2">
                    <a:lumMod val="25000"/>
                  </a:schemeClr>
                </a:solidFill>
                <a:latin typeface="微软雅黑" panose="020B0503020204020204" pitchFamily="34" charset="-122"/>
                <a:ea typeface="微软雅黑" panose="020B0503020204020204" pitchFamily="34" charset="-122"/>
              </a:rPr>
              <a:t>家电 汽车 安防 工控 智能家居 </a:t>
            </a:r>
            <a:endParaRPr lang="en-US" altLang="zh-CN" sz="1600" b="1" kern="100" dirty="0">
              <a:solidFill>
                <a:schemeClr val="bg2">
                  <a:lumMod val="25000"/>
                </a:schemeClr>
              </a:solidFill>
              <a:latin typeface="微软雅黑" panose="020B0503020204020204" pitchFamily="34" charset="-122"/>
              <a:ea typeface="微软雅黑" panose="020B0503020204020204" pitchFamily="34" charset="-122"/>
            </a:endParaRPr>
          </a:p>
          <a:p>
            <a:r>
              <a:rPr lang="en-US" altLang="zh-CN" sz="1600" b="1" kern="100" dirty="0">
                <a:solidFill>
                  <a:schemeClr val="bg2">
                    <a:lumMod val="25000"/>
                  </a:schemeClr>
                </a:solidFill>
                <a:latin typeface="微软雅黑" panose="020B0503020204020204" pitchFamily="34" charset="-122"/>
                <a:ea typeface="微软雅黑" panose="020B0503020204020204" pitchFamily="34" charset="-122"/>
              </a:rPr>
              <a:t>          </a:t>
            </a:r>
            <a:r>
              <a:rPr lang="zh-CN" altLang="zh-CN" sz="1600" b="1" kern="100" dirty="0">
                <a:solidFill>
                  <a:schemeClr val="bg2">
                    <a:lumMod val="25000"/>
                  </a:schemeClr>
                </a:solidFill>
                <a:latin typeface="微软雅黑" panose="020B0503020204020204" pitchFamily="34" charset="-122"/>
                <a:ea typeface="微软雅黑" panose="020B0503020204020204" pitchFamily="34" charset="-122"/>
              </a:rPr>
              <a:t>储能连接器等系列产品</a:t>
            </a:r>
            <a:endParaRPr lang="en-US" altLang="zh-CN" sz="1600" b="1" kern="100" dirty="0">
              <a:solidFill>
                <a:schemeClr val="bg2">
                  <a:lumMod val="25000"/>
                </a:schemeClr>
              </a:solidFill>
              <a:latin typeface="微软雅黑" panose="020B0503020204020204" pitchFamily="34" charset="-122"/>
              <a:ea typeface="微软雅黑" panose="020B0503020204020204" pitchFamily="34" charset="-122"/>
            </a:endParaRPr>
          </a:p>
          <a:p>
            <a:r>
              <a:rPr lang="en-US" altLang="zh-CN" sz="1400" kern="100" dirty="0">
                <a:solidFill>
                  <a:schemeClr val="bg2">
                    <a:lumMod val="25000"/>
                  </a:schemeClr>
                </a:solidFill>
                <a:latin typeface="微软雅黑" panose="020B0503020204020204" pitchFamily="34" charset="-122"/>
                <a:ea typeface="微软雅黑" panose="020B0503020204020204" pitchFamily="34" charset="-122"/>
              </a:rPr>
              <a:t>Home Appliances, Automobile, Security, Industrial Control, Smart Home, Energy storage connectors etc. series connector </a:t>
            </a:r>
          </a:p>
          <a:p>
            <a:endPar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object 14"/>
          <p:cNvSpPr/>
          <p:nvPr/>
        </p:nvSpPr>
        <p:spPr>
          <a:xfrm>
            <a:off x="6372668" y="945929"/>
            <a:ext cx="553720" cy="523240"/>
          </a:xfrm>
          <a:custGeom>
            <a:avLst/>
            <a:gdLst/>
            <a:ahLst/>
            <a:cxnLst/>
            <a:rect l="l" t="t" r="r" b="b"/>
            <a:pathLst>
              <a:path w="553720" h="523239">
                <a:moveTo>
                  <a:pt x="466090" y="0"/>
                </a:moveTo>
                <a:lnTo>
                  <a:pt x="87122" y="0"/>
                </a:lnTo>
                <a:lnTo>
                  <a:pt x="53203" y="6844"/>
                </a:lnTo>
                <a:lnTo>
                  <a:pt x="25511" y="25511"/>
                </a:lnTo>
                <a:lnTo>
                  <a:pt x="6844" y="53203"/>
                </a:lnTo>
                <a:lnTo>
                  <a:pt x="0" y="87122"/>
                </a:lnTo>
                <a:lnTo>
                  <a:pt x="0" y="435610"/>
                </a:lnTo>
                <a:lnTo>
                  <a:pt x="6844" y="469528"/>
                </a:lnTo>
                <a:lnTo>
                  <a:pt x="25511" y="497220"/>
                </a:lnTo>
                <a:lnTo>
                  <a:pt x="53203" y="515887"/>
                </a:lnTo>
                <a:lnTo>
                  <a:pt x="87122" y="522732"/>
                </a:lnTo>
                <a:lnTo>
                  <a:pt x="466090" y="522732"/>
                </a:lnTo>
                <a:lnTo>
                  <a:pt x="500008" y="515887"/>
                </a:lnTo>
                <a:lnTo>
                  <a:pt x="527700" y="497220"/>
                </a:lnTo>
                <a:lnTo>
                  <a:pt x="546367" y="469528"/>
                </a:lnTo>
                <a:lnTo>
                  <a:pt x="553212" y="435610"/>
                </a:lnTo>
                <a:lnTo>
                  <a:pt x="553212" y="87122"/>
                </a:lnTo>
                <a:lnTo>
                  <a:pt x="546367" y="53203"/>
                </a:lnTo>
                <a:lnTo>
                  <a:pt x="527700" y="25511"/>
                </a:lnTo>
                <a:lnTo>
                  <a:pt x="500008" y="6844"/>
                </a:lnTo>
                <a:lnTo>
                  <a:pt x="466090" y="0"/>
                </a:lnTo>
                <a:close/>
              </a:path>
            </a:pathLst>
          </a:custGeom>
          <a:solidFill>
            <a:srgbClr val="00467C"/>
          </a:solidFill>
        </p:spPr>
        <p:txBody>
          <a:bodyPr wrap="square" lIns="0" tIns="0" rIns="0" bIns="0" rtlCol="0"/>
          <a:lstStyle/>
          <a:p>
            <a:endParaRPr/>
          </a:p>
        </p:txBody>
      </p:sp>
      <p:sp>
        <p:nvSpPr>
          <p:cNvPr id="16" name="object 15"/>
          <p:cNvSpPr/>
          <p:nvPr/>
        </p:nvSpPr>
        <p:spPr>
          <a:xfrm>
            <a:off x="6415229" y="990973"/>
            <a:ext cx="411650" cy="418157"/>
          </a:xfrm>
          <a:prstGeom prst="rect">
            <a:avLst/>
          </a:prstGeom>
          <a:blipFill>
            <a:blip r:embed="rId3" cstate="print"/>
            <a:stretch>
              <a:fillRect/>
            </a:stretch>
          </a:blipFill>
        </p:spPr>
        <p:txBody>
          <a:bodyPr wrap="square" lIns="0" tIns="0" rIns="0" bIns="0" rtlCol="0"/>
          <a:lstStyle/>
          <a:p>
            <a:endParaRPr/>
          </a:p>
        </p:txBody>
      </p:sp>
      <p:sp>
        <p:nvSpPr>
          <p:cNvPr id="17" name="object 16"/>
          <p:cNvSpPr/>
          <p:nvPr/>
        </p:nvSpPr>
        <p:spPr>
          <a:xfrm>
            <a:off x="6437860" y="4411891"/>
            <a:ext cx="539750" cy="527685"/>
          </a:xfrm>
          <a:custGeom>
            <a:avLst/>
            <a:gdLst/>
            <a:ahLst/>
            <a:cxnLst/>
            <a:rect l="l" t="t" r="r" b="b"/>
            <a:pathLst>
              <a:path w="539750" h="527685">
                <a:moveTo>
                  <a:pt x="451612" y="0"/>
                </a:moveTo>
                <a:lnTo>
                  <a:pt x="87884" y="0"/>
                </a:lnTo>
                <a:lnTo>
                  <a:pt x="53685" y="6909"/>
                </a:lnTo>
                <a:lnTo>
                  <a:pt x="25749" y="25749"/>
                </a:lnTo>
                <a:lnTo>
                  <a:pt x="6909" y="53685"/>
                </a:lnTo>
                <a:lnTo>
                  <a:pt x="0" y="87884"/>
                </a:lnTo>
                <a:lnTo>
                  <a:pt x="0" y="439419"/>
                </a:lnTo>
                <a:lnTo>
                  <a:pt x="6909" y="473618"/>
                </a:lnTo>
                <a:lnTo>
                  <a:pt x="25749" y="501554"/>
                </a:lnTo>
                <a:lnTo>
                  <a:pt x="53685" y="520394"/>
                </a:lnTo>
                <a:lnTo>
                  <a:pt x="87884" y="527304"/>
                </a:lnTo>
                <a:lnTo>
                  <a:pt x="451612" y="527304"/>
                </a:lnTo>
                <a:lnTo>
                  <a:pt x="485810" y="520394"/>
                </a:lnTo>
                <a:lnTo>
                  <a:pt x="513746" y="501554"/>
                </a:lnTo>
                <a:lnTo>
                  <a:pt x="532586" y="473618"/>
                </a:lnTo>
                <a:lnTo>
                  <a:pt x="539495" y="439419"/>
                </a:lnTo>
                <a:lnTo>
                  <a:pt x="539495" y="87884"/>
                </a:lnTo>
                <a:lnTo>
                  <a:pt x="532586" y="53685"/>
                </a:lnTo>
                <a:lnTo>
                  <a:pt x="513746" y="25749"/>
                </a:lnTo>
                <a:lnTo>
                  <a:pt x="485810" y="6909"/>
                </a:lnTo>
                <a:lnTo>
                  <a:pt x="451612" y="0"/>
                </a:lnTo>
                <a:close/>
              </a:path>
            </a:pathLst>
          </a:custGeom>
          <a:solidFill>
            <a:srgbClr val="EB631B"/>
          </a:solidFill>
        </p:spPr>
        <p:txBody>
          <a:bodyPr wrap="square" lIns="0" tIns="0" rIns="0" bIns="0" rtlCol="0"/>
          <a:lstStyle/>
          <a:p>
            <a:endParaRPr/>
          </a:p>
        </p:txBody>
      </p:sp>
      <p:sp>
        <p:nvSpPr>
          <p:cNvPr id="18" name="object 17"/>
          <p:cNvSpPr/>
          <p:nvPr/>
        </p:nvSpPr>
        <p:spPr>
          <a:xfrm>
            <a:off x="6457926" y="4512793"/>
            <a:ext cx="519684" cy="341375"/>
          </a:xfrm>
          <a:prstGeom prst="rect">
            <a:avLst/>
          </a:prstGeom>
          <a:blipFill>
            <a:blip r:embed="rId4" cstate="print"/>
            <a:stretch>
              <a:fillRect/>
            </a:stretch>
          </a:blipFill>
        </p:spPr>
        <p:txBody>
          <a:bodyPr wrap="square" lIns="0" tIns="0" rIns="0" bIns="0" rtlCol="0"/>
          <a:lstStyle/>
          <a:p>
            <a:endParaRPr/>
          </a:p>
        </p:txBody>
      </p:sp>
      <p:sp>
        <p:nvSpPr>
          <p:cNvPr id="19" name="object 7"/>
          <p:cNvSpPr/>
          <p:nvPr/>
        </p:nvSpPr>
        <p:spPr>
          <a:xfrm>
            <a:off x="6399989" y="2116276"/>
            <a:ext cx="538480" cy="528955"/>
          </a:xfrm>
          <a:custGeom>
            <a:avLst/>
            <a:gdLst/>
            <a:ahLst/>
            <a:cxnLst/>
            <a:rect l="l" t="t" r="r" b="b"/>
            <a:pathLst>
              <a:path w="538479" h="528955">
                <a:moveTo>
                  <a:pt x="449833" y="0"/>
                </a:moveTo>
                <a:lnTo>
                  <a:pt x="88137" y="0"/>
                </a:lnTo>
                <a:lnTo>
                  <a:pt x="53846" y="6931"/>
                </a:lnTo>
                <a:lnTo>
                  <a:pt x="25828" y="25828"/>
                </a:lnTo>
                <a:lnTo>
                  <a:pt x="6931" y="53846"/>
                </a:lnTo>
                <a:lnTo>
                  <a:pt x="0" y="88137"/>
                </a:lnTo>
                <a:lnTo>
                  <a:pt x="0" y="440689"/>
                </a:lnTo>
                <a:lnTo>
                  <a:pt x="6931" y="474981"/>
                </a:lnTo>
                <a:lnTo>
                  <a:pt x="25828" y="502999"/>
                </a:lnTo>
                <a:lnTo>
                  <a:pt x="53846" y="521896"/>
                </a:lnTo>
                <a:lnTo>
                  <a:pt x="88137" y="528827"/>
                </a:lnTo>
                <a:lnTo>
                  <a:pt x="449833" y="528827"/>
                </a:lnTo>
                <a:lnTo>
                  <a:pt x="484125" y="521896"/>
                </a:lnTo>
                <a:lnTo>
                  <a:pt x="512143" y="502999"/>
                </a:lnTo>
                <a:lnTo>
                  <a:pt x="531040" y="474981"/>
                </a:lnTo>
                <a:lnTo>
                  <a:pt x="537972" y="440689"/>
                </a:lnTo>
                <a:lnTo>
                  <a:pt x="537972" y="88137"/>
                </a:lnTo>
                <a:lnTo>
                  <a:pt x="531040" y="53846"/>
                </a:lnTo>
                <a:lnTo>
                  <a:pt x="512143" y="25828"/>
                </a:lnTo>
                <a:lnTo>
                  <a:pt x="484125" y="6931"/>
                </a:lnTo>
                <a:lnTo>
                  <a:pt x="449833" y="0"/>
                </a:lnTo>
                <a:close/>
              </a:path>
            </a:pathLst>
          </a:custGeom>
          <a:solidFill>
            <a:srgbClr val="C00000"/>
          </a:solidFill>
        </p:spPr>
        <p:txBody>
          <a:bodyPr wrap="square" lIns="0" tIns="0" rIns="0" bIns="0" rtlCol="0"/>
          <a:lstStyle/>
          <a:p>
            <a:endParaRPr/>
          </a:p>
        </p:txBody>
      </p:sp>
      <p:sp>
        <p:nvSpPr>
          <p:cNvPr id="20" name="object 8"/>
          <p:cNvSpPr/>
          <p:nvPr/>
        </p:nvSpPr>
        <p:spPr>
          <a:xfrm>
            <a:off x="6493061" y="2190268"/>
            <a:ext cx="312934" cy="338327"/>
          </a:xfrm>
          <a:prstGeom prst="rect">
            <a:avLst/>
          </a:prstGeom>
          <a:blipFill>
            <a:blip r:embed="rId5" cstate="print"/>
            <a:stretch>
              <a:fillRect/>
            </a:stretch>
          </a:blipFill>
        </p:spPr>
        <p:txBody>
          <a:bodyPr wrap="square" lIns="0" tIns="0" rIns="0" bIns="0" rtlCol="0"/>
          <a:lstStyle/>
          <a:p>
            <a:endParaRPr/>
          </a:p>
        </p:txBody>
      </p:sp>
      <p:sp>
        <p:nvSpPr>
          <p:cNvPr id="21" name="文本框 20"/>
          <p:cNvSpPr txBox="1"/>
          <p:nvPr/>
        </p:nvSpPr>
        <p:spPr>
          <a:xfrm>
            <a:off x="239354" y="4776646"/>
            <a:ext cx="5569344" cy="2092881"/>
          </a:xfrm>
          <a:prstGeom prst="rect">
            <a:avLst/>
          </a:prstGeom>
          <a:noFill/>
        </p:spPr>
        <p:txBody>
          <a:bodyPr wrap="square" rtlCol="0">
            <a:spAutoFit/>
          </a:bodyPr>
          <a:lstStyle/>
          <a:p>
            <a:r>
              <a:rPr lang="en-US" sz="2400" b="1" spc="-5" dirty="0">
                <a:solidFill>
                  <a:srgbClr val="215968"/>
                </a:solidFill>
                <a:latin typeface="微软雅黑" panose="020B0503020204020204" pitchFamily="34" charset="-122"/>
                <a:ea typeface="微软雅黑" panose="020B0503020204020204" pitchFamily="34" charset="-122"/>
                <a:cs typeface="微软雅黑" panose="020B0503020204020204" pitchFamily="34" charset="-122"/>
                <a:sym typeface="+mn-ea"/>
              </a:rPr>
              <a:t>LHE </a:t>
            </a:r>
            <a:r>
              <a:rPr lang="zh-CN" altLang="en-US" sz="2000" b="1" dirty="0">
                <a:solidFill>
                  <a:schemeClr val="bg2">
                    <a:lumMod val="10000"/>
                  </a:schemeClr>
                </a:solidFill>
              </a:rPr>
              <a:t>致力成为优秀汽车连接器与家电连接器全供应链系统解决方案服务商</a:t>
            </a:r>
            <a:endParaRPr lang="en-US" altLang="zh-CN" sz="2000" b="1" dirty="0">
              <a:solidFill>
                <a:schemeClr val="bg2">
                  <a:lumMod val="10000"/>
                </a:schemeClr>
              </a:solidFill>
            </a:endParaRPr>
          </a:p>
          <a:p>
            <a:r>
              <a:rPr lang="en-US" altLang="zh-CN" b="1" spc="-5" dirty="0">
                <a:solidFill>
                  <a:srgbClr val="215968"/>
                </a:solidFill>
                <a:latin typeface="微软雅黑" panose="020B0503020204020204" pitchFamily="34" charset="-122"/>
                <a:ea typeface="微软雅黑" panose="020B0503020204020204" pitchFamily="34" charset="-122"/>
                <a:cs typeface="微软雅黑" panose="020B0503020204020204" pitchFamily="34" charset="-122"/>
                <a:sym typeface="+mn-ea"/>
              </a:rPr>
              <a:t>LHE</a:t>
            </a:r>
            <a:r>
              <a:rPr lang="en-US" altLang="zh-CN" sz="1600" b="1" spc="-5" dirty="0">
                <a:solidFill>
                  <a:srgbClr val="215968"/>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kern="100" dirty="0">
                <a:solidFill>
                  <a:schemeClr val="bg2">
                    <a:lumMod val="25000"/>
                  </a:schemeClr>
                </a:solidFill>
                <a:latin typeface="微软雅黑" panose="020B0503020204020204" pitchFamily="34" charset="-122"/>
                <a:ea typeface="微软雅黑" panose="020B0503020204020204" pitchFamily="34" charset="-122"/>
              </a:rPr>
              <a:t>Committed to becoming an excellent and full supply chain system solution provider for automotive connector and home appliance connector</a:t>
            </a:r>
          </a:p>
          <a:p>
            <a:endParaRPr lang="zh-CN" altLang="en-US" sz="1600" dirty="0">
              <a:solidFill>
                <a:schemeClr val="bg2">
                  <a:lumMod val="10000"/>
                </a:schemeClr>
              </a:solidFill>
              <a:latin typeface="微软雅黑" panose="020B0503020204020204" pitchFamily="34" charset="-122"/>
              <a:ea typeface="微软雅黑" panose="020B0503020204020204" pitchFamily="34" charset="-122"/>
            </a:endParaRPr>
          </a:p>
          <a:p>
            <a:endParaRPr lang="zh-CN" altLang="en-US" sz="2400" b="1" dirty="0">
              <a:solidFill>
                <a:schemeClr val="bg2">
                  <a:lumMod val="10000"/>
                </a:schemeClr>
              </a:solidFill>
            </a:endParaRPr>
          </a:p>
        </p:txBody>
      </p:sp>
      <p:sp>
        <p:nvSpPr>
          <p:cNvPr id="14" name="菱形 13">
            <a:extLst>
              <a:ext uri="{FF2B5EF4-FFF2-40B4-BE49-F238E27FC236}">
                <a16:creationId xmlns="" xmlns:a16="http://schemas.microsoft.com/office/drawing/2014/main" id="{D7D2FDD5-5B96-4167-B111-3B9F8C887EC5}"/>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菱形 21">
            <a:extLst>
              <a:ext uri="{FF2B5EF4-FFF2-40B4-BE49-F238E27FC236}">
                <a16:creationId xmlns="" xmlns:a16="http://schemas.microsoft.com/office/drawing/2014/main" id="{A3FE7515-BDC2-47D3-B7D1-3C71B1159654}"/>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 xmlns:a16="http://schemas.microsoft.com/office/drawing/2014/main" id="{D0A960DD-2BFE-4343-BA80-8BAFE9C5AD9D}"/>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87" y="912393"/>
            <a:ext cx="6283028" cy="3600400"/>
          </a:xfrm>
          <a:prstGeom prst="rect">
            <a:avLst/>
          </a:prstGeom>
        </p:spPr>
      </p:pic>
    </p:spTree>
    <p:extLst>
      <p:ext uri="{BB962C8B-B14F-4D97-AF65-F5344CB8AC3E}">
        <p14:creationId xmlns:p14="http://schemas.microsoft.com/office/powerpoint/2010/main" val="38258569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325228" y="6621323"/>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
        <p:nvSpPr>
          <p:cNvPr id="5" name="文本框 3"/>
          <p:cNvSpPr txBox="1"/>
          <p:nvPr/>
        </p:nvSpPr>
        <p:spPr>
          <a:xfrm>
            <a:off x="2488358" y="4012653"/>
            <a:ext cx="9464227" cy="3046988"/>
          </a:xfrm>
          <a:prstGeom prst="rect">
            <a:avLst/>
          </a:prstGeom>
          <a:noFill/>
          <a:effectLst/>
        </p:spPr>
        <p:txBody>
          <a:bodyPr wrap="square" rtlCol="0">
            <a:spAutoFit/>
          </a:bodyPr>
          <a:lstStyle/>
          <a:p>
            <a:r>
              <a:rPr lang="zh-CN" altLang="en-US" sz="66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anose="020B0503020204020204" pitchFamily="34" charset="-122"/>
                <a:ea typeface="微软雅黑" panose="020B0503020204020204" pitchFamily="34" charset="-122"/>
              </a:rPr>
              <a:t> </a:t>
            </a:r>
            <a:r>
              <a:rPr lang="zh-CN" altLang="en-US" sz="9600" b="1" kern="2200" spc="600" dirty="0">
                <a:solidFill>
                  <a:srgbClr val="00467C"/>
                </a:solidFill>
                <a:latin typeface="华文行楷" panose="02010800040101010101" pitchFamily="2" charset="-122"/>
                <a:ea typeface="华文行楷" panose="02010800040101010101" pitchFamily="2" charset="-122"/>
              </a:rPr>
              <a:t>联万物</a:t>
            </a:r>
            <a:r>
              <a:rPr lang="zh-CN" altLang="en-US" sz="9600" b="1" kern="2200" spc="600" dirty="0">
                <a:solidFill>
                  <a:srgbClr val="00467C"/>
                </a:solidFill>
                <a:latin typeface="微软雅黑" panose="020B0503020204020204" pitchFamily="34" charset="-122"/>
                <a:ea typeface="微软雅黑" panose="020B0503020204020204" pitchFamily="34" charset="-122"/>
              </a:rPr>
              <a:t> </a:t>
            </a:r>
            <a:endParaRPr lang="en-US" altLang="zh-CN" sz="9600" b="1" kern="2200" spc="600" dirty="0">
              <a:solidFill>
                <a:srgbClr val="00467C"/>
              </a:solidFill>
              <a:latin typeface="微软雅黑" panose="020B0503020204020204" pitchFamily="34" charset="-122"/>
              <a:ea typeface="微软雅黑" panose="020B0503020204020204" pitchFamily="34" charset="-122"/>
            </a:endParaRPr>
          </a:p>
          <a:p>
            <a:r>
              <a:rPr lang="en-US" altLang="zh-CN" sz="96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anose="020B0503020204020204" pitchFamily="34" charset="-122"/>
                <a:ea typeface="微软雅黑" panose="020B0503020204020204" pitchFamily="34" charset="-122"/>
              </a:rPr>
              <a:t>         </a:t>
            </a:r>
            <a:r>
              <a:rPr lang="zh-CN" altLang="en-US" sz="9600" b="1" kern="2200" spc="600" dirty="0">
                <a:solidFill>
                  <a:srgbClr val="00467C"/>
                </a:solidFill>
                <a:latin typeface="华文行楷" panose="02010800040101010101" pitchFamily="2" charset="-122"/>
                <a:ea typeface="华文行楷" panose="02010800040101010101" pitchFamily="2" charset="-122"/>
              </a:rPr>
              <a:t>以</a:t>
            </a:r>
            <a:r>
              <a:rPr lang="zh-CN" altLang="en-US" sz="9600" b="1" kern="2200" spc="600" dirty="0">
                <a:solidFill>
                  <a:srgbClr val="C00000"/>
                </a:solidFill>
                <a:latin typeface="华文行楷" panose="02010800040101010101" pitchFamily="2" charset="-122"/>
                <a:ea typeface="华文行楷" panose="02010800040101010101" pitchFamily="2" charset="-122"/>
              </a:rPr>
              <a:t>和</a:t>
            </a:r>
          </a:p>
        </p:txBody>
      </p:sp>
      <p:sp>
        <p:nvSpPr>
          <p:cNvPr id="20" name="文本框 45"/>
          <p:cNvSpPr txBox="1"/>
          <p:nvPr/>
        </p:nvSpPr>
        <p:spPr>
          <a:xfrm>
            <a:off x="2250530" y="5536147"/>
            <a:ext cx="4869682" cy="400110"/>
          </a:xfrm>
          <a:prstGeom prst="rect">
            <a:avLst/>
          </a:prstGeom>
          <a:noFill/>
        </p:spPr>
        <p:txBody>
          <a:bodyPr wrap="square" rtlCol="0">
            <a:spAutoFit/>
          </a:bodyPr>
          <a:lstStyle/>
          <a:p>
            <a:r>
              <a:rPr lang="en-US" altLang="zh-CN" sz="2000" dirty="0">
                <a:solidFill>
                  <a:schemeClr val="bg1">
                    <a:lumMod val="50000"/>
                  </a:schemeClr>
                </a:solidFill>
                <a:latin typeface="Bahnschrift SemiBold" panose="020B0502040204020203" pitchFamily="34" charset="0"/>
                <a:ea typeface="方正细圆简体" pitchFamily="2" charset="-122"/>
              </a:rPr>
              <a:t>Zhejiang </a:t>
            </a:r>
            <a:r>
              <a:rPr lang="en-US" altLang="zh-CN" sz="2000" dirty="0" err="1">
                <a:solidFill>
                  <a:schemeClr val="bg1">
                    <a:lumMod val="50000"/>
                  </a:schemeClr>
                </a:solidFill>
                <a:latin typeface="Bahnschrift SemiBold" panose="020B0502040204020203" pitchFamily="34" charset="0"/>
                <a:ea typeface="方正细圆简体" pitchFamily="2" charset="-122"/>
              </a:rPr>
              <a:t>Lianhe</a:t>
            </a:r>
            <a:r>
              <a:rPr lang="en-US" altLang="zh-CN" sz="2000" dirty="0">
                <a:solidFill>
                  <a:schemeClr val="bg1">
                    <a:lumMod val="50000"/>
                  </a:schemeClr>
                </a:solidFill>
                <a:latin typeface="Bahnschrift SemiBold" panose="020B0502040204020203" pitchFamily="34" charset="0"/>
                <a:ea typeface="方正细圆简体" pitchFamily="2" charset="-122"/>
              </a:rPr>
              <a:t> Electronics Co., Ltd.</a:t>
            </a:r>
          </a:p>
        </p:txBody>
      </p:sp>
      <p:sp>
        <p:nvSpPr>
          <p:cNvPr id="4" name="矩形 3">
            <a:extLst>
              <a:ext uri="{FF2B5EF4-FFF2-40B4-BE49-F238E27FC236}">
                <a16:creationId xmlns="" xmlns:a16="http://schemas.microsoft.com/office/drawing/2014/main" id="{976651A3-0FCD-4A78-89DA-2E5F43934F9D}"/>
              </a:ext>
            </a:extLst>
          </p:cNvPr>
          <p:cNvSpPr/>
          <p:nvPr/>
        </p:nvSpPr>
        <p:spPr>
          <a:xfrm>
            <a:off x="0" y="0"/>
            <a:ext cx="12190413" cy="407707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 xmlns:a16="http://schemas.microsoft.com/office/drawing/2014/main" id="{5F548636-5AB5-4BFB-A626-3C5EA6F83004}"/>
              </a:ext>
            </a:extLst>
          </p:cNvPr>
          <p:cNvSpPr txBox="1"/>
          <p:nvPr/>
        </p:nvSpPr>
        <p:spPr>
          <a:xfrm>
            <a:off x="4150990" y="6282769"/>
            <a:ext cx="2808312" cy="677108"/>
          </a:xfrm>
          <a:prstGeom prst="rect">
            <a:avLst/>
          </a:prstGeom>
          <a:noFill/>
        </p:spPr>
        <p:txBody>
          <a:bodyPr wrap="square" rtlCol="0">
            <a:spAutoFit/>
          </a:bodyPr>
          <a:lstStyle/>
          <a:p>
            <a:r>
              <a:rPr lang="en-US" altLang="zh-CN" sz="2000" dirty="0">
                <a:solidFill>
                  <a:schemeClr val="bg1">
                    <a:lumMod val="50000"/>
                  </a:schemeClr>
                </a:solidFill>
                <a:latin typeface="Bahnschrift SemiBold" panose="020B0502040204020203" pitchFamily="34" charset="0"/>
              </a:rPr>
              <a:t>Simple connecting</a:t>
            </a:r>
            <a:endParaRPr lang="en-US" altLang="zh-CN" sz="2000" b="1" dirty="0">
              <a:solidFill>
                <a:schemeClr val="bg1">
                  <a:lumMod val="50000"/>
                </a:schemeClr>
              </a:solidFill>
              <a:latin typeface="Bahnschrift SemiBold" panose="020B0502040204020203" pitchFamily="34" charset="0"/>
              <a:ea typeface="方正细圆简体" pitchFamily="2" charset="-122"/>
              <a:cs typeface="+mn-ea"/>
              <a:sym typeface="Arial" panose="020B0604020202020204" pitchFamily="34" charset="0"/>
            </a:endParaRPr>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anim calcmode="lin" valueType="num">
                                      <p:cBhvr>
                                        <p:cTn id="14" dur="500" fill="hold"/>
                                        <p:tgtEl>
                                          <p:spTgt spid="20"/>
                                        </p:tgtEl>
                                        <p:attrNameLst>
                                          <p:attrName>ppt_x</p:attrName>
                                        </p:attrNameLst>
                                      </p:cBhvr>
                                      <p:tavLst>
                                        <p:tav tm="0">
                                          <p:val>
                                            <p:strVal val="#ppt_x"/>
                                          </p:val>
                                        </p:tav>
                                        <p:tav tm="100000">
                                          <p:val>
                                            <p:strVal val="#ppt_x"/>
                                          </p:val>
                                        </p:tav>
                                      </p:tavLst>
                                    </p:anim>
                                    <p:anim calcmode="lin" valueType="num">
                                      <p:cBhvr>
                                        <p:cTn id="1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178392" y="140453"/>
            <a:ext cx="2664296"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组织结构</a:t>
            </a:r>
          </a:p>
        </p:txBody>
      </p:sp>
      <p:sp>
        <p:nvSpPr>
          <p:cNvPr id="65" name="菱形 64">
            <a:extLst>
              <a:ext uri="{FF2B5EF4-FFF2-40B4-BE49-F238E27FC236}">
                <a16:creationId xmlns="" xmlns:a16="http://schemas.microsoft.com/office/drawing/2014/main" id="{B0ADAD04-FF1E-4511-90C0-CA41ACE3F964}"/>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菱形 65">
            <a:extLst>
              <a:ext uri="{FF2B5EF4-FFF2-40B4-BE49-F238E27FC236}">
                <a16:creationId xmlns="" xmlns:a16="http://schemas.microsoft.com/office/drawing/2014/main" id="{A751A4CB-0E2D-4B15-93C8-4C4628485ECE}"/>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a:extLst>
              <a:ext uri="{FF2B5EF4-FFF2-40B4-BE49-F238E27FC236}">
                <a16:creationId xmlns="" xmlns:a16="http://schemas.microsoft.com/office/drawing/2014/main" id="{1F651674-59FA-4589-80D5-499EDE4C490A}"/>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graphicFrame>
        <p:nvGraphicFramePr>
          <p:cNvPr id="8" name="图示 7">
            <a:extLst>
              <a:ext uri="{FF2B5EF4-FFF2-40B4-BE49-F238E27FC236}">
                <a16:creationId xmlns:a16="http://schemas.microsoft.com/office/drawing/2014/main" xmlns="" id="{A5D9A17B-C3A4-43D2-9619-2AAB22247A8E}"/>
              </a:ext>
            </a:extLst>
          </p:cNvPr>
          <p:cNvGraphicFramePr/>
          <p:nvPr>
            <p:extLst>
              <p:ext uri="{D42A27DB-BD31-4B8C-83A1-F6EECF244321}">
                <p14:modId xmlns:p14="http://schemas.microsoft.com/office/powerpoint/2010/main" val="1186172062"/>
              </p:ext>
            </p:extLst>
          </p:nvPr>
        </p:nvGraphicFramePr>
        <p:xfrm>
          <a:off x="334566" y="-459432"/>
          <a:ext cx="11251008" cy="8701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1416" y="169476"/>
            <a:ext cx="4531741"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年销售额 </a:t>
            </a:r>
            <a:r>
              <a:rPr lang="en-US" altLang="zh-CN" sz="2800" b="1" dirty="0">
                <a:solidFill>
                  <a:srgbClr val="00467C"/>
                </a:solidFill>
                <a:latin typeface="微软雅黑" panose="020B0503020204020204" pitchFamily="34" charset="-122"/>
                <a:ea typeface="微软雅黑" panose="020B0503020204020204" pitchFamily="34" charset="-122"/>
              </a:rPr>
              <a:t>Annual sales</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125" name="矩形 24"/>
          <p:cNvSpPr>
            <a:spLocks noChangeArrowheads="1"/>
          </p:cNvSpPr>
          <p:nvPr/>
        </p:nvSpPr>
        <p:spPr bwMode="auto">
          <a:xfrm>
            <a:off x="341044" y="695866"/>
            <a:ext cx="9124472" cy="15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6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2005-2022</a:t>
            </a:r>
            <a:r>
              <a:rPr lang="zh-CN" altLang="en-US" sz="16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年营业额实现</a:t>
            </a:r>
            <a:r>
              <a:rPr lang="zh-CN" altLang="en-US" sz="16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十倍</a:t>
            </a:r>
            <a:r>
              <a:rPr lang="zh-CN" altLang="en-US" sz="16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增长</a:t>
            </a:r>
            <a:endParaRPr lang="en-US" altLang="zh-CN" sz="16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16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2023</a:t>
            </a:r>
            <a:r>
              <a:rPr lang="zh-CN" altLang="en-US" sz="16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年营业额目标：</a:t>
            </a:r>
            <a:r>
              <a:rPr lang="en-US" altLang="zh-CN" sz="16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35000</a:t>
            </a:r>
            <a:r>
              <a:rPr lang="zh-CN" altLang="en-US" sz="16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万元</a:t>
            </a:r>
            <a:endParaRPr lang="en-US" altLang="zh-CN" sz="16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16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Turnover increased </a:t>
            </a:r>
            <a:r>
              <a:rPr lang="en-US" altLang="zh-CN" sz="16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tenfold </a:t>
            </a:r>
            <a:r>
              <a:rPr lang="en-US" altLang="zh-CN" sz="16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from 2005 to 2022</a:t>
            </a:r>
          </a:p>
          <a:p>
            <a:pPr>
              <a:lnSpc>
                <a:spcPct val="150000"/>
              </a:lnSpc>
            </a:pPr>
            <a:r>
              <a:rPr lang="en-US" altLang="zh-CN" sz="1600" b="1" dirty="0">
                <a:solidFill>
                  <a:srgbClr val="595959"/>
                </a:solidFill>
                <a:latin typeface="微软雅黑" panose="020B0503020204020204" pitchFamily="34" charset="-122"/>
                <a:ea typeface="微软雅黑" panose="020B0503020204020204" pitchFamily="34" charset="-122"/>
              </a:rPr>
              <a:t>2023 turnover target: </a:t>
            </a:r>
            <a:r>
              <a:rPr lang="en-US" altLang="zh-CN" sz="1600" b="1" dirty="0">
                <a:solidFill>
                  <a:srgbClr val="FF0000"/>
                </a:solidFill>
                <a:latin typeface="微软雅黑" panose="020B0503020204020204" pitchFamily="34" charset="-122"/>
                <a:ea typeface="微软雅黑" panose="020B0503020204020204" pitchFamily="34" charset="-122"/>
              </a:rPr>
              <a:t>350 million RMB</a:t>
            </a:r>
            <a:endParaRPr lang="zh-CN" altLang="en-US" sz="16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126" name="图表 125"/>
          <p:cNvGraphicFramePr/>
          <p:nvPr>
            <p:extLst>
              <p:ext uri="{D42A27DB-BD31-4B8C-83A1-F6EECF244321}">
                <p14:modId xmlns:p14="http://schemas.microsoft.com/office/powerpoint/2010/main" val="1254956655"/>
              </p:ext>
            </p:extLst>
          </p:nvPr>
        </p:nvGraphicFramePr>
        <p:xfrm>
          <a:off x="1774726" y="2265526"/>
          <a:ext cx="8604956" cy="4632240"/>
        </p:xfrm>
        <a:graphic>
          <a:graphicData uri="http://schemas.openxmlformats.org/drawingml/2006/chart">
            <c:chart xmlns:c="http://schemas.openxmlformats.org/drawingml/2006/chart" xmlns:r="http://schemas.openxmlformats.org/officeDocument/2006/relationships" r:id="rId2"/>
          </a:graphicData>
        </a:graphic>
      </p:graphicFrame>
      <p:sp>
        <p:nvSpPr>
          <p:cNvPr id="5" name="菱形 4">
            <a:extLst>
              <a:ext uri="{FF2B5EF4-FFF2-40B4-BE49-F238E27FC236}">
                <a16:creationId xmlns="" xmlns:a16="http://schemas.microsoft.com/office/drawing/2014/main" id="{8BE09742-F835-4A17-88E9-7E8E9B042CA7}"/>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菱形 5">
            <a:extLst>
              <a:ext uri="{FF2B5EF4-FFF2-40B4-BE49-F238E27FC236}">
                <a16:creationId xmlns="" xmlns:a16="http://schemas.microsoft.com/office/drawing/2014/main" id="{F2F654CD-3B93-4BE6-8243-DB242B9694F2}"/>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 xmlns:a16="http://schemas.microsoft.com/office/drawing/2014/main" id="{8CC3BC95-1238-4A42-A567-8A8026688FA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barn(inVertical)">
                                      <p:cBhvr>
                                        <p:cTn id="13"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5" grpId="0"/>
      <p:bldGraphic spid="12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1416" y="169476"/>
            <a:ext cx="5251821" cy="523220"/>
          </a:xfrm>
          <a:prstGeom prst="rect">
            <a:avLst/>
          </a:prstGeom>
          <a:noFill/>
        </p:spPr>
        <p:txBody>
          <a:bodyPr wrap="square" rtlCol="0">
            <a:spAutoFit/>
          </a:bodyPr>
          <a:lstStyle/>
          <a:p>
            <a:r>
              <a:rPr lang="zh-CN" altLang="en-US" sz="2800" b="1" dirty="0">
                <a:solidFill>
                  <a:srgbClr val="00467C"/>
                </a:solidFill>
                <a:latin typeface="微软雅黑" panose="020B0503020204020204" pitchFamily="34" charset="-122"/>
                <a:ea typeface="微软雅黑" panose="020B0503020204020204" pitchFamily="34" charset="-122"/>
              </a:rPr>
              <a:t>销售占比 </a:t>
            </a:r>
            <a:r>
              <a:rPr lang="en-US" altLang="zh-CN" sz="2800" b="1" dirty="0">
                <a:solidFill>
                  <a:srgbClr val="00467C"/>
                </a:solidFill>
                <a:latin typeface="微软雅黑" panose="020B0503020204020204" pitchFamily="34" charset="-122"/>
                <a:ea typeface="微软雅黑" panose="020B0503020204020204" pitchFamily="34" charset="-122"/>
              </a:rPr>
              <a:t>Sales Ratio</a:t>
            </a:r>
            <a:endParaRPr lang="zh-CN" altLang="en-US" sz="2800" b="1" dirty="0">
              <a:solidFill>
                <a:srgbClr val="00467C"/>
              </a:solidFill>
              <a:latin typeface="微软雅黑" panose="020B0503020204020204" pitchFamily="34" charset="-122"/>
              <a:ea typeface="微软雅黑" panose="020B0503020204020204" pitchFamily="34" charset="-122"/>
            </a:endParaRPr>
          </a:p>
        </p:txBody>
      </p:sp>
      <p:sp>
        <p:nvSpPr>
          <p:cNvPr id="5" name="菱形 4">
            <a:extLst>
              <a:ext uri="{FF2B5EF4-FFF2-40B4-BE49-F238E27FC236}">
                <a16:creationId xmlns="" xmlns:a16="http://schemas.microsoft.com/office/drawing/2014/main" id="{8BE09742-F835-4A17-88E9-7E8E9B042CA7}"/>
              </a:ext>
            </a:extLst>
          </p:cNvPr>
          <p:cNvSpPr/>
          <p:nvPr/>
        </p:nvSpPr>
        <p:spPr>
          <a:xfrm>
            <a:off x="283102" y="152144"/>
            <a:ext cx="576064" cy="521970"/>
          </a:xfrm>
          <a:prstGeom prst="diamond">
            <a:avLst/>
          </a:prstGeom>
          <a:solidFill>
            <a:srgbClr val="B1320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菱形 5">
            <a:extLst>
              <a:ext uri="{FF2B5EF4-FFF2-40B4-BE49-F238E27FC236}">
                <a16:creationId xmlns="" xmlns:a16="http://schemas.microsoft.com/office/drawing/2014/main" id="{F2F654CD-3B93-4BE6-8243-DB242B9694F2}"/>
              </a:ext>
            </a:extLst>
          </p:cNvPr>
          <p:cNvSpPr/>
          <p:nvPr/>
        </p:nvSpPr>
        <p:spPr>
          <a:xfrm>
            <a:off x="602328" y="140454"/>
            <a:ext cx="576064" cy="521970"/>
          </a:xfrm>
          <a:prstGeom prst="diamond">
            <a:avLst/>
          </a:prstGeom>
          <a:solidFill>
            <a:srgbClr val="00467C">
              <a:alpha val="50000"/>
            </a:srgbClr>
          </a:solidFill>
          <a:ln>
            <a:noFill/>
          </a:ln>
          <a:effectLst>
            <a:outerShdw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 xmlns:a16="http://schemas.microsoft.com/office/drawing/2014/main" id="{8CC3BC95-1238-4A42-A567-8A8026688FAB}"/>
              </a:ext>
            </a:extLst>
          </p:cNvPr>
          <p:cNvCxnSpPr/>
          <p:nvPr/>
        </p:nvCxnSpPr>
        <p:spPr>
          <a:xfrm>
            <a:off x="334566" y="735024"/>
            <a:ext cx="11289263" cy="0"/>
          </a:xfrm>
          <a:prstGeom prst="line">
            <a:avLst/>
          </a:prstGeom>
          <a:ln w="19050">
            <a:solidFill>
              <a:srgbClr val="203954"/>
            </a:solidFill>
          </a:ln>
        </p:spPr>
        <p:style>
          <a:lnRef idx="1">
            <a:schemeClr val="dk1"/>
          </a:lnRef>
          <a:fillRef idx="0">
            <a:schemeClr val="dk1"/>
          </a:fillRef>
          <a:effectRef idx="0">
            <a:schemeClr val="dk1"/>
          </a:effectRef>
          <a:fontRef idx="minor">
            <a:schemeClr val="tx1"/>
          </a:fontRef>
        </p:style>
      </p:cxnSp>
      <p:graphicFrame>
        <p:nvGraphicFramePr>
          <p:cNvPr id="10" name="图表 9"/>
          <p:cNvGraphicFramePr/>
          <p:nvPr>
            <p:extLst>
              <p:ext uri="{D42A27DB-BD31-4B8C-83A1-F6EECF244321}">
                <p14:modId xmlns:p14="http://schemas.microsoft.com/office/powerpoint/2010/main" val="732523278"/>
              </p:ext>
            </p:extLst>
          </p:nvPr>
        </p:nvGraphicFramePr>
        <p:xfrm>
          <a:off x="270898" y="1340768"/>
          <a:ext cx="5341594" cy="46805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图表 18"/>
          <p:cNvGraphicFramePr/>
          <p:nvPr>
            <p:extLst>
              <p:ext uri="{D42A27DB-BD31-4B8C-83A1-F6EECF244321}">
                <p14:modId xmlns:p14="http://schemas.microsoft.com/office/powerpoint/2010/main" val="2268635232"/>
              </p:ext>
            </p:extLst>
          </p:nvPr>
        </p:nvGraphicFramePr>
        <p:xfrm>
          <a:off x="6195824" y="1484784"/>
          <a:ext cx="5750678" cy="42658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11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06b2d2a1-dff9-4261-a499-9318a51528ed}"/>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06b2d2a1-dff9-4261-a499-9318a51528ed}"/>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9A9A9"/>
        </a:solidFill>
        <a:ln>
          <a:noFill/>
        </a:ln>
      </a:spPr>
      <a:bodyPr vert="horz" wrap="square" lIns="154283" tIns="25715" rIns="51428" bIns="25715" numCol="1" anchor="ctr" anchorCtr="0" compatLnSpc="1"/>
      <a:lstStyle>
        <a:defPPr defTabSz="514350">
          <a:defRPr sz="2025" kern="0">
            <a:solidFill>
              <a:srgbClr val="C00000"/>
            </a:solidFill>
            <a:latin typeface="微软雅黑" panose="020B0503020204020204" pitchFamily="34" charset="-122"/>
            <a:ea typeface="微软雅黑" panose="020B0503020204020204" pitchFamily="34" charset="-122"/>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11097</TotalTime>
  <Words>5333</Words>
  <Application>Microsoft Office PowerPoint</Application>
  <PresentationFormat>自定义</PresentationFormat>
  <Paragraphs>844</Paragraphs>
  <Slides>60</Slides>
  <Notes>47</Notes>
  <HiddenSlides>0</HiddenSlides>
  <MMClips>0</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60</vt:i4>
      </vt:variant>
    </vt:vector>
  </HeadingPairs>
  <TitlesOfParts>
    <vt:vector size="84" baseType="lpstr">
      <vt:lpstr>Impact LT</vt:lpstr>
      <vt:lpstr>맑은 고딕</vt:lpstr>
      <vt:lpstr>Noto Sans CJK JP Regular</vt:lpstr>
      <vt:lpstr>新細明體</vt:lpstr>
      <vt:lpstr>等线</vt:lpstr>
      <vt:lpstr>等线 Light</vt:lpstr>
      <vt:lpstr>方正舒体</vt:lpstr>
      <vt:lpstr>方正细圆简体</vt:lpstr>
      <vt:lpstr>方正姚体</vt:lpstr>
      <vt:lpstr>华文行楷</vt:lpstr>
      <vt:lpstr>华文中宋</vt:lpstr>
      <vt:lpstr>宋体</vt:lpstr>
      <vt:lpstr>微软雅黑</vt:lpstr>
      <vt:lpstr>Arial</vt:lpstr>
      <vt:lpstr>Arial</vt:lpstr>
      <vt:lpstr>Bahnschrift SemiBold</vt:lpstr>
      <vt:lpstr>Calibri</vt:lpstr>
      <vt:lpstr>Calibri Light</vt:lpstr>
      <vt:lpstr>Impact</vt:lpstr>
      <vt:lpstr>Times New Roman</vt:lpstr>
      <vt:lpstr>Verdana</vt:lpstr>
      <vt:lpstr>Wingdings</vt:lpstr>
      <vt:lpstr>自定义设计方案</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公司简介</dc:title>
  <dc:creator>第一PPT</dc:creator>
  <cp:keywords>www.1ppt.com</cp:keywords>
  <dc:description>www.1ppt.com</dc:description>
  <cp:lastModifiedBy>lhe</cp:lastModifiedBy>
  <cp:revision>696</cp:revision>
  <dcterms:created xsi:type="dcterms:W3CDTF">2016-04-14T03:39:00Z</dcterms:created>
  <dcterms:modified xsi:type="dcterms:W3CDTF">2023-10-03T05:39:00Z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ies>
</file>